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3" r:id="rId1"/>
  </p:sldMasterIdLst>
  <p:sldIdLst>
    <p:sldId id="300" r:id="rId2"/>
    <p:sldId id="304" r:id="rId3"/>
    <p:sldId id="319" r:id="rId4"/>
    <p:sldId id="321" r:id="rId5"/>
    <p:sldId id="320" r:id="rId6"/>
    <p:sldId id="322" r:id="rId7"/>
    <p:sldId id="323" r:id="rId8"/>
    <p:sldId id="324" r:id="rId9"/>
    <p:sldId id="315" r:id="rId10"/>
    <p:sldId id="256" r:id="rId11"/>
    <p:sldId id="257" r:id="rId12"/>
    <p:sldId id="283" r:id="rId13"/>
    <p:sldId id="289" r:id="rId14"/>
    <p:sldId id="285" r:id="rId15"/>
    <p:sldId id="290" r:id="rId16"/>
    <p:sldId id="260" r:id="rId17"/>
    <p:sldId id="266" r:id="rId18"/>
    <p:sldId id="261" r:id="rId19"/>
    <p:sldId id="295" r:id="rId20"/>
    <p:sldId id="288" r:id="rId21"/>
    <p:sldId id="271" r:id="rId22"/>
    <p:sldId id="291" r:id="rId23"/>
    <p:sldId id="317" r:id="rId24"/>
    <p:sldId id="272" r:id="rId25"/>
    <p:sldId id="325" r:id="rId26"/>
    <p:sldId id="292" r:id="rId27"/>
    <p:sldId id="293" r:id="rId28"/>
    <p:sldId id="318" r:id="rId29"/>
    <p:sldId id="275" r:id="rId30"/>
    <p:sldId id="294" r:id="rId31"/>
    <p:sldId id="2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4859-28F1-5944-8D05-EE5B26D7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F8532-07BD-4A42-A784-E67644D7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08A7-3E35-C44F-B327-03682F35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E53D-CF82-4043-A535-48AD9776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5687-271F-D149-9B78-73637C46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6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F64D-C65B-0A4D-8D06-C1080FB2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0F581-0059-CB4F-8F7E-B262D4CD2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CC05-0703-8F47-914C-3DC337E0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1319-4F80-1F4D-8230-608FEBC6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BC85-A73B-8A4F-B970-F9CF9717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77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721B7-FEBD-BB43-9875-3373548EB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23F8A-72BB-2D46-8B6D-0C9B2E646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C30E-8D5B-544B-A062-4E8397D2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FBEC-BDF2-4741-B9CE-4CC604C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FC0A-96CC-0C45-A5FA-9EF69305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97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FDE2-3E90-B048-AA93-2E2022CE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7DDA-0A0C-E84B-B8DC-35F4ECF5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053E-DFCA-ED47-AA0F-12B718AB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E322-2DB4-DD49-A7D9-81F7DEC2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70C1-B100-1241-B724-45F82694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245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81E4-A733-4543-BBB3-EBAC5268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489E-E52E-9049-8DFF-2FB7E4ADC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DACF-4573-C844-9C7C-EE6E48BC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3F52-A0C0-7143-8843-71C75646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BF3C-40E5-9D4F-B037-6E7B72BB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4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8AA2-D1A6-AD47-BE6A-81A12880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42CC-6E66-E54F-93F6-5909292A9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77E5-4091-AB4B-B19A-46FBEF77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E843-C8FF-2A4F-9D70-702E9503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5D223-6322-6248-AAB8-18FDB15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A022A-DB6D-F244-93C1-7B70D45F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159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EB35-D545-AA42-B589-C3B1DA16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9D358-16A0-9242-84B9-32EDB87F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39F8-FE01-B84E-BEF4-F7985BD7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0DA0C-D183-6F47-8EEB-11618675E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BADA2-AB55-4A45-9D08-A242174F6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67EA4-8CC9-734A-9CAD-BA05E16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0394F-0FCF-FB44-BBBF-61A88D34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E3A38-15FF-E24B-B7C8-07758088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147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E2EC-8053-9F4B-8F60-12058A3B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74F28-053A-614F-9654-87441BED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C1B04-B40A-444F-B0F5-B576BCF4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5BDF8-25B6-8947-9A8F-3FC74E5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15B6F-0805-4244-8290-E67999FD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D2BBC-2B1E-4C4D-8778-6353E17F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90E6-75B9-A54D-9709-5CD5966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4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EC1F-2EF4-E649-931D-02A2CCE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12A6-2066-4043-A190-82BC8C32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0927E-3C25-BA45-9EA7-D70B9E677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C02D4-8563-F940-A9FE-A97E3E82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E5F8-9813-DC49-AE14-41F61772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0227-675B-E24A-9EEF-5E52EAD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678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BE89-7B7C-E845-9F77-7AAF3B0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DC976-92BE-8C4F-A2CD-65AD55E4F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10C41-E3B9-404E-981B-7072B58E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6EEC3-5FF6-BC4A-AF10-E8E905B1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1776-B547-8542-97D6-58EBB139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0AE7-7D1B-A44F-A4B9-C7FFA2D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935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0987-FC65-C044-AA48-C8015406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3B23-955D-C04B-98D5-8A5A99E5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F58E-98FD-B746-829A-6F7F6613F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A9BD-C1FE-D644-A3AB-18A614B95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6CDC-4F52-A743-BF12-73A19EEC6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2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4910-5E13-3EEF-BB0E-078E0D627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Standardizing taxonomic info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80394-FA3A-0955-FC8A-7B4FA625F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Pfeiffer</a:t>
            </a:r>
          </a:p>
          <a:p>
            <a:r>
              <a:rPr lang="en-US" dirty="0"/>
              <a:t>Carpentries Community Chat</a:t>
            </a:r>
          </a:p>
          <a:p>
            <a:r>
              <a:rPr lang="en-US" dirty="0"/>
              <a:t>May 25, 2022</a:t>
            </a:r>
          </a:p>
        </p:txBody>
      </p:sp>
    </p:spTree>
    <p:extLst>
      <p:ext uri="{BB962C8B-B14F-4D97-AF65-F5344CB8AC3E}">
        <p14:creationId xmlns:p14="http://schemas.microsoft.com/office/powerpoint/2010/main" val="420933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2FF7-EFD6-304B-AC6D-7A9B79279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444" y="785309"/>
            <a:ext cx="10916356" cy="3247356"/>
          </a:xfrm>
        </p:spPr>
        <p:txBody>
          <a:bodyPr>
            <a:normAutofit/>
          </a:bodyPr>
          <a:lstStyle/>
          <a:p>
            <a:r>
              <a:rPr lang="en-US" sz="4000" dirty="0"/>
              <a:t>The Haves, </a:t>
            </a:r>
            <a:br>
              <a:rPr lang="en-US" sz="4000" dirty="0"/>
            </a:br>
            <a:r>
              <a:rPr lang="en-US" sz="4000" dirty="0"/>
              <a:t>the Have Nots, </a:t>
            </a:r>
            <a:br>
              <a:rPr lang="en-US" sz="4000" dirty="0"/>
            </a:br>
            <a:r>
              <a:rPr lang="en-US" sz="4000" dirty="0"/>
              <a:t>and the Might Could Haves:</a:t>
            </a:r>
            <a:br>
              <a:rPr lang="en-US" sz="4000" dirty="0"/>
            </a:br>
            <a:br>
              <a:rPr lang="en-US" sz="3200" dirty="0"/>
            </a:br>
            <a:r>
              <a:rPr lang="en-US" sz="3200" dirty="0"/>
              <a:t>The Taxonomic Distribution of</a:t>
            </a:r>
            <a:br>
              <a:rPr lang="en-US" sz="3200" dirty="0"/>
            </a:br>
            <a:r>
              <a:rPr lang="en-US" sz="3200" dirty="0"/>
              <a:t>Mitochondrial Genomes in </a:t>
            </a:r>
            <a:r>
              <a:rPr lang="en-US" sz="3200" dirty="0" err="1"/>
              <a:t>Molluscs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290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D1EA6-F5ED-D812-3462-BDDA96B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3" y="330388"/>
            <a:ext cx="11670224" cy="2852737"/>
          </a:xfrm>
        </p:spPr>
        <p:txBody>
          <a:bodyPr>
            <a:normAutofit/>
          </a:bodyPr>
          <a:lstStyle/>
          <a:p>
            <a:r>
              <a:rPr lang="en-US" dirty="0"/>
              <a:t>Let’s build a mt genome Reference Library for all mollusc families?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6F395-5BB6-76E2-FACC-B846DDBBB26C}"/>
              </a:ext>
            </a:extLst>
          </p:cNvPr>
          <p:cNvSpPr txBox="1"/>
          <p:nvPr/>
        </p:nvSpPr>
        <p:spPr>
          <a:xfrm>
            <a:off x="0" y="3429000"/>
            <a:ext cx="111218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families already have mt genomes?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families don’t have mt genomes?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 we have tissues for any of the families that don’t have mt genomes?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Those would be useful targets!</a:t>
            </a:r>
          </a:p>
        </p:txBody>
      </p:sp>
    </p:spTree>
    <p:extLst>
      <p:ext uri="{BB962C8B-B14F-4D97-AF65-F5344CB8AC3E}">
        <p14:creationId xmlns:p14="http://schemas.microsoft.com/office/powerpoint/2010/main" val="359138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6E98-217E-9047-9ECA-196A85CF53DF}"/>
              </a:ext>
            </a:extLst>
          </p:cNvPr>
          <p:cNvSpPr txBox="1"/>
          <p:nvPr/>
        </p:nvSpPr>
        <p:spPr>
          <a:xfrm>
            <a:off x="0" y="219286"/>
            <a:ext cx="65950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 mollusc families?</a:t>
            </a:r>
          </a:p>
          <a:p>
            <a:pPr lvl="1"/>
            <a:r>
              <a:rPr lang="en-US" sz="2400" dirty="0"/>
              <a:t> 	= mollusc families (GBIF)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	= the haves (NCBI)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do not have mt genomes?</a:t>
            </a:r>
          </a:p>
          <a:p>
            <a:pPr lvl="1"/>
            <a:r>
              <a:rPr lang="en-US" sz="2400" dirty="0"/>
              <a:t>	set difference = the have nots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9E8CB-A9F6-4A4F-92DF-83DA68FBB67D}"/>
              </a:ext>
            </a:extLst>
          </p:cNvPr>
          <p:cNvGrpSpPr/>
          <p:nvPr/>
        </p:nvGrpSpPr>
        <p:grpSpPr>
          <a:xfrm>
            <a:off x="5612397" y="30997"/>
            <a:ext cx="4788438" cy="4236474"/>
            <a:chOff x="5057991" y="520467"/>
            <a:chExt cx="6302266" cy="55758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967E46A-8B9A-D445-A919-E973159A6989}"/>
                </a:ext>
              </a:extLst>
            </p:cNvPr>
            <p:cNvSpPr/>
            <p:nvPr/>
          </p:nvSpPr>
          <p:spPr>
            <a:xfrm>
              <a:off x="6162885" y="898899"/>
              <a:ext cx="5197372" cy="5197372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B06B88-5D7E-8F43-91FB-A3DDD1AF975D}"/>
                </a:ext>
              </a:extLst>
            </p:cNvPr>
            <p:cNvSpPr txBox="1"/>
            <p:nvPr/>
          </p:nvSpPr>
          <p:spPr>
            <a:xfrm>
              <a:off x="5057991" y="520467"/>
              <a:ext cx="4124437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mollusc families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0A69C0-F157-AE4D-BFD3-7B855AEDE3A2}"/>
              </a:ext>
            </a:extLst>
          </p:cNvPr>
          <p:cNvGrpSpPr/>
          <p:nvPr/>
        </p:nvGrpSpPr>
        <p:grpSpPr>
          <a:xfrm>
            <a:off x="7621835" y="739585"/>
            <a:ext cx="2756421" cy="2750977"/>
            <a:chOff x="7732415" y="1771805"/>
            <a:chExt cx="3627842" cy="36206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B65979-FA7F-5348-B485-52A393674E39}"/>
                </a:ext>
              </a:extLst>
            </p:cNvPr>
            <p:cNvSpPr/>
            <p:nvPr/>
          </p:nvSpPr>
          <p:spPr>
            <a:xfrm>
              <a:off x="8179291" y="2211519"/>
              <a:ext cx="3180966" cy="318096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E1A3AA-D009-CA43-8F13-DBB62019707C}"/>
                </a:ext>
              </a:extLst>
            </p:cNvPr>
            <p:cNvSpPr txBox="1"/>
            <p:nvPr/>
          </p:nvSpPr>
          <p:spPr>
            <a:xfrm>
              <a:off x="7732415" y="1771805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Haves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D87AD4-DB81-3844-A327-FF93B1011874}"/>
              </a:ext>
            </a:extLst>
          </p:cNvPr>
          <p:cNvGrpSpPr/>
          <p:nvPr/>
        </p:nvGrpSpPr>
        <p:grpSpPr>
          <a:xfrm>
            <a:off x="2416891" y="3035442"/>
            <a:ext cx="4990453" cy="2750977"/>
            <a:chOff x="3332138" y="3896646"/>
            <a:chExt cx="4990453" cy="2750977"/>
          </a:xfrm>
        </p:grpSpPr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B78E35BC-18AF-B642-A888-99BBE3773806}"/>
                </a:ext>
              </a:extLst>
            </p:cNvPr>
            <p:cNvCxnSpPr/>
            <p:nvPr/>
          </p:nvCxnSpPr>
          <p:spPr>
            <a:xfrm rot="10800000" flipV="1">
              <a:off x="6974238" y="4386020"/>
              <a:ext cx="1348353" cy="1175682"/>
            </a:xfrm>
            <a:prstGeom prst="curvedConnector3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7BD64B-8452-5B48-AC46-7B5E72621DD0}"/>
                </a:ext>
              </a:extLst>
            </p:cNvPr>
            <p:cNvGrpSpPr/>
            <p:nvPr/>
          </p:nvGrpSpPr>
          <p:grpSpPr>
            <a:xfrm>
              <a:off x="3332138" y="3896646"/>
              <a:ext cx="3299145" cy="2750977"/>
              <a:chOff x="7018113" y="1771805"/>
              <a:chExt cx="4342144" cy="362067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EFDE0-D4E8-FB4B-81FE-33EB4CCD5733}"/>
                  </a:ext>
                </a:extLst>
              </p:cNvPr>
              <p:cNvSpPr/>
              <p:nvPr/>
            </p:nvSpPr>
            <p:spPr>
              <a:xfrm>
                <a:off x="8179291" y="2211519"/>
                <a:ext cx="3180966" cy="318096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E1B9E1-191D-2346-AE4A-C6CF758DC53F}"/>
                  </a:ext>
                </a:extLst>
              </p:cNvPr>
              <p:cNvSpPr txBox="1"/>
              <p:nvPr/>
            </p:nvSpPr>
            <p:spPr>
              <a:xfrm>
                <a:off x="7018113" y="1771805"/>
                <a:ext cx="3308363" cy="6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Have Nots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7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9E8CB-A9F6-4A4F-92DF-83DA68FBB67D}"/>
              </a:ext>
            </a:extLst>
          </p:cNvPr>
          <p:cNvGrpSpPr/>
          <p:nvPr/>
        </p:nvGrpSpPr>
        <p:grpSpPr>
          <a:xfrm>
            <a:off x="5686766" y="419589"/>
            <a:ext cx="3097461" cy="3009411"/>
            <a:chOff x="6385799" y="1031910"/>
            <a:chExt cx="4076699" cy="396081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967E46A-8B9A-D445-A919-E973159A6989}"/>
                </a:ext>
              </a:extLst>
            </p:cNvPr>
            <p:cNvSpPr/>
            <p:nvPr/>
          </p:nvSpPr>
          <p:spPr>
            <a:xfrm>
              <a:off x="7129699" y="1659924"/>
              <a:ext cx="3332799" cy="3332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B06B88-5D7E-8F43-91FB-A3DDD1AF975D}"/>
                </a:ext>
              </a:extLst>
            </p:cNvPr>
            <p:cNvSpPr txBox="1"/>
            <p:nvPr/>
          </p:nvSpPr>
          <p:spPr>
            <a:xfrm>
              <a:off x="6385799" y="1031910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Have Nots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29933F-F8DC-A490-45AE-C22578FCA7E8}"/>
              </a:ext>
            </a:extLst>
          </p:cNvPr>
          <p:cNvSpPr txBox="1"/>
          <p:nvPr/>
        </p:nvSpPr>
        <p:spPr>
          <a:xfrm>
            <a:off x="0" y="219286"/>
            <a:ext cx="65950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 mollusc families?</a:t>
            </a:r>
          </a:p>
          <a:p>
            <a:pPr lvl="1"/>
            <a:r>
              <a:rPr lang="en-US" sz="2400" dirty="0"/>
              <a:t> 	= mollusc families (GBIF)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	= the haves (NCBI)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do not have mt genomes?</a:t>
            </a:r>
          </a:p>
          <a:p>
            <a:pPr lvl="1"/>
            <a:r>
              <a:rPr lang="en-US" sz="2400" dirty="0"/>
              <a:t>	set difference = the have nots </a:t>
            </a:r>
          </a:p>
        </p:txBody>
      </p:sp>
    </p:spTree>
    <p:extLst>
      <p:ext uri="{BB962C8B-B14F-4D97-AF65-F5344CB8AC3E}">
        <p14:creationId xmlns:p14="http://schemas.microsoft.com/office/powerpoint/2010/main" val="413253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5DC656-CECF-FF43-B81C-9BBE78FEEAE0}"/>
              </a:ext>
            </a:extLst>
          </p:cNvPr>
          <p:cNvGrpSpPr/>
          <p:nvPr/>
        </p:nvGrpSpPr>
        <p:grpSpPr>
          <a:xfrm>
            <a:off x="8801467" y="419589"/>
            <a:ext cx="3097461" cy="3009411"/>
            <a:chOff x="6385799" y="1031910"/>
            <a:chExt cx="4076699" cy="39608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F5F255-0D03-F44E-AE99-813833ED7D69}"/>
                </a:ext>
              </a:extLst>
            </p:cNvPr>
            <p:cNvSpPr/>
            <p:nvPr/>
          </p:nvSpPr>
          <p:spPr>
            <a:xfrm>
              <a:off x="7129699" y="1659924"/>
              <a:ext cx="3332799" cy="333280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7FAB10-AE1F-3E4C-933A-870FFB851691}"/>
                </a:ext>
              </a:extLst>
            </p:cNvPr>
            <p:cNvSpPr txBox="1"/>
            <p:nvPr/>
          </p:nvSpPr>
          <p:spPr>
            <a:xfrm>
              <a:off x="6385799" y="1031910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Biorepository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65C8F7-89BE-044C-9EE8-6525759F7D8C}"/>
              </a:ext>
            </a:extLst>
          </p:cNvPr>
          <p:cNvGrpSpPr/>
          <p:nvPr/>
        </p:nvGrpSpPr>
        <p:grpSpPr>
          <a:xfrm>
            <a:off x="5686766" y="419589"/>
            <a:ext cx="3097461" cy="3009411"/>
            <a:chOff x="6385799" y="1031910"/>
            <a:chExt cx="4076699" cy="39608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8556A8-BC76-2F46-A875-F1C6B1D2C866}"/>
                </a:ext>
              </a:extLst>
            </p:cNvPr>
            <p:cNvSpPr/>
            <p:nvPr/>
          </p:nvSpPr>
          <p:spPr>
            <a:xfrm>
              <a:off x="7129699" y="1659924"/>
              <a:ext cx="3332799" cy="3332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C3E920-8E0E-8F46-B426-44ABFE7B590B}"/>
                </a:ext>
              </a:extLst>
            </p:cNvPr>
            <p:cNvSpPr txBox="1"/>
            <p:nvPr/>
          </p:nvSpPr>
          <p:spPr>
            <a:xfrm>
              <a:off x="6385799" y="1031910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Have Nots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95AE8C-24A4-CC06-A75D-7FE25F2A0BDC}"/>
              </a:ext>
            </a:extLst>
          </p:cNvPr>
          <p:cNvSpPr txBox="1"/>
          <p:nvPr/>
        </p:nvSpPr>
        <p:spPr>
          <a:xfrm>
            <a:off x="0" y="219286"/>
            <a:ext cx="65950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 mollusc families?</a:t>
            </a:r>
          </a:p>
          <a:p>
            <a:pPr lvl="1"/>
            <a:r>
              <a:rPr lang="en-US" sz="2400" dirty="0"/>
              <a:t> 	= mollusc families (GBIF)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	= the haves (NCBI)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do not have mt genomes?</a:t>
            </a:r>
          </a:p>
          <a:p>
            <a:pPr lvl="1"/>
            <a:r>
              <a:rPr lang="en-US" sz="2400" dirty="0"/>
              <a:t>	set difference = the have nots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we have in Biorepository</a:t>
            </a:r>
          </a:p>
          <a:p>
            <a:r>
              <a:rPr lang="en-US" sz="2400" dirty="0"/>
              <a:t>	= Biorepository (NMNH)</a:t>
            </a:r>
          </a:p>
          <a:p>
            <a:pPr lvl="1"/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35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5DC656-CECF-FF43-B81C-9BBE78FEEAE0}"/>
              </a:ext>
            </a:extLst>
          </p:cNvPr>
          <p:cNvGrpSpPr/>
          <p:nvPr/>
        </p:nvGrpSpPr>
        <p:grpSpPr>
          <a:xfrm>
            <a:off x="8173313" y="451720"/>
            <a:ext cx="3368659" cy="2977280"/>
            <a:chOff x="7129699" y="1074199"/>
            <a:chExt cx="4433634" cy="39185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F5F255-0D03-F44E-AE99-813833ED7D69}"/>
                </a:ext>
              </a:extLst>
            </p:cNvPr>
            <p:cNvSpPr/>
            <p:nvPr/>
          </p:nvSpPr>
          <p:spPr>
            <a:xfrm>
              <a:off x="7129699" y="1659924"/>
              <a:ext cx="3332799" cy="333280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7FAB10-AE1F-3E4C-933A-870FFB851691}"/>
                </a:ext>
              </a:extLst>
            </p:cNvPr>
            <p:cNvSpPr txBox="1"/>
            <p:nvPr/>
          </p:nvSpPr>
          <p:spPr>
            <a:xfrm>
              <a:off x="8969273" y="1074199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Biorepository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65C8F7-89BE-044C-9EE8-6525759F7D8C}"/>
              </a:ext>
            </a:extLst>
          </p:cNvPr>
          <p:cNvGrpSpPr/>
          <p:nvPr/>
        </p:nvGrpSpPr>
        <p:grpSpPr>
          <a:xfrm>
            <a:off x="6306699" y="419589"/>
            <a:ext cx="3097461" cy="3009411"/>
            <a:chOff x="6385799" y="1031910"/>
            <a:chExt cx="4076699" cy="39608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8556A8-BC76-2F46-A875-F1C6B1D2C866}"/>
                </a:ext>
              </a:extLst>
            </p:cNvPr>
            <p:cNvSpPr/>
            <p:nvPr/>
          </p:nvSpPr>
          <p:spPr>
            <a:xfrm>
              <a:off x="7129699" y="1659924"/>
              <a:ext cx="3332799" cy="3332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C3E920-8E0E-8F46-B426-44ABFE7B590B}"/>
                </a:ext>
              </a:extLst>
            </p:cNvPr>
            <p:cNvSpPr txBox="1"/>
            <p:nvPr/>
          </p:nvSpPr>
          <p:spPr>
            <a:xfrm>
              <a:off x="6385799" y="1031910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Have Nots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728AED-9043-734E-8D29-D115D2FED9AA}"/>
              </a:ext>
            </a:extLst>
          </p:cNvPr>
          <p:cNvCxnSpPr/>
          <p:nvPr/>
        </p:nvCxnSpPr>
        <p:spPr>
          <a:xfrm flipH="1" flipV="1">
            <a:off x="8818536" y="3409630"/>
            <a:ext cx="139485" cy="134835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CC5DBE-8A80-B24F-ADEE-33ECF153001F}"/>
              </a:ext>
            </a:extLst>
          </p:cNvPr>
          <p:cNvSpPr txBox="1"/>
          <p:nvPr/>
        </p:nvSpPr>
        <p:spPr>
          <a:xfrm>
            <a:off x="8173313" y="4850581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Might Could Haves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58DDE-2B5E-CE4E-B241-F49F4CD4B970}"/>
              </a:ext>
            </a:extLst>
          </p:cNvPr>
          <p:cNvSpPr txBox="1"/>
          <p:nvPr/>
        </p:nvSpPr>
        <p:spPr>
          <a:xfrm>
            <a:off x="1611824" y="6102712"/>
            <a:ext cx="85115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Theoretically pretty simple questions. Practically…</a:t>
            </a:r>
          </a:p>
          <a:p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5E0FA-FDE0-07BC-9DD4-7B52CE46463E}"/>
              </a:ext>
            </a:extLst>
          </p:cNvPr>
          <p:cNvSpPr txBox="1"/>
          <p:nvPr/>
        </p:nvSpPr>
        <p:spPr>
          <a:xfrm>
            <a:off x="0" y="219286"/>
            <a:ext cx="728263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 mollusc families?</a:t>
            </a:r>
          </a:p>
          <a:p>
            <a:pPr lvl="1"/>
            <a:r>
              <a:rPr lang="en-US" sz="2400" dirty="0"/>
              <a:t> 	= mollusc families (GBIF)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	= the haves (NCBI)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do not have mt genomes?</a:t>
            </a:r>
          </a:p>
          <a:p>
            <a:pPr lvl="1"/>
            <a:r>
              <a:rPr lang="en-US" sz="2400" dirty="0"/>
              <a:t>	set difference = the have nots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we have in Biorepository</a:t>
            </a:r>
          </a:p>
          <a:p>
            <a:r>
              <a:rPr lang="en-US" sz="2400" dirty="0"/>
              <a:t>	= Biorepository (NMNH)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Of the Have Nots, which are in the NMNH Biorepository?</a:t>
            </a:r>
          </a:p>
          <a:p>
            <a:r>
              <a:rPr lang="en-US" sz="2400" dirty="0"/>
              <a:t>	= might could haves</a:t>
            </a:r>
          </a:p>
          <a:p>
            <a:endParaRPr lang="en-US" sz="2400" dirty="0"/>
          </a:p>
          <a:p>
            <a:pPr lvl="1"/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4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147-8281-C34F-A760-45292068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289836"/>
            <a:ext cx="109728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The family-level taxonomy in these datasets are either: </a:t>
            </a:r>
            <a:br>
              <a:rPr lang="en-US" dirty="0"/>
            </a:br>
            <a:r>
              <a:rPr lang="en-US" dirty="0"/>
              <a:t>1) incongruent (e.g. GBIF, NMNH) </a:t>
            </a:r>
            <a:br>
              <a:rPr lang="en-US" dirty="0"/>
            </a:br>
            <a:r>
              <a:rPr lang="en-US" dirty="0"/>
              <a:t>2) non-existent/incomplete (e.g. NCBI)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D8669-88A9-E349-BE80-C17636C47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my little Venn diagrams to work they must be IDENTICLE</a:t>
            </a:r>
          </a:p>
        </p:txBody>
      </p:sp>
    </p:spTree>
    <p:extLst>
      <p:ext uri="{BB962C8B-B14F-4D97-AF65-F5344CB8AC3E}">
        <p14:creationId xmlns:p14="http://schemas.microsoft.com/office/powerpoint/2010/main" val="387541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2069-E950-7F4A-A652-D4492896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6959"/>
            <a:ext cx="7729728" cy="1188720"/>
          </a:xfrm>
        </p:spPr>
        <p:txBody>
          <a:bodyPr/>
          <a:lstStyle/>
          <a:p>
            <a:r>
              <a:rPr lang="en-US" dirty="0"/>
              <a:t>All mollusc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AF67-1F4B-2542-9282-F8B22F34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17" y="1593107"/>
            <a:ext cx="7729728" cy="4243093"/>
          </a:xfrm>
        </p:spPr>
        <p:txBody>
          <a:bodyPr>
            <a:normAutofit/>
          </a:bodyPr>
          <a:lstStyle/>
          <a:p>
            <a:r>
              <a:rPr lang="en-US" dirty="0"/>
              <a:t>Use GBIF Taxonomic Backbone to grab all valid mollusc families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name_lookup</a:t>
            </a:r>
            <a:r>
              <a:rPr lang="en-US" dirty="0"/>
              <a:t>’ function </a:t>
            </a:r>
          </a:p>
          <a:p>
            <a:r>
              <a:rPr lang="en-US" dirty="0"/>
              <a:t>836 families</a:t>
            </a:r>
          </a:p>
          <a:p>
            <a:endParaRPr lang="en-US" dirty="0"/>
          </a:p>
          <a:p>
            <a:r>
              <a:rPr lang="en-US" dirty="0"/>
              <a:t>Perfect? </a:t>
            </a:r>
            <a:r>
              <a:rPr lang="en-US" dirty="0" err="1"/>
              <a:t>Prolly</a:t>
            </a:r>
            <a:r>
              <a:rPr lang="en-US" dirty="0"/>
              <a:t> no  </a:t>
            </a:r>
          </a:p>
          <a:p>
            <a:r>
              <a:rPr lang="en-US" dirty="0"/>
              <a:t>Good enough? </a:t>
            </a:r>
            <a:r>
              <a:rPr lang="en-US" dirty="0" err="1"/>
              <a:t>Prolly</a:t>
            </a:r>
            <a:r>
              <a:rPr lang="en-US" dirty="0"/>
              <a:t> yes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92B800-CEB3-A74A-A746-5AC6754F36F2}"/>
              </a:ext>
            </a:extLst>
          </p:cNvPr>
          <p:cNvGrpSpPr/>
          <p:nvPr/>
        </p:nvGrpSpPr>
        <p:grpSpPr>
          <a:xfrm>
            <a:off x="8609362" y="988862"/>
            <a:ext cx="3098348" cy="3645226"/>
            <a:chOff x="8564205" y="1567642"/>
            <a:chExt cx="3098348" cy="36452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D634B3-415A-3D47-A1A5-9EDD9B4EB764}"/>
                </a:ext>
              </a:extLst>
            </p:cNvPr>
            <p:cNvSpPr/>
            <p:nvPr/>
          </p:nvSpPr>
          <p:spPr>
            <a:xfrm>
              <a:off x="8647667" y="2197982"/>
              <a:ext cx="3014886" cy="3014886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2A2828-8BAD-B24C-B597-2E07141B31BA}"/>
                </a:ext>
              </a:extLst>
            </p:cNvPr>
            <p:cNvSpPr txBox="1"/>
            <p:nvPr/>
          </p:nvSpPr>
          <p:spPr>
            <a:xfrm>
              <a:off x="8564205" y="1567642"/>
              <a:ext cx="150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All families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9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81A2-CC19-8C44-88CE-24EB6989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15" y="190139"/>
            <a:ext cx="10947356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mollusc families have mt genomes (the Haves)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A575-8F0E-E445-B436-029DCDD3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40644"/>
            <a:ext cx="7729728" cy="3101983"/>
          </a:xfrm>
        </p:spPr>
        <p:txBody>
          <a:bodyPr/>
          <a:lstStyle/>
          <a:p>
            <a:r>
              <a:rPr lang="en-US" dirty="0"/>
              <a:t>NCBI Organelle Genome Resources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6D56B61-891E-5B43-A7D1-625CE966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3937"/>
            <a:ext cx="12192000" cy="34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5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81A2-CC19-8C44-88CE-24EB6989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5" y="190139"/>
            <a:ext cx="10551885" cy="1188720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err="1"/>
              <a:t>molluscs</a:t>
            </a:r>
            <a:r>
              <a:rPr lang="en-US" dirty="0"/>
              <a:t> have mt genomes (the Haves)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A575-8F0E-E445-B436-029DCDD3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19615"/>
            <a:ext cx="7729728" cy="3101983"/>
          </a:xfrm>
        </p:spPr>
        <p:txBody>
          <a:bodyPr/>
          <a:lstStyle/>
          <a:p>
            <a:r>
              <a:rPr lang="en-US" dirty="0"/>
              <a:t>NCBI Organelle Genome Resources</a:t>
            </a:r>
          </a:p>
          <a:p>
            <a:pPr lvl="1"/>
            <a:r>
              <a:rPr lang="en-US" dirty="0"/>
              <a:t>Taxonomy </a:t>
            </a:r>
            <a:r>
              <a:rPr lang="en-US" dirty="0" err="1"/>
              <a:t>kinda</a:t>
            </a:r>
            <a:r>
              <a:rPr lang="en-US" dirty="0"/>
              <a:t> cray</a:t>
            </a:r>
          </a:p>
          <a:p>
            <a:r>
              <a:rPr lang="en-US" dirty="0"/>
              <a:t>Use GBIF Taxonomic Backbone to standardize names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3DB3844-CFDF-8445-B864-599661B4F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6"/>
          <a:stretch/>
        </p:blipFill>
        <p:spPr>
          <a:xfrm>
            <a:off x="-46494" y="2774196"/>
            <a:ext cx="12192000" cy="45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8B87-F434-EDFF-CA50-79B580E2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365125"/>
            <a:ext cx="1198401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Taxonomy can be messy within and between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71F4-1F5D-1881-D7F7-A17ACC1D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Synonyms, homonyms, emendations,</a:t>
            </a:r>
          </a:p>
          <a:p>
            <a:r>
              <a:rPr lang="en-US" dirty="0"/>
              <a:t>Previous combinations</a:t>
            </a:r>
          </a:p>
          <a:p>
            <a:r>
              <a:rPr lang="en-US" dirty="0"/>
              <a:t>Misspellings</a:t>
            </a:r>
          </a:p>
          <a:p>
            <a:r>
              <a:rPr lang="en-US" dirty="0"/>
              <a:t>Differing levels of taxonomic precision </a:t>
            </a:r>
          </a:p>
          <a:p>
            <a:r>
              <a:rPr lang="en-US" dirty="0"/>
              <a:t>Differing levels of taxonomic completeness </a:t>
            </a:r>
          </a:p>
          <a:p>
            <a:r>
              <a:rPr lang="en-US" dirty="0"/>
              <a:t>Outdated vs recently updated</a:t>
            </a:r>
          </a:p>
          <a:p>
            <a:r>
              <a:rPr lang="en-US" dirty="0"/>
              <a:t>Moving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55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81A2-CC19-8C44-88CE-24EB6989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13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IZ families have mt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A575-8F0E-E445-B436-029DCDD3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2" y="2031058"/>
            <a:ext cx="7729728" cy="3101983"/>
          </a:xfrm>
        </p:spPr>
        <p:txBody>
          <a:bodyPr/>
          <a:lstStyle/>
          <a:p>
            <a:r>
              <a:rPr lang="en-US" dirty="0"/>
              <a:t>NCBI Organelle Genome Resources</a:t>
            </a:r>
          </a:p>
          <a:p>
            <a:r>
              <a:rPr lang="en-US" dirty="0"/>
              <a:t>Use GBIF Taxonomic Backbone to standardize names</a:t>
            </a:r>
          </a:p>
          <a:p>
            <a:r>
              <a:rPr lang="en-US" dirty="0"/>
              <a:t>160 mollusc families with mt genomes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CA3CB-86F3-AB44-8158-D3A303230E8D}"/>
              </a:ext>
            </a:extLst>
          </p:cNvPr>
          <p:cNvGrpSpPr/>
          <p:nvPr/>
        </p:nvGrpSpPr>
        <p:grpSpPr>
          <a:xfrm>
            <a:off x="8151263" y="2206560"/>
            <a:ext cx="2756421" cy="2750977"/>
            <a:chOff x="7732415" y="1771805"/>
            <a:chExt cx="3627842" cy="36206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D4D405-AC12-E44C-8ABD-CF5EC2CDA9DB}"/>
                </a:ext>
              </a:extLst>
            </p:cNvPr>
            <p:cNvSpPr/>
            <p:nvPr/>
          </p:nvSpPr>
          <p:spPr>
            <a:xfrm>
              <a:off x="8179291" y="2211519"/>
              <a:ext cx="3180966" cy="318096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5CA5FF-98CC-0447-B0E4-4945D3439600}"/>
                </a:ext>
              </a:extLst>
            </p:cNvPr>
            <p:cNvSpPr txBox="1"/>
            <p:nvPr/>
          </p:nvSpPr>
          <p:spPr>
            <a:xfrm>
              <a:off x="7732415" y="1771805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Haves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6E98-217E-9047-9ECA-196A85CF53DF}"/>
              </a:ext>
            </a:extLst>
          </p:cNvPr>
          <p:cNvSpPr txBox="1"/>
          <p:nvPr/>
        </p:nvSpPr>
        <p:spPr>
          <a:xfrm>
            <a:off x="0" y="1296298"/>
            <a:ext cx="5586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mollusc families are there?</a:t>
            </a:r>
          </a:p>
          <a:p>
            <a:pPr lvl="1"/>
            <a:r>
              <a:rPr lang="en-US" sz="2400" dirty="0"/>
              <a:t>All families = 836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The haves = 160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BE9ADC-9BD8-A14E-A611-91A85C803E40}"/>
              </a:ext>
            </a:extLst>
          </p:cNvPr>
          <p:cNvGrpSpPr/>
          <p:nvPr/>
        </p:nvGrpSpPr>
        <p:grpSpPr>
          <a:xfrm>
            <a:off x="9029560" y="787731"/>
            <a:ext cx="2756421" cy="2750977"/>
            <a:chOff x="7732415" y="1771805"/>
            <a:chExt cx="3627842" cy="36206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49F7D0-CBF4-F549-8676-29F535450C06}"/>
                </a:ext>
              </a:extLst>
            </p:cNvPr>
            <p:cNvSpPr/>
            <p:nvPr/>
          </p:nvSpPr>
          <p:spPr>
            <a:xfrm>
              <a:off x="8179291" y="2211519"/>
              <a:ext cx="3180966" cy="318096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1B7F54-038E-F545-9132-C77DC993FAAA}"/>
                </a:ext>
              </a:extLst>
            </p:cNvPr>
            <p:cNvSpPr txBox="1"/>
            <p:nvPr/>
          </p:nvSpPr>
          <p:spPr>
            <a:xfrm>
              <a:off x="7732415" y="1771805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Haves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78D013-FC9A-5F4C-A3C4-60191BF53156}"/>
              </a:ext>
            </a:extLst>
          </p:cNvPr>
          <p:cNvGrpSpPr/>
          <p:nvPr/>
        </p:nvGrpSpPr>
        <p:grpSpPr>
          <a:xfrm>
            <a:off x="5681521" y="25437"/>
            <a:ext cx="3098348" cy="3645226"/>
            <a:chOff x="8564205" y="1567642"/>
            <a:chExt cx="3098348" cy="364522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2D4630-2BD4-644D-AEE7-DB669E3BBFBB}"/>
                </a:ext>
              </a:extLst>
            </p:cNvPr>
            <p:cNvSpPr/>
            <p:nvPr/>
          </p:nvSpPr>
          <p:spPr>
            <a:xfrm>
              <a:off x="8647667" y="2197982"/>
              <a:ext cx="3014886" cy="3014886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33A21-CE85-FC41-A323-A0CF3A95C280}"/>
                </a:ext>
              </a:extLst>
            </p:cNvPr>
            <p:cNvSpPr txBox="1"/>
            <p:nvPr/>
          </p:nvSpPr>
          <p:spPr>
            <a:xfrm>
              <a:off x="8564205" y="1567642"/>
              <a:ext cx="150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All families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00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7C6C362-6A5E-6A9E-30DF-559B7B5B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19" y="108855"/>
            <a:ext cx="5876872" cy="5561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6E98-217E-9047-9ECA-196A85CF53DF}"/>
              </a:ext>
            </a:extLst>
          </p:cNvPr>
          <p:cNvSpPr txBox="1"/>
          <p:nvPr/>
        </p:nvSpPr>
        <p:spPr>
          <a:xfrm>
            <a:off x="0" y="1296298"/>
            <a:ext cx="55867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mollusc families are there?</a:t>
            </a:r>
          </a:p>
          <a:p>
            <a:pPr lvl="1"/>
            <a:r>
              <a:rPr lang="en-US" sz="2400" dirty="0"/>
              <a:t>All families = 836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The haves = 160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not have mt genomes?</a:t>
            </a:r>
          </a:p>
          <a:p>
            <a:pPr lvl="1"/>
            <a:r>
              <a:rPr lang="en-US" sz="2400" dirty="0"/>
              <a:t>The have nots = 676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D7B3E4-83C2-1740-96DA-683CF23537FA}"/>
              </a:ext>
            </a:extLst>
          </p:cNvPr>
          <p:cNvGrpSpPr/>
          <p:nvPr/>
        </p:nvGrpSpPr>
        <p:grpSpPr>
          <a:xfrm>
            <a:off x="3332138" y="3896646"/>
            <a:ext cx="4990453" cy="2750977"/>
            <a:chOff x="3332138" y="3896646"/>
            <a:chExt cx="4990453" cy="2750977"/>
          </a:xfrm>
        </p:grpSpPr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46FFD0D-913F-3E4A-AC3B-8F1E423820E2}"/>
                </a:ext>
              </a:extLst>
            </p:cNvPr>
            <p:cNvCxnSpPr/>
            <p:nvPr/>
          </p:nvCxnSpPr>
          <p:spPr>
            <a:xfrm rot="10800000" flipV="1">
              <a:off x="6974238" y="4386020"/>
              <a:ext cx="1348353" cy="1175682"/>
            </a:xfrm>
            <a:prstGeom prst="curvedConnector3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FCC479-FB09-114A-919C-CEE22F1F5E67}"/>
                </a:ext>
              </a:extLst>
            </p:cNvPr>
            <p:cNvGrpSpPr/>
            <p:nvPr/>
          </p:nvGrpSpPr>
          <p:grpSpPr>
            <a:xfrm>
              <a:off x="3332138" y="3896646"/>
              <a:ext cx="3299145" cy="2750977"/>
              <a:chOff x="7018113" y="1771805"/>
              <a:chExt cx="4342144" cy="362067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A8C2C9-3542-2343-981E-2DA41FD80B0B}"/>
                  </a:ext>
                </a:extLst>
              </p:cNvPr>
              <p:cNvSpPr/>
              <p:nvPr/>
            </p:nvSpPr>
            <p:spPr>
              <a:xfrm>
                <a:off x="8179291" y="2211519"/>
                <a:ext cx="3180966" cy="318096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1B9730-FAAD-0E43-A504-CC5A1E42CBFB}"/>
                  </a:ext>
                </a:extLst>
              </p:cNvPr>
              <p:cNvSpPr txBox="1"/>
              <p:nvPr/>
            </p:nvSpPr>
            <p:spPr>
              <a:xfrm>
                <a:off x="7018113" y="1771805"/>
                <a:ext cx="3308363" cy="6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Have Nots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5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6E98-217E-9047-9ECA-196A85CF53DF}"/>
              </a:ext>
            </a:extLst>
          </p:cNvPr>
          <p:cNvSpPr txBox="1"/>
          <p:nvPr/>
        </p:nvSpPr>
        <p:spPr>
          <a:xfrm>
            <a:off x="0" y="1296298"/>
            <a:ext cx="1173904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mollusc families are there?</a:t>
            </a:r>
          </a:p>
          <a:p>
            <a:pPr lvl="1"/>
            <a:r>
              <a:rPr lang="en-US" sz="2400" dirty="0"/>
              <a:t>All families = 836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The haves = 160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not have mt genomes?</a:t>
            </a:r>
          </a:p>
          <a:p>
            <a:pPr lvl="1"/>
            <a:r>
              <a:rPr lang="en-US" sz="2400" dirty="0"/>
              <a:t>The have nots = 676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we have in Biorepository</a:t>
            </a:r>
          </a:p>
          <a:p>
            <a:pPr lvl="1"/>
            <a:r>
              <a:rPr lang="en-US" sz="2400" dirty="0"/>
              <a:t>Biorepository families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 the families that do not have mt genomes, which ones are in the NMNH Biorepository?</a:t>
            </a:r>
          </a:p>
          <a:p>
            <a:pPr lvl="1"/>
            <a:r>
              <a:rPr lang="en-US" sz="2400" dirty="0"/>
              <a:t>The might could haves = 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55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F7D3-967F-DC4E-A48F-63C7D5FF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NMNH Biorepository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A564-E727-0541-9752-903CB332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all NMNH mollusc genetic samples (DNA, Tissues, </a:t>
            </a:r>
            <a:r>
              <a:rPr lang="en-US" dirty="0" err="1"/>
              <a:t>etc</a:t>
            </a:r>
            <a:r>
              <a:rPr lang="en-US" dirty="0"/>
              <a:t>) (Thanks Katie)</a:t>
            </a:r>
          </a:p>
          <a:p>
            <a:r>
              <a:rPr lang="en-US" dirty="0"/>
              <a:t>Use GBIF Taxonomic Backbone to standardize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F7D3-967F-DC4E-A48F-63C7D5FF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NMNH Biorepository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A564-E727-0541-9752-903CB332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all NMNH mollusc genetic samples (DNA, Tissues, </a:t>
            </a:r>
            <a:r>
              <a:rPr lang="en-US" dirty="0" err="1"/>
              <a:t>etc</a:t>
            </a:r>
            <a:r>
              <a:rPr lang="en-US" dirty="0"/>
              <a:t>) (Thanks Katie)</a:t>
            </a:r>
          </a:p>
          <a:p>
            <a:r>
              <a:rPr lang="en-US" dirty="0"/>
              <a:t>Use GBIF Taxonomic Backbone to standardize names</a:t>
            </a:r>
          </a:p>
          <a:p>
            <a:r>
              <a:rPr lang="en-US" dirty="0"/>
              <a:t>Original names = 342</a:t>
            </a:r>
          </a:p>
          <a:p>
            <a:r>
              <a:rPr lang="en-US" dirty="0"/>
              <a:t>Standardized names = 317</a:t>
            </a:r>
          </a:p>
          <a:p>
            <a:pPr lvl="1"/>
            <a:r>
              <a:rPr lang="en-US" dirty="0"/>
              <a:t>Family names are pretty stable</a:t>
            </a:r>
          </a:p>
          <a:p>
            <a:pPr lvl="1"/>
            <a:r>
              <a:rPr lang="en-US" dirty="0"/>
              <a:t>Our taxonomy is pretty good</a:t>
            </a:r>
          </a:p>
          <a:p>
            <a:pPr lvl="1"/>
            <a:r>
              <a:rPr lang="en-US" dirty="0"/>
              <a:t>Imagine doing something similar at species-level with more sources</a:t>
            </a:r>
          </a:p>
        </p:txBody>
      </p:sp>
    </p:spTree>
    <p:extLst>
      <p:ext uri="{BB962C8B-B14F-4D97-AF65-F5344CB8AC3E}">
        <p14:creationId xmlns:p14="http://schemas.microsoft.com/office/powerpoint/2010/main" val="94853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12720-BE8F-6648-9D0B-430FF391D590}"/>
              </a:ext>
            </a:extLst>
          </p:cNvPr>
          <p:cNvGrpSpPr/>
          <p:nvPr/>
        </p:nvGrpSpPr>
        <p:grpSpPr>
          <a:xfrm>
            <a:off x="8801467" y="419589"/>
            <a:ext cx="3097461" cy="3009411"/>
            <a:chOff x="6385799" y="1031910"/>
            <a:chExt cx="4076699" cy="39608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0ACD98-1D77-D749-8482-ED387BEECC51}"/>
                </a:ext>
              </a:extLst>
            </p:cNvPr>
            <p:cNvSpPr/>
            <p:nvPr/>
          </p:nvSpPr>
          <p:spPr>
            <a:xfrm>
              <a:off x="7129699" y="1659924"/>
              <a:ext cx="3332799" cy="333280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98599B-9230-0643-A75D-D3A3AF0C84F3}"/>
                </a:ext>
              </a:extLst>
            </p:cNvPr>
            <p:cNvSpPr txBox="1"/>
            <p:nvPr/>
          </p:nvSpPr>
          <p:spPr>
            <a:xfrm>
              <a:off x="6385799" y="1031910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Biorepository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7A57D-3873-FF4F-94E2-9A558402EFF4}"/>
              </a:ext>
            </a:extLst>
          </p:cNvPr>
          <p:cNvGrpSpPr/>
          <p:nvPr/>
        </p:nvGrpSpPr>
        <p:grpSpPr>
          <a:xfrm>
            <a:off x="5686766" y="419589"/>
            <a:ext cx="3097461" cy="3009411"/>
            <a:chOff x="6385799" y="1031910"/>
            <a:chExt cx="4076699" cy="396081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97FD81-B585-2947-A06A-047FF412C891}"/>
                </a:ext>
              </a:extLst>
            </p:cNvPr>
            <p:cNvSpPr/>
            <p:nvPr/>
          </p:nvSpPr>
          <p:spPr>
            <a:xfrm>
              <a:off x="7129699" y="1659924"/>
              <a:ext cx="3332799" cy="3332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F398AD-53FD-6943-9EDC-25B9D31593E0}"/>
                </a:ext>
              </a:extLst>
            </p:cNvPr>
            <p:cNvSpPr txBox="1"/>
            <p:nvPr/>
          </p:nvSpPr>
          <p:spPr>
            <a:xfrm>
              <a:off x="6385799" y="1031910"/>
              <a:ext cx="2594060" cy="60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Have Nots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62F4AC-8145-C4F8-A240-723CF420BCBF}"/>
              </a:ext>
            </a:extLst>
          </p:cNvPr>
          <p:cNvSpPr txBox="1"/>
          <p:nvPr/>
        </p:nvSpPr>
        <p:spPr>
          <a:xfrm>
            <a:off x="0" y="1296298"/>
            <a:ext cx="57971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mollusc families are there?</a:t>
            </a:r>
          </a:p>
          <a:p>
            <a:pPr lvl="1"/>
            <a:r>
              <a:rPr lang="en-US" sz="2400" dirty="0"/>
              <a:t>All families = 836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The haves = 160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not have mt genomes?</a:t>
            </a:r>
          </a:p>
          <a:p>
            <a:pPr lvl="1"/>
            <a:r>
              <a:rPr lang="en-US" sz="2400" dirty="0"/>
              <a:t>The have nots = 676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we have in Biorepository</a:t>
            </a:r>
          </a:p>
          <a:p>
            <a:pPr lvl="1"/>
            <a:r>
              <a:rPr lang="en-US" sz="2400" dirty="0"/>
              <a:t>Biorepository families = 317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0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ED71AA-FCB1-2543-85DB-A0B9E14630F5}"/>
              </a:ext>
            </a:extLst>
          </p:cNvPr>
          <p:cNvGrpSpPr/>
          <p:nvPr/>
        </p:nvGrpSpPr>
        <p:grpSpPr>
          <a:xfrm>
            <a:off x="6306699" y="140620"/>
            <a:ext cx="5235273" cy="4226644"/>
            <a:chOff x="6306699" y="140620"/>
            <a:chExt cx="5235273" cy="42266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BA9630-7FDB-2740-9671-97365B3B6E2A}"/>
                </a:ext>
              </a:extLst>
            </p:cNvPr>
            <p:cNvGrpSpPr/>
            <p:nvPr/>
          </p:nvGrpSpPr>
          <p:grpSpPr>
            <a:xfrm>
              <a:off x="8173313" y="172751"/>
              <a:ext cx="3368659" cy="2977280"/>
              <a:chOff x="7129699" y="1074199"/>
              <a:chExt cx="4433634" cy="391852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C5B78F5-38F6-564B-878A-BEF78ABCB550}"/>
                  </a:ext>
                </a:extLst>
              </p:cNvPr>
              <p:cNvSpPr/>
              <p:nvPr/>
            </p:nvSpPr>
            <p:spPr>
              <a:xfrm>
                <a:off x="7129699" y="1659924"/>
                <a:ext cx="3332799" cy="3332800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4FC76D-574A-6C45-ADB9-D1BBC6BB67D5}"/>
                  </a:ext>
                </a:extLst>
              </p:cNvPr>
              <p:cNvSpPr txBox="1"/>
              <p:nvPr/>
            </p:nvSpPr>
            <p:spPr>
              <a:xfrm>
                <a:off x="8969273" y="1074199"/>
                <a:ext cx="2594060" cy="6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Biorepository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78A6082-EBC3-9949-8D7F-269822D6DCA2}"/>
                </a:ext>
              </a:extLst>
            </p:cNvPr>
            <p:cNvGrpSpPr/>
            <p:nvPr/>
          </p:nvGrpSpPr>
          <p:grpSpPr>
            <a:xfrm>
              <a:off x="6306699" y="140620"/>
              <a:ext cx="3097461" cy="3009411"/>
              <a:chOff x="6385799" y="1031910"/>
              <a:chExt cx="4076699" cy="396081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21293E1-AC27-7243-A6D4-9F48EE5CBD83}"/>
                  </a:ext>
                </a:extLst>
              </p:cNvPr>
              <p:cNvSpPr/>
              <p:nvPr/>
            </p:nvSpPr>
            <p:spPr>
              <a:xfrm>
                <a:off x="7129699" y="1659924"/>
                <a:ext cx="3332799" cy="3332800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7DE1C0-B8D8-A246-A6A1-69C6744CA244}"/>
                  </a:ext>
                </a:extLst>
              </p:cNvPr>
              <p:cNvSpPr txBox="1"/>
              <p:nvPr/>
            </p:nvSpPr>
            <p:spPr>
              <a:xfrm>
                <a:off x="6385799" y="1031910"/>
                <a:ext cx="2594060" cy="6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Have Nots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C15A5D-582C-BC4F-BBBB-957801647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8536" y="3130661"/>
              <a:ext cx="0" cy="57730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0AEB57-EF61-F845-B994-96B11FC9EFCA}"/>
                </a:ext>
              </a:extLst>
            </p:cNvPr>
            <p:cNvSpPr txBox="1"/>
            <p:nvPr/>
          </p:nvSpPr>
          <p:spPr>
            <a:xfrm>
              <a:off x="7637104" y="3844044"/>
              <a:ext cx="29193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Might Could Haves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CAC777-9535-BDF5-31A1-B117965C44FD}"/>
              </a:ext>
            </a:extLst>
          </p:cNvPr>
          <p:cNvSpPr txBox="1"/>
          <p:nvPr/>
        </p:nvSpPr>
        <p:spPr>
          <a:xfrm>
            <a:off x="0" y="1296298"/>
            <a:ext cx="1173904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mollusc families are there?</a:t>
            </a:r>
          </a:p>
          <a:p>
            <a:pPr lvl="1"/>
            <a:r>
              <a:rPr lang="en-US" sz="2400" dirty="0"/>
              <a:t>All families = 836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mollusc families have mt genome?</a:t>
            </a:r>
          </a:p>
          <a:p>
            <a:pPr lvl="1"/>
            <a:r>
              <a:rPr lang="en-US" sz="2400" dirty="0"/>
              <a:t>The haves = 160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not have mt genomes?</a:t>
            </a:r>
          </a:p>
          <a:p>
            <a:pPr lvl="1"/>
            <a:r>
              <a:rPr lang="en-US" sz="2400" dirty="0"/>
              <a:t>The have nots = 676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families do we have in Biorepository</a:t>
            </a:r>
          </a:p>
          <a:p>
            <a:pPr lvl="1"/>
            <a:r>
              <a:rPr lang="en-US" sz="2400" dirty="0"/>
              <a:t>Biorepository families = 317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 the families that do not have mt genomes, which ones are in the NMNH Biorepository?</a:t>
            </a:r>
          </a:p>
          <a:p>
            <a:pPr lvl="1"/>
            <a:r>
              <a:rPr lang="en-US" sz="2400" dirty="0"/>
              <a:t>The might could haves = 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54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Content Placeholder 2" descr="A picture containing text, compact disk, vector graphics&#10;&#10;Description automatically generated">
            <a:extLst>
              <a:ext uri="{FF2B5EF4-FFF2-40B4-BE49-F238E27FC236}">
                <a16:creationId xmlns:a16="http://schemas.microsoft.com/office/drawing/2014/main" id="{E3353524-5A39-849B-9661-1E7B980ED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295" y="0"/>
            <a:ext cx="7268705" cy="731748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BC5E66-ED60-A2BC-AE18-CF5429078B6D}"/>
              </a:ext>
            </a:extLst>
          </p:cNvPr>
          <p:cNvSpPr txBox="1">
            <a:spLocks/>
          </p:cNvSpPr>
          <p:nvPr/>
        </p:nvSpPr>
        <p:spPr>
          <a:xfrm>
            <a:off x="23409" y="2204429"/>
            <a:ext cx="105809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The Haves = 160</a:t>
            </a:r>
          </a:p>
          <a:p>
            <a:pPr marL="342900" indent="-342900"/>
            <a:r>
              <a:rPr lang="en-US" sz="2400" dirty="0"/>
              <a:t>The Might Could Haves = 207</a:t>
            </a:r>
          </a:p>
          <a:p>
            <a:pPr marL="342900" indent="-342900"/>
            <a:r>
              <a:rPr lang="en-US" sz="2400" dirty="0"/>
              <a:t>Could </a:t>
            </a:r>
            <a:r>
              <a:rPr lang="en-US" sz="2400" b="1" dirty="0"/>
              <a:t>double</a:t>
            </a:r>
            <a:r>
              <a:rPr lang="en-US" sz="2400" dirty="0"/>
              <a:t> family-level coverage</a:t>
            </a:r>
          </a:p>
          <a:p>
            <a:pPr marL="0" indent="0">
              <a:buNone/>
            </a:pPr>
            <a:r>
              <a:rPr lang="en-US" sz="2400" dirty="0"/>
              <a:t>       with resources on hand!</a:t>
            </a:r>
          </a:p>
        </p:txBody>
      </p:sp>
    </p:spTree>
    <p:extLst>
      <p:ext uri="{BB962C8B-B14F-4D97-AF65-F5344CB8AC3E}">
        <p14:creationId xmlns:p14="http://schemas.microsoft.com/office/powerpoint/2010/main" val="304322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88429-6A14-6D4B-9DEE-50C35B3BF606}"/>
              </a:ext>
            </a:extLst>
          </p:cNvPr>
          <p:cNvSpPr txBox="1"/>
          <p:nvPr/>
        </p:nvSpPr>
        <p:spPr>
          <a:xfrm>
            <a:off x="1172584" y="2850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5ECFDC92-4C4D-D1D7-8E86-517E5FC2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57" y="14876"/>
            <a:ext cx="6798014" cy="68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4F07-D8D2-A066-0D6E-79CA2B2D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" y="295269"/>
            <a:ext cx="1171242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Standardized taxonomic info enables synthesis/analysis</a:t>
            </a:r>
          </a:p>
        </p:txBody>
      </p:sp>
    </p:spTree>
    <p:extLst>
      <p:ext uri="{BB962C8B-B14F-4D97-AF65-F5344CB8AC3E}">
        <p14:creationId xmlns:p14="http://schemas.microsoft.com/office/powerpoint/2010/main" val="21462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85D5C0-209D-7D45-8821-4C66988FC21C}"/>
              </a:ext>
            </a:extLst>
          </p:cNvPr>
          <p:cNvSpPr txBox="1"/>
          <p:nvPr/>
        </p:nvSpPr>
        <p:spPr>
          <a:xfrm>
            <a:off x="1298276" y="2634712"/>
            <a:ext cx="9595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Filter Biorepository records to include only samples that </a:t>
            </a:r>
          </a:p>
          <a:p>
            <a:r>
              <a:rPr lang="en-US" sz="3200" dirty="0"/>
              <a:t>could improve family-level coverage of mt genomes</a:t>
            </a:r>
          </a:p>
        </p:txBody>
      </p:sp>
    </p:spTree>
    <p:extLst>
      <p:ext uri="{BB962C8B-B14F-4D97-AF65-F5344CB8AC3E}">
        <p14:creationId xmlns:p14="http://schemas.microsoft.com/office/powerpoint/2010/main" val="2273706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587C-0582-3148-9225-2DD94635A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 Suggestions?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D37C3-BB7C-5B4F-8393-D5E4E4149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E058E-0D5F-30DE-717C-9944BCE6D8A1}"/>
              </a:ext>
            </a:extLst>
          </p:cNvPr>
          <p:cNvSpPr txBox="1">
            <a:spLocks/>
          </p:cNvSpPr>
          <p:nvPr/>
        </p:nvSpPr>
        <p:spPr>
          <a:xfrm>
            <a:off x="32291" y="17946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46 freshwater mussel collections</a:t>
            </a:r>
          </a:p>
          <a:p>
            <a:r>
              <a:rPr lang="en-US" dirty="0"/>
              <a:t>410k US records</a:t>
            </a:r>
          </a:p>
          <a:p>
            <a:r>
              <a:rPr lang="en-US" dirty="0"/>
              <a:t>Before standardization?</a:t>
            </a:r>
          </a:p>
          <a:p>
            <a:pPr lvl="1"/>
            <a:r>
              <a:rPr lang="en-US" dirty="0"/>
              <a:t>4,779 unique species names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695A49-80F8-E18F-CB61-F4890A90C731}"/>
              </a:ext>
            </a:extLst>
          </p:cNvPr>
          <p:cNvSpPr txBox="1">
            <a:spLocks/>
          </p:cNvSpPr>
          <p:nvPr/>
        </p:nvSpPr>
        <p:spPr>
          <a:xfrm>
            <a:off x="118334" y="295269"/>
            <a:ext cx="11712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Standardized taxonomic info enables synthesis/analysis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502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E058E-0D5F-30DE-717C-9944BCE6D8A1}"/>
              </a:ext>
            </a:extLst>
          </p:cNvPr>
          <p:cNvSpPr txBox="1">
            <a:spLocks/>
          </p:cNvSpPr>
          <p:nvPr/>
        </p:nvSpPr>
        <p:spPr>
          <a:xfrm>
            <a:off x="32291" y="17946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46 freshwater mussel collections</a:t>
            </a:r>
          </a:p>
          <a:p>
            <a:r>
              <a:rPr lang="en-US" dirty="0"/>
              <a:t>410k US records</a:t>
            </a:r>
          </a:p>
          <a:p>
            <a:r>
              <a:rPr lang="en-US" dirty="0"/>
              <a:t>Before standardization?</a:t>
            </a:r>
          </a:p>
          <a:p>
            <a:pPr lvl="1"/>
            <a:r>
              <a:rPr lang="en-US" dirty="0"/>
              <a:t>4,779 unique species names</a:t>
            </a:r>
          </a:p>
          <a:p>
            <a:r>
              <a:rPr lang="en-US" dirty="0"/>
              <a:t>After standardization</a:t>
            </a:r>
          </a:p>
          <a:p>
            <a:pPr lvl="1"/>
            <a:r>
              <a:rPr lang="en-US" dirty="0"/>
              <a:t>303 species names</a:t>
            </a:r>
          </a:p>
          <a:p>
            <a:pPr lvl="2"/>
            <a:r>
              <a:rPr lang="en-US" dirty="0"/>
              <a:t>14:1 names/species ratio</a:t>
            </a:r>
          </a:p>
          <a:p>
            <a:pPr lvl="2"/>
            <a:r>
              <a:rPr lang="en-US" dirty="0"/>
              <a:t>Some species &gt;100 names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E617EBA-B8ED-D811-2B20-3368C086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407" y="1577120"/>
            <a:ext cx="4433282" cy="50323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C745F6-2CC6-316D-CD55-B36B3B1B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42517C-21B9-B32D-51D7-9BD8AECCEEBA}"/>
              </a:ext>
            </a:extLst>
          </p:cNvPr>
          <p:cNvSpPr txBox="1">
            <a:spLocks/>
          </p:cNvSpPr>
          <p:nvPr/>
        </p:nvSpPr>
        <p:spPr>
          <a:xfrm>
            <a:off x="118334" y="295269"/>
            <a:ext cx="11712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Standardized taxonomic info enables synthesis/analysis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1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EDFDEE-EA3A-23FA-B81B-17E7F024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28" y="1577800"/>
            <a:ext cx="10515600" cy="4351338"/>
          </a:xfrm>
        </p:spPr>
        <p:txBody>
          <a:bodyPr/>
          <a:lstStyle/>
          <a:p>
            <a:r>
              <a:rPr lang="en-US" dirty="0"/>
              <a:t>NCBI Organelle Genome Resources</a:t>
            </a:r>
          </a:p>
          <a:p>
            <a:endParaRPr lang="en-US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1041E54-5309-E681-29F2-D1DF6FD0A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51"/>
          <a:stretch/>
        </p:blipFill>
        <p:spPr>
          <a:xfrm>
            <a:off x="-14203" y="2350613"/>
            <a:ext cx="5004657" cy="4224158"/>
          </a:xfrm>
          <a:prstGeom prst="rect">
            <a:avLst/>
          </a:prstGeom>
        </p:spPr>
      </p:pic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90A8377-AE32-C8EA-97E3-02B387B73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05"/>
          <a:stretch/>
        </p:blipFill>
        <p:spPr>
          <a:xfrm>
            <a:off x="-14203" y="2371242"/>
            <a:ext cx="12192000" cy="443821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1827B3-B983-4C81-7705-2FAA2499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53C26-9591-AF18-27CA-6853AB8DDC74}"/>
              </a:ext>
            </a:extLst>
          </p:cNvPr>
          <p:cNvSpPr txBox="1">
            <a:spLocks/>
          </p:cNvSpPr>
          <p:nvPr/>
        </p:nvSpPr>
        <p:spPr>
          <a:xfrm>
            <a:off x="118334" y="295269"/>
            <a:ext cx="11712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Standardized taxonomic info enables synthesis/analysis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648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EDFDEE-EA3A-23FA-B81B-17E7F024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28" y="1577800"/>
            <a:ext cx="10515600" cy="4351338"/>
          </a:xfrm>
        </p:spPr>
        <p:txBody>
          <a:bodyPr/>
          <a:lstStyle/>
          <a:p>
            <a:r>
              <a:rPr lang="en-US" dirty="0"/>
              <a:t>NCBI Organelle Genome Resources</a:t>
            </a:r>
          </a:p>
          <a:p>
            <a:endParaRPr lang="en-US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1041E54-5309-E681-29F2-D1DF6FD0A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51"/>
          <a:stretch/>
        </p:blipFill>
        <p:spPr>
          <a:xfrm>
            <a:off x="-14203" y="2350613"/>
            <a:ext cx="5004657" cy="422415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1827B3-B983-4C81-7705-2FAA2499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6AF5C6A-CFE5-08D7-F853-586C84F8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03" y="2350613"/>
            <a:ext cx="12192000" cy="42241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D97AA7F-1C9C-340D-F30A-7DF8D174AF15}"/>
              </a:ext>
            </a:extLst>
          </p:cNvPr>
          <p:cNvSpPr txBox="1">
            <a:spLocks/>
          </p:cNvSpPr>
          <p:nvPr/>
        </p:nvSpPr>
        <p:spPr>
          <a:xfrm>
            <a:off x="118334" y="295269"/>
            <a:ext cx="11712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Standardized taxonomic info enables synthesis/analysis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25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D47D-53DF-9CDA-B4E5-D565F761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Biodiversity Aggregators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6ED-1543-DABD-3CF5-B5806575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" y="1201071"/>
            <a:ext cx="3219560" cy="1819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162672-A60F-14C9-657F-974FEB05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55" y="-1123801"/>
            <a:ext cx="4809698" cy="4809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E87B1-28C3-F04E-6E43-41ACB573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861" y="3341510"/>
            <a:ext cx="2816436" cy="1857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787322-C563-A069-C568-0A63AA3F0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5" y="5543943"/>
            <a:ext cx="4992387" cy="1157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F088E9-01F6-5FD1-B74B-1DF322130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427" y="5316712"/>
            <a:ext cx="2582994" cy="1446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57BD06-6934-4441-7F4B-E0466A180B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4" t="24747" r="-1004" b="-3161"/>
          <a:stretch/>
        </p:blipFill>
        <p:spPr>
          <a:xfrm>
            <a:off x="4682172" y="1520179"/>
            <a:ext cx="2816436" cy="2208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78DAA8-09E4-A45F-22E5-9A20D8C0A0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09" y="2896949"/>
            <a:ext cx="2361893" cy="23618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F5D291-5A33-71B2-F83B-E3C96CDC6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9117" y="2208424"/>
            <a:ext cx="3941199" cy="1456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4CF48-666D-21FB-E240-9BF7367C8E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4677" y="2230330"/>
            <a:ext cx="2666784" cy="1652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7F163-B8F2-F114-A01F-735B402EAB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427" y="3135016"/>
            <a:ext cx="2948330" cy="1569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D97A04-5A8A-9A83-A42C-13EAA51EFC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8697" y="4486116"/>
            <a:ext cx="5899829" cy="871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06BCE-7AA7-5506-B0C7-A4318D9490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8045" y="5101362"/>
            <a:ext cx="4587717" cy="14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9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82CBD9-4720-A99D-FEE0-F2486C4E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648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C0E3F81-1E75-192D-0B0C-DB52B96F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30" y="5054600"/>
            <a:ext cx="101727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8729</TotalTime>
  <Words>972</Words>
  <Application>Microsoft Macintosh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Standardizing taxonomic info in R</vt:lpstr>
      <vt:lpstr>Taxonomy can be messy within and between sources</vt:lpstr>
      <vt:lpstr>Standardized taxonomic info enables synthesis/analysis</vt:lpstr>
      <vt:lpstr>PowerPoint Presentation</vt:lpstr>
      <vt:lpstr>PowerPoint Presentation</vt:lpstr>
      <vt:lpstr>PowerPoint Presentation</vt:lpstr>
      <vt:lpstr>PowerPoint Presentation</vt:lpstr>
      <vt:lpstr>Biodiversity Aggregators</vt:lpstr>
      <vt:lpstr>PowerPoint Presentation</vt:lpstr>
      <vt:lpstr>The Haves,  the Have Nots,  and the Might Could Haves:  The Taxonomic Distribution of Mitochondrial Genomes in Molluscs</vt:lpstr>
      <vt:lpstr>Let’s build a mt genome Reference Library for all mollusc families? </vt:lpstr>
      <vt:lpstr>PowerPoint Presentation</vt:lpstr>
      <vt:lpstr>PowerPoint Presentation</vt:lpstr>
      <vt:lpstr>PowerPoint Presentation</vt:lpstr>
      <vt:lpstr>PowerPoint Presentation</vt:lpstr>
      <vt:lpstr>The family-level taxonomy in these datasets are either:  1) incongruent (e.g. GBIF, NMNH)  2) non-existent/incomplete (e.g. NCBI)</vt:lpstr>
      <vt:lpstr>All mollusc families</vt:lpstr>
      <vt:lpstr>What mollusc families have mt genomes (the Haves)</vt:lpstr>
      <vt:lpstr>What molluscs have mt genomes (the Haves)</vt:lpstr>
      <vt:lpstr>What IZ families have mt genomes</vt:lpstr>
      <vt:lpstr>PowerPoint Presentation</vt:lpstr>
      <vt:lpstr>PowerPoint Presentation</vt:lpstr>
      <vt:lpstr>PowerPoint Presentation</vt:lpstr>
      <vt:lpstr>NMNH Biorepository</vt:lpstr>
      <vt:lpstr>NMNH Biorepository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Suggestions?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haves,  the have nots,  and the might coulds:  The taxonomic Distribution of Mitochondrial genomes</dc:title>
  <dc:creator>John Pfeiffer</dc:creator>
  <cp:lastModifiedBy>John Pfeiffer</cp:lastModifiedBy>
  <cp:revision>49</cp:revision>
  <dcterms:created xsi:type="dcterms:W3CDTF">2022-01-08T01:04:16Z</dcterms:created>
  <dcterms:modified xsi:type="dcterms:W3CDTF">2022-05-25T18:02:10Z</dcterms:modified>
</cp:coreProperties>
</file>