
<file path=[Content_Types].xml><?xml version="1.0" encoding="utf-8"?>
<Types xmlns="http://schemas.openxmlformats.org/package/2006/content-types">
  <Default Extension="xml" ContentType="application/xml"/>
  <Default Extension="jpeg" ContentType="image/jpeg"/>
  <Default Extension="tiff" ContentType="image/tiff"/>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9" r:id="rId1"/>
  </p:sldMasterIdLst>
  <p:notesMasterIdLst>
    <p:notesMasterId r:id="rId32"/>
  </p:notesMasterIdLst>
  <p:sldIdLst>
    <p:sldId id="256" r:id="rId2"/>
    <p:sldId id="269" r:id="rId3"/>
    <p:sldId id="257" r:id="rId4"/>
    <p:sldId id="258" r:id="rId5"/>
    <p:sldId id="275" r:id="rId6"/>
    <p:sldId id="276" r:id="rId7"/>
    <p:sldId id="259" r:id="rId8"/>
    <p:sldId id="260" r:id="rId9"/>
    <p:sldId id="277" r:id="rId10"/>
    <p:sldId id="285" r:id="rId11"/>
    <p:sldId id="261" r:id="rId12"/>
    <p:sldId id="262" r:id="rId13"/>
    <p:sldId id="263" r:id="rId14"/>
    <p:sldId id="264" r:id="rId15"/>
    <p:sldId id="265" r:id="rId16"/>
    <p:sldId id="266" r:id="rId17"/>
    <p:sldId id="268" r:id="rId18"/>
    <p:sldId id="270" r:id="rId19"/>
    <p:sldId id="267" r:id="rId20"/>
    <p:sldId id="271" r:id="rId21"/>
    <p:sldId id="272" r:id="rId22"/>
    <p:sldId id="273" r:id="rId23"/>
    <p:sldId id="274" r:id="rId24"/>
    <p:sldId id="282" r:id="rId25"/>
    <p:sldId id="278" r:id="rId26"/>
    <p:sldId id="279" r:id="rId27"/>
    <p:sldId id="280" r:id="rId28"/>
    <p:sldId id="281" r:id="rId29"/>
    <p:sldId id="283" r:id="rId30"/>
    <p:sldId id="284"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2166"/>
    <a:srgbClr val="004080"/>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0" d="100"/>
          <a:sy n="80" d="100"/>
        </p:scale>
        <p:origin x="-107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EFB279-EDD7-4C4D-86CC-F9DA8AA4B3F7}" type="datetimeFigureOut">
              <a:rPr lang="en-US" smtClean="0"/>
              <a:t>10/1/17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A26B7D-4478-EB4D-B4DB-4F0BBAEB9DEC}" type="slidenum">
              <a:rPr lang="en-US" smtClean="0"/>
              <a:t>‹#›</a:t>
            </a:fld>
            <a:endParaRPr lang="en-US"/>
          </a:p>
        </p:txBody>
      </p:sp>
    </p:spTree>
    <p:extLst>
      <p:ext uri="{BB962C8B-B14F-4D97-AF65-F5344CB8AC3E}">
        <p14:creationId xmlns:p14="http://schemas.microsoft.com/office/powerpoint/2010/main" val="291029405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meant for this to sound really simple and in essence</a:t>
            </a:r>
            <a:r>
              <a:rPr lang="en-US" baseline="0" dirty="0" smtClean="0"/>
              <a:t> it is, but there a number of nuances at each step to consider...let’s break this down step and by step and talk about the options and the implications of what happens at each step.</a:t>
            </a:r>
            <a:endParaRPr lang="en-US" dirty="0"/>
          </a:p>
        </p:txBody>
      </p:sp>
      <p:sp>
        <p:nvSpPr>
          <p:cNvPr id="4" name="Slide Number Placeholder 3"/>
          <p:cNvSpPr>
            <a:spLocks noGrp="1"/>
          </p:cNvSpPr>
          <p:nvPr>
            <p:ph type="sldNum" sz="quarter" idx="10"/>
          </p:nvPr>
        </p:nvSpPr>
        <p:spPr/>
        <p:txBody>
          <a:bodyPr/>
          <a:lstStyle/>
          <a:p>
            <a:fld id="{BAA26B7D-4478-EB4D-B4DB-4F0BBAEB9DEC}" type="slidenum">
              <a:rPr lang="en-US" smtClean="0"/>
              <a:t>3</a:t>
            </a:fld>
            <a:endParaRPr lang="en-US"/>
          </a:p>
        </p:txBody>
      </p:sp>
    </p:spTree>
    <p:extLst>
      <p:ext uri="{BB962C8B-B14F-4D97-AF65-F5344CB8AC3E}">
        <p14:creationId xmlns:p14="http://schemas.microsoft.com/office/powerpoint/2010/main" val="2048262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Goal</a:t>
            </a:r>
            <a:r>
              <a:rPr lang="en-US" baseline="0" dirty="0" smtClean="0"/>
              <a:t> of DNA extraction is to end up with just genomic DNA and remove all the proteins, which can inhibit PCR and destroy DNA</a:t>
            </a:r>
            <a:endParaRPr lang="en-US" dirty="0"/>
          </a:p>
        </p:txBody>
      </p:sp>
      <p:sp>
        <p:nvSpPr>
          <p:cNvPr id="4" name="Slide Number Placeholder 3"/>
          <p:cNvSpPr>
            <a:spLocks noGrp="1"/>
          </p:cNvSpPr>
          <p:nvPr>
            <p:ph type="sldNum" sz="quarter" idx="10"/>
          </p:nvPr>
        </p:nvSpPr>
        <p:spPr/>
        <p:txBody>
          <a:bodyPr/>
          <a:lstStyle/>
          <a:p>
            <a:fld id="{BAA26B7D-4478-EB4D-B4DB-4F0BBAEB9DEC}" type="slidenum">
              <a:rPr lang="en-US" smtClean="0"/>
              <a:t>5</a:t>
            </a:fld>
            <a:endParaRPr lang="en-US"/>
          </a:p>
        </p:txBody>
      </p:sp>
    </p:spTree>
    <p:extLst>
      <p:ext uri="{BB962C8B-B14F-4D97-AF65-F5344CB8AC3E}">
        <p14:creationId xmlns:p14="http://schemas.microsoft.com/office/powerpoint/2010/main" val="21267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Lots of ways to make PCR more or less specific, depending o</a:t>
            </a:r>
            <a:r>
              <a:rPr lang="en-US" baseline="0" dirty="0" smtClean="0"/>
              <a:t>n what you want the end result to be. </a:t>
            </a:r>
          </a:p>
          <a:p>
            <a:r>
              <a:rPr lang="en-US" baseline="0" dirty="0" smtClean="0"/>
              <a:t>Lots of different options for </a:t>
            </a:r>
            <a:r>
              <a:rPr lang="en-US" baseline="0" dirty="0" err="1" smtClean="0"/>
              <a:t>Taq</a:t>
            </a:r>
            <a:r>
              <a:rPr lang="en-US" baseline="0" dirty="0" smtClean="0"/>
              <a:t> polymerase and kits. Not going into those details, but happy to discuss later.</a:t>
            </a:r>
            <a:endParaRPr lang="en-US" dirty="0"/>
          </a:p>
        </p:txBody>
      </p:sp>
      <p:sp>
        <p:nvSpPr>
          <p:cNvPr id="4" name="Slide Number Placeholder 3"/>
          <p:cNvSpPr>
            <a:spLocks noGrp="1"/>
          </p:cNvSpPr>
          <p:nvPr>
            <p:ph type="sldNum" sz="quarter" idx="10"/>
          </p:nvPr>
        </p:nvSpPr>
        <p:spPr/>
        <p:txBody>
          <a:bodyPr/>
          <a:lstStyle/>
          <a:p>
            <a:fld id="{BAA26B7D-4478-EB4D-B4DB-4F0BBAEB9DEC}" type="slidenum">
              <a:rPr lang="en-US" smtClean="0"/>
              <a:t>9</a:t>
            </a:fld>
            <a:endParaRPr lang="en-US"/>
          </a:p>
        </p:txBody>
      </p:sp>
    </p:spTree>
    <p:extLst>
      <p:ext uri="{BB962C8B-B14F-4D97-AF65-F5344CB8AC3E}">
        <p14:creationId xmlns:p14="http://schemas.microsoft.com/office/powerpoint/2010/main" val="2055797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Probably most popular</a:t>
            </a:r>
            <a:r>
              <a:rPr lang="en-US" baseline="0" dirty="0" smtClean="0"/>
              <a:t> method for library preparation due to reduced cost</a:t>
            </a:r>
            <a:endParaRPr lang="en-US" dirty="0"/>
          </a:p>
        </p:txBody>
      </p:sp>
      <p:sp>
        <p:nvSpPr>
          <p:cNvPr id="4" name="Slide Number Placeholder 3"/>
          <p:cNvSpPr>
            <a:spLocks noGrp="1"/>
          </p:cNvSpPr>
          <p:nvPr>
            <p:ph type="sldNum" sz="quarter" idx="10"/>
          </p:nvPr>
        </p:nvSpPr>
        <p:spPr/>
        <p:txBody>
          <a:bodyPr/>
          <a:lstStyle/>
          <a:p>
            <a:fld id="{BAA26B7D-4478-EB4D-B4DB-4F0BBAEB9DEC}" type="slidenum">
              <a:rPr lang="en-US" smtClean="0"/>
              <a:t>14</a:t>
            </a:fld>
            <a:endParaRPr lang="en-US"/>
          </a:p>
        </p:txBody>
      </p:sp>
    </p:spTree>
    <p:extLst>
      <p:ext uri="{BB962C8B-B14F-4D97-AF65-F5344CB8AC3E}">
        <p14:creationId xmlns:p14="http://schemas.microsoft.com/office/powerpoint/2010/main" val="1739006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platforms have their downfalls</a:t>
            </a:r>
            <a:endParaRPr lang="en-US" dirty="0"/>
          </a:p>
        </p:txBody>
      </p:sp>
      <p:sp>
        <p:nvSpPr>
          <p:cNvPr id="4" name="Slide Number Placeholder 3"/>
          <p:cNvSpPr>
            <a:spLocks noGrp="1"/>
          </p:cNvSpPr>
          <p:nvPr>
            <p:ph type="sldNum" sz="quarter" idx="10"/>
          </p:nvPr>
        </p:nvSpPr>
        <p:spPr/>
        <p:txBody>
          <a:bodyPr/>
          <a:lstStyle/>
          <a:p>
            <a:fld id="{BAA26B7D-4478-EB4D-B4DB-4F0BBAEB9DEC}" type="slidenum">
              <a:rPr lang="en-US" smtClean="0"/>
              <a:t>26</a:t>
            </a:fld>
            <a:endParaRPr lang="en-US"/>
          </a:p>
        </p:txBody>
      </p:sp>
    </p:spTree>
    <p:extLst>
      <p:ext uri="{BB962C8B-B14F-4D97-AF65-F5344CB8AC3E}">
        <p14:creationId xmlns:p14="http://schemas.microsoft.com/office/powerpoint/2010/main" val="3649675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E62FE2-E409-354B-AAE6-94161540B97F}" type="datetimeFigureOut">
              <a:rPr lang="en-US" smtClean="0"/>
              <a:t>10/1/17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E62FE2-E409-354B-AAE6-94161540B97F}" type="datetimeFigureOut">
              <a:rPr lang="en-US" smtClean="0"/>
              <a:t>10/1/17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C72E8-F25A-B44C-B826-177B78BC6C43}"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E62FE2-E409-354B-AAE6-94161540B97F}" type="datetimeFigureOut">
              <a:rPr lang="en-US" smtClean="0"/>
              <a:t>10/1/17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C72E8-F25A-B44C-B826-177B78BC6C43}"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E62FE2-E409-354B-AAE6-94161540B97F}" type="datetimeFigureOut">
              <a:rPr lang="en-US" smtClean="0"/>
              <a:t>10/1/17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C72E8-F25A-B44C-B826-177B78BC6C43}"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E62FE2-E409-354B-AAE6-94161540B97F}" type="datetimeFigureOut">
              <a:rPr lang="en-US" smtClean="0"/>
              <a:t>10/1/17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C72E8-F25A-B44C-B826-177B78BC6C43}"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E62FE2-E409-354B-AAE6-94161540B97F}" type="datetimeFigureOut">
              <a:rPr lang="en-US" smtClean="0"/>
              <a:t>10/1/17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3C72E8-F25A-B44C-B826-177B78BC6C43}"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E62FE2-E409-354B-AAE6-94161540B97F}" type="datetimeFigureOut">
              <a:rPr lang="en-US" smtClean="0"/>
              <a:t>10/1/17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3C72E8-F25A-B44C-B826-177B78BC6C43}"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E62FE2-E409-354B-AAE6-94161540B97F}" type="datetimeFigureOut">
              <a:rPr lang="en-US" smtClean="0"/>
              <a:t>10/1/17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3C72E8-F25A-B44C-B826-177B78BC6C43}"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E62FE2-E409-354B-AAE6-94161540B97F}" type="datetimeFigureOut">
              <a:rPr lang="en-US" smtClean="0"/>
              <a:t>10/1/17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3C72E8-F25A-B44C-B826-177B78BC6C43}"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E62FE2-E409-354B-AAE6-94161540B97F}" type="datetimeFigureOut">
              <a:rPr lang="en-US" smtClean="0"/>
              <a:t>10/1/17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3C72E8-F25A-B44C-B826-177B78BC6C43}"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E62FE2-E409-354B-AAE6-94161540B97F}" type="datetimeFigureOut">
              <a:rPr lang="en-US" smtClean="0"/>
              <a:t>10/1/17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3C72E8-F25A-B44C-B826-177B78BC6C43}"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1216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E62FE2-E409-354B-AAE6-94161540B97F}" type="datetimeFigureOut">
              <a:rPr lang="en-US" smtClean="0"/>
              <a:t>10/1/17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3C72E8-F25A-B44C-B826-177B78BC6C43}"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 Id="rId3"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42183"/>
            <a:ext cx="7772400" cy="1470025"/>
          </a:xfrm>
        </p:spPr>
        <p:txBody>
          <a:bodyPr>
            <a:normAutofit/>
          </a:bodyPr>
          <a:lstStyle/>
          <a:p>
            <a:r>
              <a:rPr lang="en-US" dirty="0" smtClean="0">
                <a:latin typeface="Cambria"/>
                <a:cs typeface="Cambria"/>
              </a:rPr>
              <a:t>Library preparation:</a:t>
            </a:r>
            <a:br>
              <a:rPr lang="en-US" dirty="0" smtClean="0">
                <a:latin typeface="Cambria"/>
                <a:cs typeface="Cambria"/>
              </a:rPr>
            </a:br>
            <a:r>
              <a:rPr lang="en-US" dirty="0" smtClean="0">
                <a:latin typeface="Cambria"/>
                <a:cs typeface="Cambria"/>
              </a:rPr>
              <a:t>Making a </a:t>
            </a:r>
            <a:r>
              <a:rPr lang="en-US" dirty="0" err="1" smtClean="0">
                <a:latin typeface="Cambria"/>
                <a:cs typeface="Cambria"/>
              </a:rPr>
              <a:t>metabarcode</a:t>
            </a:r>
            <a:r>
              <a:rPr lang="en-US" dirty="0" smtClean="0">
                <a:latin typeface="Cambria"/>
                <a:cs typeface="Cambria"/>
              </a:rPr>
              <a:t> library</a:t>
            </a:r>
            <a:endParaRPr lang="en-US" dirty="0">
              <a:latin typeface="Cambria"/>
              <a:cs typeface="Cambria"/>
            </a:endParaRPr>
          </a:p>
        </p:txBody>
      </p:sp>
      <p:sp>
        <p:nvSpPr>
          <p:cNvPr id="3" name="Subtitle 2"/>
          <p:cNvSpPr>
            <a:spLocks noGrp="1"/>
          </p:cNvSpPr>
          <p:nvPr>
            <p:ph type="subTitle" idx="1"/>
          </p:nvPr>
        </p:nvSpPr>
        <p:spPr>
          <a:xfrm>
            <a:off x="619125" y="3886200"/>
            <a:ext cx="7966075" cy="1752600"/>
          </a:xfrm>
        </p:spPr>
        <p:txBody>
          <a:bodyPr>
            <a:normAutofit/>
          </a:bodyPr>
          <a:lstStyle/>
          <a:p>
            <a:r>
              <a:rPr lang="en-US" dirty="0" smtClean="0">
                <a:latin typeface="Cambria"/>
                <a:cs typeface="Cambria"/>
              </a:rPr>
              <a:t>Katrina </a:t>
            </a:r>
            <a:r>
              <a:rPr lang="en-US" dirty="0" err="1" smtClean="0">
                <a:latin typeface="Cambria"/>
                <a:cs typeface="Cambria"/>
              </a:rPr>
              <a:t>Lohan</a:t>
            </a:r>
            <a:r>
              <a:rPr lang="en-US" dirty="0" smtClean="0">
                <a:latin typeface="Cambria"/>
                <a:cs typeface="Cambria"/>
              </a:rPr>
              <a:t> </a:t>
            </a:r>
          </a:p>
          <a:p>
            <a:r>
              <a:rPr lang="en-US" dirty="0" smtClean="0">
                <a:latin typeface="Cambria"/>
                <a:cs typeface="Cambria"/>
              </a:rPr>
              <a:t>Marine Disease Ecology Lab</a:t>
            </a:r>
          </a:p>
          <a:p>
            <a:r>
              <a:rPr lang="en-US" dirty="0" smtClean="0">
                <a:latin typeface="Cambria"/>
                <a:cs typeface="Cambria"/>
              </a:rPr>
              <a:t>Smithsonian Environmental Research Center</a:t>
            </a:r>
            <a:endParaRPr lang="en-US" dirty="0">
              <a:latin typeface="Cambria"/>
              <a:cs typeface="Cambria"/>
            </a:endParaRPr>
          </a:p>
        </p:txBody>
      </p:sp>
    </p:spTree>
    <p:extLst>
      <p:ext uri="{BB962C8B-B14F-4D97-AF65-F5344CB8AC3E}">
        <p14:creationId xmlns:p14="http://schemas.microsoft.com/office/powerpoint/2010/main" val="7143094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a:cs typeface="Cambria"/>
              </a:rPr>
              <a:t>Primer selection</a:t>
            </a:r>
            <a:endParaRPr lang="en-US" dirty="0">
              <a:latin typeface="Cambria"/>
              <a:cs typeface="Cambria"/>
            </a:endParaRPr>
          </a:p>
        </p:txBody>
      </p:sp>
      <p:sp>
        <p:nvSpPr>
          <p:cNvPr id="3" name="Content Placeholder 2"/>
          <p:cNvSpPr>
            <a:spLocks noGrp="1"/>
          </p:cNvSpPr>
          <p:nvPr>
            <p:ph idx="1"/>
          </p:nvPr>
        </p:nvSpPr>
        <p:spPr/>
        <p:txBody>
          <a:bodyPr/>
          <a:lstStyle/>
          <a:p>
            <a:pPr marL="0" indent="0">
              <a:buNone/>
            </a:pPr>
            <a:r>
              <a:rPr lang="en-US" dirty="0" smtClean="0">
                <a:latin typeface="Cambria"/>
                <a:cs typeface="Cambria"/>
              </a:rPr>
              <a:t>What do you want to know?</a:t>
            </a:r>
          </a:p>
          <a:p>
            <a:pPr marL="0" indent="0">
              <a:buNone/>
            </a:pPr>
            <a:endParaRPr lang="en-US" dirty="0" smtClean="0">
              <a:latin typeface="Cambria"/>
              <a:cs typeface="Cambria"/>
            </a:endParaRPr>
          </a:p>
          <a:p>
            <a:pPr marL="0" indent="0">
              <a:buNone/>
            </a:pPr>
            <a:r>
              <a:rPr lang="en-US" dirty="0" smtClean="0">
                <a:latin typeface="Cambria"/>
                <a:cs typeface="Cambria"/>
              </a:rPr>
              <a:t>“Universal” primers, taxa-specific primers, V4 or V9 region of 18S??</a:t>
            </a:r>
          </a:p>
          <a:p>
            <a:pPr marL="0" indent="0">
              <a:buNone/>
            </a:pPr>
            <a:endParaRPr lang="en-US" dirty="0" smtClean="0">
              <a:latin typeface="Cambria"/>
              <a:cs typeface="Cambria"/>
            </a:endParaRPr>
          </a:p>
          <a:p>
            <a:pPr marL="0" indent="0">
              <a:buNone/>
            </a:pPr>
            <a:r>
              <a:rPr lang="en-US" dirty="0" smtClean="0">
                <a:latin typeface="Cambria"/>
                <a:cs typeface="Cambria"/>
              </a:rPr>
              <a:t>Consider carefully....</a:t>
            </a:r>
            <a:endParaRPr lang="en-US" dirty="0">
              <a:latin typeface="Cambria"/>
              <a:cs typeface="Cambria"/>
            </a:endParaRPr>
          </a:p>
        </p:txBody>
      </p:sp>
    </p:spTree>
    <p:extLst>
      <p:ext uri="{BB962C8B-B14F-4D97-AF65-F5344CB8AC3E}">
        <p14:creationId xmlns:p14="http://schemas.microsoft.com/office/powerpoint/2010/main" val="614049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a:cs typeface="Cambria"/>
              </a:rPr>
              <a:t>Fusion primers</a:t>
            </a:r>
            <a:endParaRPr lang="en-US" dirty="0">
              <a:latin typeface="Cambria"/>
              <a:cs typeface="Cambria"/>
            </a:endParaRPr>
          </a:p>
        </p:txBody>
      </p:sp>
      <p:sp>
        <p:nvSpPr>
          <p:cNvPr id="4" name="Rectangle 3"/>
          <p:cNvSpPr/>
          <p:nvPr/>
        </p:nvSpPr>
        <p:spPr>
          <a:xfrm>
            <a:off x="642718" y="1815158"/>
            <a:ext cx="8044082" cy="369332"/>
          </a:xfrm>
          <a:prstGeom prst="rect">
            <a:avLst/>
          </a:prstGeom>
        </p:spPr>
        <p:txBody>
          <a:bodyPr wrap="square">
            <a:spAutoFit/>
          </a:bodyPr>
          <a:lstStyle/>
          <a:p>
            <a:r>
              <a:rPr lang="en-US" dirty="0" err="1">
                <a:latin typeface="Cambria"/>
                <a:cs typeface="Cambria"/>
              </a:rPr>
              <a:t>Illumina</a:t>
            </a:r>
            <a:r>
              <a:rPr lang="en-US" dirty="0">
                <a:latin typeface="Cambria"/>
                <a:cs typeface="Cambria"/>
              </a:rPr>
              <a:t> flow cell </a:t>
            </a:r>
            <a:r>
              <a:rPr lang="en-US" dirty="0" err="1">
                <a:latin typeface="Cambria"/>
                <a:cs typeface="Cambria"/>
              </a:rPr>
              <a:t>adapter+index+read</a:t>
            </a:r>
            <a:r>
              <a:rPr lang="en-US" dirty="0">
                <a:latin typeface="Cambria"/>
                <a:cs typeface="Cambria"/>
              </a:rPr>
              <a:t> primer </a:t>
            </a:r>
            <a:r>
              <a:rPr lang="en-US" dirty="0" err="1" smtClean="0">
                <a:latin typeface="Cambria"/>
                <a:cs typeface="Cambria"/>
              </a:rPr>
              <a:t>adapter+Locus-specific-primer</a:t>
            </a:r>
            <a:r>
              <a:rPr lang="en-US" dirty="0" smtClean="0">
                <a:latin typeface="Cambria"/>
                <a:cs typeface="Cambria"/>
              </a:rPr>
              <a:t> </a:t>
            </a:r>
            <a:endParaRPr lang="en-US" dirty="0">
              <a:latin typeface="Cambria"/>
              <a:cs typeface="Cambria"/>
            </a:endParaRPr>
          </a:p>
        </p:txBody>
      </p:sp>
      <p:sp>
        <p:nvSpPr>
          <p:cNvPr id="5" name="Rectangle 4"/>
          <p:cNvSpPr/>
          <p:nvPr/>
        </p:nvSpPr>
        <p:spPr>
          <a:xfrm>
            <a:off x="642718" y="2704275"/>
            <a:ext cx="2307125" cy="286817"/>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949843" y="2713267"/>
            <a:ext cx="921825" cy="277826"/>
          </a:xfrm>
          <a:prstGeom prst="rect">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871668" y="2713267"/>
            <a:ext cx="1372497" cy="277826"/>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5244165" y="2726755"/>
            <a:ext cx="2806447" cy="264338"/>
          </a:xfrm>
          <a:prstGeom prst="rect">
            <a:avLst/>
          </a:prstGeom>
          <a:solidFill>
            <a:srgbClr val="CCFFCC"/>
          </a:solidFill>
          <a:ln>
            <a:solidFill>
              <a:srgbClr val="CCFFC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642718" y="3476661"/>
            <a:ext cx="7776624" cy="2585323"/>
          </a:xfrm>
          <a:prstGeom prst="rect">
            <a:avLst/>
          </a:prstGeom>
          <a:noFill/>
        </p:spPr>
        <p:txBody>
          <a:bodyPr wrap="square" rtlCol="0">
            <a:spAutoFit/>
          </a:bodyPr>
          <a:lstStyle/>
          <a:p>
            <a:r>
              <a:rPr lang="en-US" dirty="0" smtClean="0">
                <a:latin typeface="Cambria"/>
                <a:cs typeface="Cambria"/>
              </a:rPr>
              <a:t>Purchase forward and reverse primers with all the adaptors already included</a:t>
            </a:r>
          </a:p>
          <a:p>
            <a:endParaRPr lang="en-US" dirty="0">
              <a:latin typeface="Cambria"/>
              <a:cs typeface="Cambria"/>
            </a:endParaRPr>
          </a:p>
          <a:p>
            <a:r>
              <a:rPr lang="en-US" dirty="0" smtClean="0">
                <a:latin typeface="Cambria"/>
                <a:cs typeface="Cambria"/>
              </a:rPr>
              <a:t>Three independent PCRS – reduce impact of primer bias</a:t>
            </a:r>
          </a:p>
          <a:p>
            <a:endParaRPr lang="en-US" dirty="0">
              <a:latin typeface="Cambria"/>
              <a:cs typeface="Cambria"/>
            </a:endParaRPr>
          </a:p>
          <a:p>
            <a:r>
              <a:rPr lang="en-US" dirty="0" smtClean="0">
                <a:latin typeface="Cambria"/>
                <a:cs typeface="Cambria"/>
              </a:rPr>
              <a:t>Pool these </a:t>
            </a:r>
            <a:r>
              <a:rPr lang="en-US" dirty="0" err="1" smtClean="0">
                <a:latin typeface="Cambria"/>
                <a:cs typeface="Cambria"/>
              </a:rPr>
              <a:t>amplicons</a:t>
            </a:r>
            <a:endParaRPr lang="en-US" dirty="0" smtClean="0">
              <a:latin typeface="Cambria"/>
              <a:cs typeface="Cambria"/>
            </a:endParaRPr>
          </a:p>
          <a:p>
            <a:endParaRPr lang="en-US" dirty="0">
              <a:latin typeface="Cambria"/>
              <a:cs typeface="Cambria"/>
            </a:endParaRPr>
          </a:p>
          <a:p>
            <a:r>
              <a:rPr lang="en-US" dirty="0" smtClean="0">
                <a:latin typeface="Cambria"/>
                <a:cs typeface="Cambria"/>
              </a:rPr>
              <a:t>PRO: No additional PCR is required</a:t>
            </a:r>
          </a:p>
          <a:p>
            <a:r>
              <a:rPr lang="en-US" dirty="0" smtClean="0">
                <a:latin typeface="Cambria"/>
                <a:cs typeface="Cambria"/>
              </a:rPr>
              <a:t>CON: Expensive; Some PCR inefficiency due to long primers; Not as transferable across projects</a:t>
            </a:r>
            <a:endParaRPr lang="en-US" dirty="0">
              <a:latin typeface="Cambria"/>
              <a:cs typeface="Cambria"/>
            </a:endParaRPr>
          </a:p>
        </p:txBody>
      </p:sp>
    </p:spTree>
    <p:extLst>
      <p:ext uri="{BB962C8B-B14F-4D97-AF65-F5344CB8AC3E}">
        <p14:creationId xmlns:p14="http://schemas.microsoft.com/office/powerpoint/2010/main" val="3288408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a:cs typeface="Cambria"/>
              </a:rPr>
              <a:t>2-Step PCR</a:t>
            </a:r>
            <a:endParaRPr lang="en-US" dirty="0">
              <a:latin typeface="Cambria"/>
              <a:cs typeface="Cambria"/>
            </a:endParaRPr>
          </a:p>
        </p:txBody>
      </p:sp>
      <p:pic>
        <p:nvPicPr>
          <p:cNvPr id="5" name="Picture 4" descr="step1.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479" y="1417638"/>
            <a:ext cx="6718300" cy="4508500"/>
          </a:xfrm>
          <a:prstGeom prst="rect">
            <a:avLst/>
          </a:prstGeom>
        </p:spPr>
      </p:pic>
      <p:sp>
        <p:nvSpPr>
          <p:cNvPr id="6" name="Rectangle 5"/>
          <p:cNvSpPr/>
          <p:nvPr/>
        </p:nvSpPr>
        <p:spPr>
          <a:xfrm>
            <a:off x="2724507" y="6114098"/>
            <a:ext cx="1372497" cy="277826"/>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097004" y="6127586"/>
            <a:ext cx="2806447" cy="264338"/>
          </a:xfrm>
          <a:prstGeom prst="rect">
            <a:avLst/>
          </a:prstGeom>
          <a:solidFill>
            <a:srgbClr val="CCFFCC"/>
          </a:solidFill>
          <a:ln>
            <a:solidFill>
              <a:srgbClr val="CCFFC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642567" y="6391924"/>
            <a:ext cx="4477157" cy="369332"/>
          </a:xfrm>
          <a:prstGeom prst="rect">
            <a:avLst/>
          </a:prstGeom>
        </p:spPr>
        <p:txBody>
          <a:bodyPr wrap="none">
            <a:spAutoFit/>
          </a:bodyPr>
          <a:lstStyle/>
          <a:p>
            <a:r>
              <a:rPr lang="en-US" dirty="0">
                <a:latin typeface="Cambria"/>
                <a:cs typeface="Cambria"/>
              </a:rPr>
              <a:t>read primer </a:t>
            </a:r>
            <a:r>
              <a:rPr lang="en-US" dirty="0" err="1">
                <a:latin typeface="Cambria"/>
                <a:cs typeface="Cambria"/>
              </a:rPr>
              <a:t>adapter+Locus-specific-</a:t>
            </a:r>
            <a:r>
              <a:rPr lang="en-US" dirty="0" err="1" smtClean="0">
                <a:latin typeface="Cambria"/>
                <a:cs typeface="Cambria"/>
              </a:rPr>
              <a:t>primer</a:t>
            </a:r>
            <a:endParaRPr lang="en-US" dirty="0"/>
          </a:p>
        </p:txBody>
      </p:sp>
    </p:spTree>
    <p:extLst>
      <p:ext uri="{BB962C8B-B14F-4D97-AF65-F5344CB8AC3E}">
        <p14:creationId xmlns:p14="http://schemas.microsoft.com/office/powerpoint/2010/main" val="1086459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a:cs typeface="Cambria"/>
              </a:rPr>
              <a:t>2-Step PCR</a:t>
            </a:r>
            <a:endParaRPr lang="en-US" dirty="0"/>
          </a:p>
        </p:txBody>
      </p:sp>
      <p:pic>
        <p:nvPicPr>
          <p:cNvPr id="4" name="Picture 3" descr="step22.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819" y="1417638"/>
            <a:ext cx="6728308" cy="4327039"/>
          </a:xfrm>
          <a:prstGeom prst="rect">
            <a:avLst/>
          </a:prstGeom>
        </p:spPr>
      </p:pic>
      <p:sp>
        <p:nvSpPr>
          <p:cNvPr id="5" name="Rectangle 4"/>
          <p:cNvSpPr/>
          <p:nvPr/>
        </p:nvSpPr>
        <p:spPr>
          <a:xfrm>
            <a:off x="642718" y="5797959"/>
            <a:ext cx="8044082" cy="369332"/>
          </a:xfrm>
          <a:prstGeom prst="rect">
            <a:avLst/>
          </a:prstGeom>
        </p:spPr>
        <p:txBody>
          <a:bodyPr wrap="square">
            <a:spAutoFit/>
          </a:bodyPr>
          <a:lstStyle/>
          <a:p>
            <a:r>
              <a:rPr lang="en-US" dirty="0" err="1">
                <a:latin typeface="Cambria"/>
                <a:cs typeface="Cambria"/>
              </a:rPr>
              <a:t>Illumina</a:t>
            </a:r>
            <a:r>
              <a:rPr lang="en-US" dirty="0">
                <a:latin typeface="Cambria"/>
                <a:cs typeface="Cambria"/>
              </a:rPr>
              <a:t> flow cell </a:t>
            </a:r>
            <a:r>
              <a:rPr lang="en-US" dirty="0" err="1">
                <a:latin typeface="Cambria"/>
                <a:cs typeface="Cambria"/>
              </a:rPr>
              <a:t>adapter+index+read</a:t>
            </a:r>
            <a:r>
              <a:rPr lang="en-US" dirty="0">
                <a:latin typeface="Cambria"/>
                <a:cs typeface="Cambria"/>
              </a:rPr>
              <a:t> primer </a:t>
            </a:r>
            <a:r>
              <a:rPr lang="en-US" dirty="0" err="1" smtClean="0">
                <a:latin typeface="Cambria"/>
                <a:cs typeface="Cambria"/>
              </a:rPr>
              <a:t>adapter+Locus-specific-primer</a:t>
            </a:r>
            <a:r>
              <a:rPr lang="en-US" dirty="0" smtClean="0">
                <a:latin typeface="Cambria"/>
                <a:cs typeface="Cambria"/>
              </a:rPr>
              <a:t> </a:t>
            </a:r>
            <a:endParaRPr lang="en-US" dirty="0">
              <a:latin typeface="Cambria"/>
              <a:cs typeface="Cambria"/>
            </a:endParaRPr>
          </a:p>
        </p:txBody>
      </p:sp>
      <p:sp>
        <p:nvSpPr>
          <p:cNvPr id="6" name="Rectangle 5"/>
          <p:cNvSpPr/>
          <p:nvPr/>
        </p:nvSpPr>
        <p:spPr>
          <a:xfrm>
            <a:off x="827083" y="6289488"/>
            <a:ext cx="2307125" cy="286817"/>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134208" y="6298480"/>
            <a:ext cx="921825" cy="277826"/>
          </a:xfrm>
          <a:prstGeom prst="rect">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056033" y="6298480"/>
            <a:ext cx="1372497" cy="277826"/>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428530" y="6311968"/>
            <a:ext cx="2806447" cy="264338"/>
          </a:xfrm>
          <a:prstGeom prst="rect">
            <a:avLst/>
          </a:prstGeom>
          <a:solidFill>
            <a:srgbClr val="CCFFCC"/>
          </a:solidFill>
          <a:ln>
            <a:solidFill>
              <a:srgbClr val="CCFFC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9113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dirty="0">
                <a:latin typeface="Cambria"/>
                <a:cs typeface="Cambria"/>
              </a:rPr>
              <a:t>2-Step PCR</a:t>
            </a:r>
            <a:endParaRPr lang="en-US" dirty="0"/>
          </a:p>
        </p:txBody>
      </p:sp>
      <p:sp>
        <p:nvSpPr>
          <p:cNvPr id="10" name="TextBox 9"/>
          <p:cNvSpPr txBox="1"/>
          <p:nvPr/>
        </p:nvSpPr>
        <p:spPr>
          <a:xfrm>
            <a:off x="457200" y="1417638"/>
            <a:ext cx="8229600" cy="1200329"/>
          </a:xfrm>
          <a:prstGeom prst="rect">
            <a:avLst/>
          </a:prstGeom>
          <a:noFill/>
        </p:spPr>
        <p:txBody>
          <a:bodyPr wrap="square" rtlCol="0">
            <a:spAutoFit/>
          </a:bodyPr>
          <a:lstStyle/>
          <a:p>
            <a:r>
              <a:rPr lang="en-US" dirty="0" smtClean="0">
                <a:latin typeface="Cambria"/>
                <a:cs typeface="Cambria"/>
              </a:rPr>
              <a:t>PRO: More easily adaptable across projects – can re-use adaptors with different </a:t>
            </a:r>
            <a:r>
              <a:rPr lang="en-US" dirty="0" err="1" smtClean="0">
                <a:latin typeface="Cambria"/>
                <a:cs typeface="Cambria"/>
              </a:rPr>
              <a:t>amplicon</a:t>
            </a:r>
            <a:r>
              <a:rPr lang="en-US" dirty="0" smtClean="0">
                <a:latin typeface="Cambria"/>
                <a:cs typeface="Cambria"/>
              </a:rPr>
              <a:t>-specific primers </a:t>
            </a:r>
          </a:p>
          <a:p>
            <a:r>
              <a:rPr lang="en-US" dirty="0">
                <a:latin typeface="Cambria"/>
                <a:cs typeface="Cambria"/>
              </a:rPr>
              <a:t>	</a:t>
            </a:r>
            <a:r>
              <a:rPr lang="en-US" dirty="0" smtClean="0">
                <a:latin typeface="Cambria"/>
                <a:cs typeface="Cambria"/>
              </a:rPr>
              <a:t>- Cheaper option</a:t>
            </a:r>
          </a:p>
          <a:p>
            <a:r>
              <a:rPr lang="en-US" dirty="0">
                <a:latin typeface="Cambria"/>
                <a:cs typeface="Cambria"/>
              </a:rPr>
              <a:t>	</a:t>
            </a:r>
            <a:r>
              <a:rPr lang="en-US" dirty="0" smtClean="0">
                <a:latin typeface="Cambria"/>
                <a:cs typeface="Cambria"/>
              </a:rPr>
              <a:t>- Primers are shorter = increased efficiency for both PCRs</a:t>
            </a:r>
            <a:endParaRPr lang="en-US" dirty="0">
              <a:latin typeface="Cambria"/>
              <a:cs typeface="Cambria"/>
            </a:endParaRPr>
          </a:p>
        </p:txBody>
      </p:sp>
      <p:sp>
        <p:nvSpPr>
          <p:cNvPr id="11" name="TextBox 10"/>
          <p:cNvSpPr txBox="1"/>
          <p:nvPr/>
        </p:nvSpPr>
        <p:spPr>
          <a:xfrm>
            <a:off x="609600" y="3270454"/>
            <a:ext cx="4204379" cy="2585323"/>
          </a:xfrm>
          <a:prstGeom prst="rect">
            <a:avLst/>
          </a:prstGeom>
          <a:noFill/>
        </p:spPr>
        <p:txBody>
          <a:bodyPr wrap="square" rtlCol="0">
            <a:spAutoFit/>
          </a:bodyPr>
          <a:lstStyle/>
          <a:p>
            <a:r>
              <a:rPr lang="en-US" dirty="0" smtClean="0">
                <a:latin typeface="Cambria"/>
                <a:cs typeface="Cambria"/>
              </a:rPr>
              <a:t>CON: Two rounds of PCR are required, so increased likelihood of generated chimeras</a:t>
            </a:r>
          </a:p>
          <a:p>
            <a:r>
              <a:rPr lang="en-US" dirty="0">
                <a:latin typeface="Cambria"/>
                <a:cs typeface="Cambria"/>
              </a:rPr>
              <a:t>	</a:t>
            </a:r>
            <a:r>
              <a:rPr lang="en-US" dirty="0" smtClean="0">
                <a:latin typeface="Cambria"/>
                <a:cs typeface="Cambria"/>
              </a:rPr>
              <a:t>-- Can inflate diversity estimates and can be difficult to detect</a:t>
            </a:r>
          </a:p>
          <a:p>
            <a:r>
              <a:rPr lang="en-US" dirty="0">
                <a:latin typeface="Cambria"/>
                <a:cs typeface="Cambria"/>
              </a:rPr>
              <a:t>	</a:t>
            </a:r>
            <a:r>
              <a:rPr lang="en-US" dirty="0" smtClean="0">
                <a:latin typeface="Cambria"/>
                <a:cs typeface="Cambria"/>
              </a:rPr>
              <a:t>--generally second PCR has fewer cycles (30 cycles in round 1, 8 cycles in round 2 – need to get these cycles as low as possible)</a:t>
            </a:r>
            <a:endParaRPr lang="en-US" dirty="0">
              <a:latin typeface="Cambria"/>
              <a:cs typeface="Cambria"/>
            </a:endParaRPr>
          </a:p>
        </p:txBody>
      </p:sp>
      <p:pic>
        <p:nvPicPr>
          <p:cNvPr id="12" name="Picture 11" descr="F1.larg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5919" y="3147532"/>
            <a:ext cx="4095052" cy="2896112"/>
          </a:xfrm>
          <a:prstGeom prst="rect">
            <a:avLst/>
          </a:prstGeom>
        </p:spPr>
      </p:pic>
    </p:spTree>
    <p:extLst>
      <p:ext uri="{BB962C8B-B14F-4D97-AF65-F5344CB8AC3E}">
        <p14:creationId xmlns:p14="http://schemas.microsoft.com/office/powerpoint/2010/main" val="2709549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a:cs typeface="Cambria"/>
              </a:rPr>
              <a:t>Ligation</a:t>
            </a:r>
            <a:endParaRPr lang="en-US" dirty="0">
              <a:latin typeface="Cambria"/>
              <a:cs typeface="Cambria"/>
            </a:endParaRPr>
          </a:p>
        </p:txBody>
      </p:sp>
      <p:pic>
        <p:nvPicPr>
          <p:cNvPr id="4" name="Picture 3" descr="bioinformatics-workshop-sept-2014-9-638.jpg"/>
          <p:cNvPicPr>
            <a:picLocks noChangeAspect="1"/>
          </p:cNvPicPr>
          <p:nvPr/>
        </p:nvPicPr>
        <p:blipFill rotWithShape="1">
          <a:blip r:embed="rId2">
            <a:extLst>
              <a:ext uri="{28A0092B-C50C-407E-A947-70E740481C1C}">
                <a14:useLocalDpi xmlns:a14="http://schemas.microsoft.com/office/drawing/2010/main" val="0"/>
              </a:ext>
            </a:extLst>
          </a:blip>
          <a:srcRect l="4845" t="17670" r="13241"/>
          <a:stretch/>
        </p:blipFill>
        <p:spPr>
          <a:xfrm>
            <a:off x="313805" y="1642995"/>
            <a:ext cx="6239000" cy="4707954"/>
          </a:xfrm>
          <a:prstGeom prst="rect">
            <a:avLst/>
          </a:prstGeom>
        </p:spPr>
      </p:pic>
      <p:sp>
        <p:nvSpPr>
          <p:cNvPr id="5" name="TextBox 4"/>
          <p:cNvSpPr txBox="1"/>
          <p:nvPr/>
        </p:nvSpPr>
        <p:spPr>
          <a:xfrm>
            <a:off x="6760056" y="2797157"/>
            <a:ext cx="2383944" cy="2308324"/>
          </a:xfrm>
          <a:prstGeom prst="rect">
            <a:avLst/>
          </a:prstGeom>
          <a:noFill/>
        </p:spPr>
        <p:txBody>
          <a:bodyPr wrap="square" rtlCol="0">
            <a:spAutoFit/>
          </a:bodyPr>
          <a:lstStyle/>
          <a:p>
            <a:r>
              <a:rPr lang="en-US" dirty="0" smtClean="0">
                <a:latin typeface="Cambria"/>
                <a:cs typeface="Cambria"/>
              </a:rPr>
              <a:t>PRO: Only one round of PCR required</a:t>
            </a:r>
          </a:p>
          <a:p>
            <a:endParaRPr lang="en-US" dirty="0">
              <a:latin typeface="Cambria"/>
              <a:cs typeface="Cambria"/>
            </a:endParaRPr>
          </a:p>
          <a:p>
            <a:r>
              <a:rPr lang="en-US" dirty="0" smtClean="0">
                <a:latin typeface="Cambria"/>
                <a:cs typeface="Cambria"/>
              </a:rPr>
              <a:t>CONS: Lots of additional work in lab; ligation efficiency?; enzymes are expensive!</a:t>
            </a:r>
            <a:endParaRPr lang="en-US" dirty="0">
              <a:latin typeface="Cambria"/>
              <a:cs typeface="Cambria"/>
            </a:endParaRPr>
          </a:p>
        </p:txBody>
      </p:sp>
    </p:spTree>
    <p:extLst>
      <p:ext uri="{BB962C8B-B14F-4D97-AF65-F5344CB8AC3E}">
        <p14:creationId xmlns:p14="http://schemas.microsoft.com/office/powerpoint/2010/main" val="414981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a:cs typeface="Cambria"/>
              </a:rPr>
              <a:t>Primer bias</a:t>
            </a:r>
            <a:endParaRPr lang="en-US" dirty="0">
              <a:latin typeface="Cambria"/>
              <a:cs typeface="Cambria"/>
            </a:endParaRPr>
          </a:p>
        </p:txBody>
      </p:sp>
      <p:sp>
        <p:nvSpPr>
          <p:cNvPr id="3" name="Content Placeholder 2"/>
          <p:cNvSpPr>
            <a:spLocks noGrp="1"/>
          </p:cNvSpPr>
          <p:nvPr>
            <p:ph idx="1"/>
          </p:nvPr>
        </p:nvSpPr>
        <p:spPr/>
        <p:txBody>
          <a:bodyPr>
            <a:normAutofit lnSpcReduction="10000"/>
          </a:bodyPr>
          <a:lstStyle/>
          <a:p>
            <a:pPr marL="0" indent="0">
              <a:buNone/>
            </a:pPr>
            <a:r>
              <a:rPr lang="en-US" dirty="0" smtClean="0">
                <a:latin typeface="Cambria"/>
                <a:cs typeface="Cambria"/>
              </a:rPr>
              <a:t>Downside to PCR – no such thing as “universal” primer set. All primers have some level of bias. To reduce impact of bias on results – three separate rounds of PCR are performed for each sample.</a:t>
            </a:r>
          </a:p>
          <a:p>
            <a:pPr marL="0" indent="0">
              <a:buNone/>
            </a:pPr>
            <a:endParaRPr lang="en-US" dirty="0">
              <a:latin typeface="Cambria"/>
              <a:cs typeface="Cambria"/>
            </a:endParaRPr>
          </a:p>
          <a:p>
            <a:pPr marL="0" indent="0">
              <a:buNone/>
            </a:pPr>
            <a:r>
              <a:rPr lang="en-US" dirty="0" err="1" smtClean="0">
                <a:latin typeface="Cambria"/>
                <a:cs typeface="Cambria"/>
              </a:rPr>
              <a:t>Amplicons</a:t>
            </a:r>
            <a:r>
              <a:rPr lang="en-US" dirty="0" smtClean="0">
                <a:latin typeface="Cambria"/>
                <a:cs typeface="Cambria"/>
              </a:rPr>
              <a:t> need to be pooled together. Pooling occurs after first round of PCR or before ligation (cost reduction).</a:t>
            </a:r>
          </a:p>
          <a:p>
            <a:pPr marL="0" indent="0">
              <a:buNone/>
            </a:pPr>
            <a:endParaRPr lang="en-US" dirty="0">
              <a:latin typeface="Cambria"/>
              <a:cs typeface="Cambria"/>
            </a:endParaRPr>
          </a:p>
        </p:txBody>
      </p:sp>
    </p:spTree>
    <p:extLst>
      <p:ext uri="{BB962C8B-B14F-4D97-AF65-F5344CB8AC3E}">
        <p14:creationId xmlns:p14="http://schemas.microsoft.com/office/powerpoint/2010/main" val="3804625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a:cs typeface="Cambria"/>
              </a:rPr>
              <a:t>Purification</a:t>
            </a:r>
            <a:endParaRPr lang="en-US" dirty="0">
              <a:latin typeface="Cambria"/>
              <a:cs typeface="Cambria"/>
            </a:endParaRPr>
          </a:p>
        </p:txBody>
      </p:sp>
      <p:sp>
        <p:nvSpPr>
          <p:cNvPr id="4" name="Rectangle 3"/>
          <p:cNvSpPr/>
          <p:nvPr/>
        </p:nvSpPr>
        <p:spPr>
          <a:xfrm>
            <a:off x="457200" y="1635685"/>
            <a:ext cx="8229600" cy="1200329"/>
          </a:xfrm>
          <a:prstGeom prst="rect">
            <a:avLst/>
          </a:prstGeom>
        </p:spPr>
        <p:txBody>
          <a:bodyPr wrap="square">
            <a:spAutoFit/>
          </a:bodyPr>
          <a:lstStyle/>
          <a:p>
            <a:r>
              <a:rPr lang="en-US" dirty="0">
                <a:latin typeface="Cambria"/>
                <a:cs typeface="Cambria"/>
              </a:rPr>
              <a:t>At this point, you have pooled, triplicate PCRs that have adaptors and barcodes on them for each sample</a:t>
            </a:r>
            <a:r>
              <a:rPr lang="en-US" dirty="0" smtClean="0">
                <a:latin typeface="Cambria"/>
                <a:cs typeface="Cambria"/>
              </a:rPr>
              <a:t>.</a:t>
            </a:r>
          </a:p>
          <a:p>
            <a:endParaRPr lang="en-US" dirty="0">
              <a:latin typeface="Cambria"/>
              <a:cs typeface="Cambria"/>
            </a:endParaRPr>
          </a:p>
          <a:p>
            <a:r>
              <a:rPr lang="en-US" dirty="0" smtClean="0">
                <a:latin typeface="Cambria"/>
                <a:cs typeface="Cambria"/>
              </a:rPr>
              <a:t>Next step is to purify your </a:t>
            </a:r>
            <a:r>
              <a:rPr lang="en-US" dirty="0" err="1" smtClean="0">
                <a:latin typeface="Cambria"/>
                <a:cs typeface="Cambria"/>
              </a:rPr>
              <a:t>amplicons</a:t>
            </a:r>
            <a:r>
              <a:rPr lang="en-US" dirty="0" smtClean="0">
                <a:latin typeface="Cambria"/>
                <a:cs typeface="Cambria"/>
              </a:rPr>
              <a:t> with </a:t>
            </a:r>
            <a:r>
              <a:rPr lang="en-US" dirty="0" err="1" smtClean="0">
                <a:latin typeface="Cambria"/>
                <a:cs typeface="Cambria"/>
              </a:rPr>
              <a:t>Ampure</a:t>
            </a:r>
            <a:r>
              <a:rPr lang="en-US" dirty="0" smtClean="0">
                <a:latin typeface="Cambria"/>
                <a:cs typeface="Cambria"/>
              </a:rPr>
              <a:t> or SPRI beads</a:t>
            </a:r>
            <a:endParaRPr lang="en-US" dirty="0">
              <a:latin typeface="Cambria"/>
              <a:cs typeface="Cambria"/>
            </a:endParaRPr>
          </a:p>
        </p:txBody>
      </p:sp>
      <p:pic>
        <p:nvPicPr>
          <p:cNvPr id="5" name="Picture 4" descr="glb_bci_003489.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109" y="3318883"/>
            <a:ext cx="7657446" cy="2610825"/>
          </a:xfrm>
          <a:prstGeom prst="rect">
            <a:avLst/>
          </a:prstGeom>
        </p:spPr>
      </p:pic>
    </p:spTree>
    <p:extLst>
      <p:ext uri="{BB962C8B-B14F-4D97-AF65-F5344CB8AC3E}">
        <p14:creationId xmlns:p14="http://schemas.microsoft.com/office/powerpoint/2010/main" val="2658545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latin typeface="Cambria"/>
                <a:cs typeface="Cambria"/>
              </a:rPr>
              <a:t>Purification</a:t>
            </a:r>
            <a:endParaRPr lang="en-US" dirty="0">
              <a:latin typeface="Cambria"/>
              <a:cs typeface="Cambria"/>
            </a:endParaRPr>
          </a:p>
        </p:txBody>
      </p:sp>
      <p:pic>
        <p:nvPicPr>
          <p:cNvPr id="5" name="Picture 4" descr="BBC SPRI ratio impact on DNA siz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5550" y="1757114"/>
            <a:ext cx="4506704" cy="3851183"/>
          </a:xfrm>
          <a:prstGeom prst="rect">
            <a:avLst/>
          </a:prstGeom>
        </p:spPr>
      </p:pic>
      <p:sp>
        <p:nvSpPr>
          <p:cNvPr id="6" name="TextBox 5"/>
          <p:cNvSpPr txBox="1"/>
          <p:nvPr/>
        </p:nvSpPr>
        <p:spPr>
          <a:xfrm>
            <a:off x="266305" y="2007594"/>
            <a:ext cx="3564393" cy="3416320"/>
          </a:xfrm>
          <a:prstGeom prst="rect">
            <a:avLst/>
          </a:prstGeom>
          <a:noFill/>
        </p:spPr>
        <p:txBody>
          <a:bodyPr wrap="square" rtlCol="0">
            <a:spAutoFit/>
          </a:bodyPr>
          <a:lstStyle/>
          <a:p>
            <a:r>
              <a:rPr lang="en-US" dirty="0" smtClean="0">
                <a:latin typeface="Cambria"/>
                <a:cs typeface="Cambria"/>
              </a:rPr>
              <a:t>Small fragments will be preferentially sequenced, so they need to be removed before sequencing.</a:t>
            </a:r>
          </a:p>
          <a:p>
            <a:endParaRPr lang="en-US" dirty="0">
              <a:latin typeface="Cambria"/>
              <a:cs typeface="Cambria"/>
            </a:endParaRPr>
          </a:p>
          <a:p>
            <a:r>
              <a:rPr lang="en-US" dirty="0" smtClean="0">
                <a:latin typeface="Cambria"/>
                <a:cs typeface="Cambria"/>
              </a:rPr>
              <a:t>The concentration of beads you use depends on the size of the fragments in your library.</a:t>
            </a:r>
          </a:p>
          <a:p>
            <a:endParaRPr lang="en-US" dirty="0">
              <a:latin typeface="Cambria"/>
              <a:cs typeface="Cambria"/>
            </a:endParaRPr>
          </a:p>
          <a:p>
            <a:r>
              <a:rPr lang="en-US" dirty="0" smtClean="0">
                <a:latin typeface="Cambria"/>
                <a:cs typeface="Cambria"/>
              </a:rPr>
              <a:t>More beads = more small pieces kept (longer beads preferentially bind to the beads)</a:t>
            </a:r>
            <a:endParaRPr lang="en-US" dirty="0">
              <a:latin typeface="Cambria"/>
              <a:cs typeface="Cambria"/>
            </a:endParaRPr>
          </a:p>
        </p:txBody>
      </p:sp>
    </p:spTree>
    <p:extLst>
      <p:ext uri="{BB962C8B-B14F-4D97-AF65-F5344CB8AC3E}">
        <p14:creationId xmlns:p14="http://schemas.microsoft.com/office/powerpoint/2010/main" val="666406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a:cs typeface="Cambria"/>
              </a:rPr>
              <a:t>Quantification</a:t>
            </a:r>
            <a:endParaRPr lang="en-US" dirty="0">
              <a:latin typeface="Cambria"/>
              <a:cs typeface="Cambria"/>
            </a:endParaRPr>
          </a:p>
        </p:txBody>
      </p:sp>
      <p:sp>
        <p:nvSpPr>
          <p:cNvPr id="4" name="TextBox 3"/>
          <p:cNvSpPr txBox="1"/>
          <p:nvPr/>
        </p:nvSpPr>
        <p:spPr>
          <a:xfrm>
            <a:off x="655521" y="1843824"/>
            <a:ext cx="8031279" cy="2585323"/>
          </a:xfrm>
          <a:prstGeom prst="rect">
            <a:avLst/>
          </a:prstGeom>
          <a:noFill/>
        </p:spPr>
        <p:txBody>
          <a:bodyPr wrap="square" rtlCol="0">
            <a:spAutoFit/>
          </a:bodyPr>
          <a:lstStyle/>
          <a:p>
            <a:r>
              <a:rPr lang="en-US" dirty="0" smtClean="0">
                <a:latin typeface="Cambria"/>
                <a:cs typeface="Cambria"/>
              </a:rPr>
              <a:t>At this point, you have purified, pooled, triplicate PCRs that have adaptors and barcodes on them for each sample.</a:t>
            </a:r>
          </a:p>
          <a:p>
            <a:endParaRPr lang="en-US" dirty="0">
              <a:latin typeface="Cambria"/>
              <a:cs typeface="Cambria"/>
            </a:endParaRPr>
          </a:p>
          <a:p>
            <a:r>
              <a:rPr lang="en-US" dirty="0" smtClean="0">
                <a:latin typeface="Cambria"/>
                <a:cs typeface="Cambria"/>
              </a:rPr>
              <a:t>Next step is to quantify the amount of product per sample so that you can pool them together.</a:t>
            </a:r>
          </a:p>
          <a:p>
            <a:endParaRPr lang="en-US" dirty="0">
              <a:latin typeface="Cambria"/>
              <a:cs typeface="Cambria"/>
            </a:endParaRPr>
          </a:p>
          <a:p>
            <a:r>
              <a:rPr lang="en-US" dirty="0" smtClean="0">
                <a:latin typeface="Cambria"/>
                <a:cs typeface="Cambria"/>
              </a:rPr>
              <a:t>Two ways to do this:</a:t>
            </a:r>
          </a:p>
          <a:p>
            <a:pPr marL="342900" indent="-342900">
              <a:buAutoNum type="arabicParenR"/>
            </a:pPr>
            <a:r>
              <a:rPr lang="en-US" dirty="0" err="1" smtClean="0">
                <a:latin typeface="Cambria"/>
                <a:cs typeface="Cambria"/>
              </a:rPr>
              <a:t>qPCR</a:t>
            </a:r>
            <a:r>
              <a:rPr lang="en-US" dirty="0" smtClean="0">
                <a:latin typeface="Cambria"/>
                <a:cs typeface="Cambria"/>
              </a:rPr>
              <a:t> (KAPA quantification kit)</a:t>
            </a:r>
          </a:p>
          <a:p>
            <a:pPr marL="342900" indent="-342900">
              <a:buAutoNum type="arabicParenR"/>
            </a:pPr>
            <a:r>
              <a:rPr lang="en-US" dirty="0" err="1" smtClean="0">
                <a:latin typeface="Cambria"/>
                <a:cs typeface="Cambria"/>
              </a:rPr>
              <a:t>Qubit</a:t>
            </a:r>
            <a:endParaRPr lang="en-US" dirty="0">
              <a:latin typeface="Cambria"/>
              <a:cs typeface="Cambria"/>
            </a:endParaRPr>
          </a:p>
        </p:txBody>
      </p:sp>
    </p:spTree>
    <p:extLst>
      <p:ext uri="{BB962C8B-B14F-4D97-AF65-F5344CB8AC3E}">
        <p14:creationId xmlns:p14="http://schemas.microsoft.com/office/powerpoint/2010/main" val="3468137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a:cs typeface="Cambria"/>
              </a:rPr>
              <a:t>What is </a:t>
            </a:r>
            <a:r>
              <a:rPr lang="en-US" dirty="0" err="1" smtClean="0">
                <a:latin typeface="Cambria"/>
                <a:cs typeface="Cambria"/>
              </a:rPr>
              <a:t>metabarcoding</a:t>
            </a:r>
            <a:r>
              <a:rPr lang="en-US" dirty="0" smtClean="0">
                <a:latin typeface="Cambria"/>
                <a:cs typeface="Cambria"/>
              </a:rPr>
              <a:t>?</a:t>
            </a:r>
            <a:endParaRPr lang="en-US" dirty="0">
              <a:latin typeface="Cambria"/>
              <a:cs typeface="Cambria"/>
            </a:endParaRPr>
          </a:p>
        </p:txBody>
      </p:sp>
      <p:pic>
        <p:nvPicPr>
          <p:cNvPr id="4" name="Picture 3" descr="metabarcoding_workflow-1024x33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696" y="1908551"/>
            <a:ext cx="7943104" cy="2598574"/>
          </a:xfrm>
          <a:prstGeom prst="rect">
            <a:avLst/>
          </a:prstGeom>
        </p:spPr>
      </p:pic>
      <p:sp>
        <p:nvSpPr>
          <p:cNvPr id="5" name="TextBox 4"/>
          <p:cNvSpPr txBox="1"/>
          <p:nvPr/>
        </p:nvSpPr>
        <p:spPr>
          <a:xfrm>
            <a:off x="743696" y="4896376"/>
            <a:ext cx="7943104" cy="923330"/>
          </a:xfrm>
          <a:prstGeom prst="rect">
            <a:avLst/>
          </a:prstGeom>
          <a:noFill/>
        </p:spPr>
        <p:txBody>
          <a:bodyPr wrap="square" rtlCol="0">
            <a:spAutoFit/>
          </a:bodyPr>
          <a:lstStyle/>
          <a:p>
            <a:r>
              <a:rPr lang="en-US" dirty="0" smtClean="0">
                <a:latin typeface="Cambria"/>
                <a:cs typeface="Cambria"/>
              </a:rPr>
              <a:t>Amplifying a single gene region from “all” (or hopefully most) of the organisms in a complex sample and using those sequences to identify and conduct ecological analyses on those organisms</a:t>
            </a:r>
            <a:endParaRPr lang="en-US" dirty="0">
              <a:latin typeface="Cambria"/>
              <a:cs typeface="Cambria"/>
            </a:endParaRPr>
          </a:p>
        </p:txBody>
      </p:sp>
      <p:sp>
        <p:nvSpPr>
          <p:cNvPr id="6" name="Rectangle 5"/>
          <p:cNvSpPr/>
          <p:nvPr/>
        </p:nvSpPr>
        <p:spPr>
          <a:xfrm>
            <a:off x="1843652" y="1908551"/>
            <a:ext cx="3646333" cy="2598574"/>
          </a:xfrm>
          <a:prstGeom prst="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5497667" y="1908551"/>
            <a:ext cx="3189133" cy="2598574"/>
          </a:xfrm>
          <a:prstGeom prst="rect">
            <a:avLst/>
          </a:prstGeom>
          <a:noFill/>
          <a:ln w="28575"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001056" y="1413599"/>
            <a:ext cx="1536376" cy="369332"/>
          </a:xfrm>
          <a:prstGeom prst="rect">
            <a:avLst/>
          </a:prstGeom>
          <a:noFill/>
        </p:spPr>
        <p:txBody>
          <a:bodyPr wrap="square" rtlCol="0">
            <a:spAutoFit/>
          </a:bodyPr>
          <a:lstStyle/>
          <a:p>
            <a:r>
              <a:rPr lang="en-US" dirty="0" smtClean="0">
                <a:latin typeface="Cambria"/>
                <a:cs typeface="Cambria"/>
              </a:rPr>
              <a:t>Part 1</a:t>
            </a:r>
            <a:endParaRPr lang="en-US" dirty="0">
              <a:latin typeface="Cambria"/>
              <a:cs typeface="Cambria"/>
            </a:endParaRPr>
          </a:p>
        </p:txBody>
      </p:sp>
      <p:sp>
        <p:nvSpPr>
          <p:cNvPr id="9" name="TextBox 8"/>
          <p:cNvSpPr txBox="1"/>
          <p:nvPr/>
        </p:nvSpPr>
        <p:spPr>
          <a:xfrm>
            <a:off x="6410574" y="1467604"/>
            <a:ext cx="1536376" cy="369332"/>
          </a:xfrm>
          <a:prstGeom prst="rect">
            <a:avLst/>
          </a:prstGeom>
          <a:noFill/>
        </p:spPr>
        <p:txBody>
          <a:bodyPr wrap="square" rtlCol="0">
            <a:spAutoFit/>
          </a:bodyPr>
          <a:lstStyle/>
          <a:p>
            <a:r>
              <a:rPr lang="en-US" dirty="0" smtClean="0">
                <a:latin typeface="Cambria"/>
                <a:cs typeface="Cambria"/>
              </a:rPr>
              <a:t>Part 2</a:t>
            </a:r>
            <a:endParaRPr lang="en-US" dirty="0">
              <a:latin typeface="Cambria"/>
              <a:cs typeface="Cambria"/>
            </a:endParaRPr>
          </a:p>
        </p:txBody>
      </p:sp>
    </p:spTree>
    <p:extLst>
      <p:ext uri="{BB962C8B-B14F-4D97-AF65-F5344CB8AC3E}">
        <p14:creationId xmlns:p14="http://schemas.microsoft.com/office/powerpoint/2010/main" val="40581996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a:cs typeface="Cambria"/>
              </a:rPr>
              <a:t>Quantification</a:t>
            </a:r>
            <a:endParaRPr lang="en-US" dirty="0"/>
          </a:p>
        </p:txBody>
      </p:sp>
      <p:pic>
        <p:nvPicPr>
          <p:cNvPr id="4" name="Picture 3" descr="E7630_1AB_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75" y="1566284"/>
            <a:ext cx="5551440" cy="4022414"/>
          </a:xfrm>
          <a:prstGeom prst="rect">
            <a:avLst/>
          </a:prstGeom>
        </p:spPr>
      </p:pic>
      <p:sp>
        <p:nvSpPr>
          <p:cNvPr id="5" name="TextBox 4"/>
          <p:cNvSpPr txBox="1"/>
          <p:nvPr/>
        </p:nvSpPr>
        <p:spPr>
          <a:xfrm>
            <a:off x="6165990" y="1607258"/>
            <a:ext cx="2826933" cy="3416320"/>
          </a:xfrm>
          <a:prstGeom prst="rect">
            <a:avLst/>
          </a:prstGeom>
          <a:noFill/>
        </p:spPr>
        <p:txBody>
          <a:bodyPr wrap="square" rtlCol="0">
            <a:spAutoFit/>
          </a:bodyPr>
          <a:lstStyle/>
          <a:p>
            <a:r>
              <a:rPr lang="en-US" dirty="0" err="1" smtClean="0">
                <a:latin typeface="Cambria"/>
                <a:cs typeface="Cambria"/>
              </a:rPr>
              <a:t>qPCR</a:t>
            </a:r>
            <a:endParaRPr lang="en-US" dirty="0" smtClean="0">
              <a:latin typeface="Cambria"/>
              <a:cs typeface="Cambria"/>
            </a:endParaRPr>
          </a:p>
          <a:p>
            <a:endParaRPr lang="en-US" dirty="0">
              <a:latin typeface="Cambria"/>
              <a:cs typeface="Cambria"/>
            </a:endParaRPr>
          </a:p>
          <a:p>
            <a:r>
              <a:rPr lang="en-US" dirty="0" smtClean="0">
                <a:latin typeface="Cambria"/>
                <a:cs typeface="Cambria"/>
              </a:rPr>
              <a:t>Kits come with standards in them that are run along with dilutions of your samples.</a:t>
            </a:r>
          </a:p>
          <a:p>
            <a:endParaRPr lang="en-US" dirty="0" smtClean="0">
              <a:latin typeface="Cambria"/>
              <a:cs typeface="Cambria"/>
            </a:endParaRPr>
          </a:p>
          <a:p>
            <a:r>
              <a:rPr lang="en-US" dirty="0" smtClean="0">
                <a:latin typeface="Cambria"/>
                <a:cs typeface="Cambria"/>
              </a:rPr>
              <a:t>Based on the concentrations of the standards, you can calculate the concentration of DNA in each sample.</a:t>
            </a:r>
            <a:endParaRPr lang="en-US" dirty="0">
              <a:latin typeface="Cambria"/>
              <a:cs typeface="Cambria"/>
            </a:endParaRPr>
          </a:p>
        </p:txBody>
      </p:sp>
      <p:sp>
        <p:nvSpPr>
          <p:cNvPr id="6" name="TextBox 5"/>
          <p:cNvSpPr txBox="1"/>
          <p:nvPr/>
        </p:nvSpPr>
        <p:spPr>
          <a:xfrm>
            <a:off x="307275" y="5588698"/>
            <a:ext cx="8685648" cy="646331"/>
          </a:xfrm>
          <a:prstGeom prst="rect">
            <a:avLst/>
          </a:prstGeom>
          <a:noFill/>
        </p:spPr>
        <p:txBody>
          <a:bodyPr wrap="square" rtlCol="0">
            <a:spAutoFit/>
          </a:bodyPr>
          <a:lstStyle/>
          <a:p>
            <a:r>
              <a:rPr lang="en-US" dirty="0" smtClean="0">
                <a:latin typeface="Cambria"/>
                <a:cs typeface="Cambria"/>
              </a:rPr>
              <a:t>PRO: extremely accurate concentrations; doesn’t work if adaptors aren’t present</a:t>
            </a:r>
          </a:p>
          <a:p>
            <a:r>
              <a:rPr lang="en-US" dirty="0" smtClean="0">
                <a:latin typeface="Cambria"/>
                <a:cs typeface="Cambria"/>
              </a:rPr>
              <a:t>CON: expensive; time consuming...</a:t>
            </a:r>
            <a:endParaRPr lang="en-US" dirty="0">
              <a:latin typeface="Cambria"/>
              <a:cs typeface="Cambria"/>
            </a:endParaRPr>
          </a:p>
        </p:txBody>
      </p:sp>
    </p:spTree>
    <p:extLst>
      <p:ext uri="{BB962C8B-B14F-4D97-AF65-F5344CB8AC3E}">
        <p14:creationId xmlns:p14="http://schemas.microsoft.com/office/powerpoint/2010/main" val="1941208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latin typeface="Cambria"/>
                <a:cs typeface="Cambria"/>
              </a:rPr>
              <a:t>Quantification</a:t>
            </a:r>
            <a:endParaRPr lang="en-US" dirty="0"/>
          </a:p>
        </p:txBody>
      </p:sp>
      <p:pic>
        <p:nvPicPr>
          <p:cNvPr id="5" name="Picture 4" descr="CO29244-s00755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29945"/>
            <a:ext cx="9144000" cy="3136900"/>
          </a:xfrm>
          <a:prstGeom prst="rect">
            <a:avLst/>
          </a:prstGeom>
        </p:spPr>
      </p:pic>
      <p:sp>
        <p:nvSpPr>
          <p:cNvPr id="6" name="TextBox 5"/>
          <p:cNvSpPr txBox="1"/>
          <p:nvPr/>
        </p:nvSpPr>
        <p:spPr>
          <a:xfrm>
            <a:off x="0" y="5224167"/>
            <a:ext cx="9144000" cy="646331"/>
          </a:xfrm>
          <a:prstGeom prst="rect">
            <a:avLst/>
          </a:prstGeom>
          <a:noFill/>
        </p:spPr>
        <p:txBody>
          <a:bodyPr wrap="square" rtlCol="0">
            <a:spAutoFit/>
          </a:bodyPr>
          <a:lstStyle/>
          <a:p>
            <a:r>
              <a:rPr lang="en-US" dirty="0" smtClean="0">
                <a:latin typeface="Cambria"/>
                <a:cs typeface="Cambria"/>
              </a:rPr>
              <a:t>PRO: cheaper; less time consuming</a:t>
            </a:r>
          </a:p>
          <a:p>
            <a:r>
              <a:rPr lang="en-US" dirty="0" smtClean="0">
                <a:latin typeface="Cambria"/>
                <a:cs typeface="Cambria"/>
              </a:rPr>
              <a:t>CON: not as accurate (reads all double-stranded DNA, with or without adaptors)</a:t>
            </a:r>
            <a:endParaRPr lang="en-US" dirty="0">
              <a:latin typeface="Cambria"/>
              <a:cs typeface="Cambria"/>
            </a:endParaRPr>
          </a:p>
        </p:txBody>
      </p:sp>
    </p:spTree>
    <p:extLst>
      <p:ext uri="{BB962C8B-B14F-4D97-AF65-F5344CB8AC3E}">
        <p14:creationId xmlns:p14="http://schemas.microsoft.com/office/powerpoint/2010/main" val="696193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a:cs typeface="Cambria"/>
              </a:rPr>
              <a:t>Pooling</a:t>
            </a:r>
            <a:endParaRPr lang="en-US" dirty="0">
              <a:latin typeface="Cambria"/>
              <a:cs typeface="Cambria"/>
            </a:endParaRPr>
          </a:p>
        </p:txBody>
      </p:sp>
      <p:sp>
        <p:nvSpPr>
          <p:cNvPr id="4" name="TextBox 3"/>
          <p:cNvSpPr txBox="1"/>
          <p:nvPr/>
        </p:nvSpPr>
        <p:spPr>
          <a:xfrm>
            <a:off x="457200" y="1520073"/>
            <a:ext cx="8229600" cy="5016758"/>
          </a:xfrm>
          <a:prstGeom prst="rect">
            <a:avLst/>
          </a:prstGeom>
          <a:noFill/>
        </p:spPr>
        <p:txBody>
          <a:bodyPr wrap="square" rtlCol="0">
            <a:spAutoFit/>
          </a:bodyPr>
          <a:lstStyle/>
          <a:p>
            <a:r>
              <a:rPr lang="en-US" sz="2000" dirty="0" smtClean="0">
                <a:latin typeface="Cambria"/>
                <a:cs typeface="Cambria"/>
              </a:rPr>
              <a:t>Now that you know the concentration of DNA in each sample, you need to pool the DNA from all the samples together into a single tube and make sure that you have equal amounts of each sample in the final library.</a:t>
            </a:r>
          </a:p>
          <a:p>
            <a:endParaRPr lang="en-US" sz="2000" dirty="0">
              <a:latin typeface="Cambria"/>
              <a:cs typeface="Cambria"/>
            </a:endParaRPr>
          </a:p>
          <a:p>
            <a:r>
              <a:rPr lang="en-US" sz="2000" dirty="0" smtClean="0">
                <a:latin typeface="Cambria"/>
                <a:cs typeface="Cambria"/>
              </a:rPr>
              <a:t>There are two main ways to do this:</a:t>
            </a:r>
          </a:p>
          <a:p>
            <a:endParaRPr lang="en-US" sz="2000" dirty="0">
              <a:latin typeface="Cambria"/>
              <a:cs typeface="Cambria"/>
            </a:endParaRPr>
          </a:p>
          <a:p>
            <a:pPr marL="457200" indent="-457200">
              <a:buAutoNum type="arabicParenR"/>
            </a:pPr>
            <a:r>
              <a:rPr lang="en-US" sz="2000" dirty="0" smtClean="0">
                <a:latin typeface="Cambria"/>
                <a:cs typeface="Cambria"/>
              </a:rPr>
              <a:t>Use a spreadsheet to calculate the molar concentration of each sample (using the largest or average fragment size that could be obtained with the primers used) and then calculate the volume you would need to pipette from each sample to get a final concentration &gt;10nM (which is what is generally required for sequencing).</a:t>
            </a:r>
          </a:p>
          <a:p>
            <a:pPr marL="457200" indent="-457200">
              <a:buAutoNum type="arabicParenR"/>
            </a:pPr>
            <a:endParaRPr lang="en-US" sz="2000" dirty="0">
              <a:latin typeface="Cambria"/>
              <a:cs typeface="Cambria"/>
            </a:endParaRPr>
          </a:p>
          <a:p>
            <a:r>
              <a:rPr lang="en-US" sz="2000" dirty="0" smtClean="0">
                <a:latin typeface="Cambria"/>
                <a:cs typeface="Cambria"/>
              </a:rPr>
              <a:t>This method sometimes requires having to pipette very small volumes and can push pipettes to their limits. NOTE: pipettes are less accurate at their limits, so this means you can inadvertently not add the correct volumes, even if you are a master </a:t>
            </a:r>
            <a:r>
              <a:rPr lang="en-US" sz="2000" dirty="0" err="1" smtClean="0">
                <a:latin typeface="Cambria"/>
                <a:cs typeface="Cambria"/>
              </a:rPr>
              <a:t>pipettor</a:t>
            </a:r>
            <a:r>
              <a:rPr lang="en-US" sz="2000" dirty="0" smtClean="0">
                <a:latin typeface="Cambria"/>
                <a:cs typeface="Cambria"/>
              </a:rPr>
              <a:t>!</a:t>
            </a:r>
            <a:endParaRPr lang="en-US" sz="2000" dirty="0">
              <a:latin typeface="Cambria"/>
              <a:cs typeface="Cambria"/>
            </a:endParaRPr>
          </a:p>
        </p:txBody>
      </p:sp>
    </p:spTree>
    <p:extLst>
      <p:ext uri="{BB962C8B-B14F-4D97-AF65-F5344CB8AC3E}">
        <p14:creationId xmlns:p14="http://schemas.microsoft.com/office/powerpoint/2010/main" val="3170553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ormalisa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281" y="1595719"/>
            <a:ext cx="3359543" cy="51047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itle 1"/>
          <p:cNvSpPr>
            <a:spLocks noGrp="1"/>
          </p:cNvSpPr>
          <p:nvPr>
            <p:ph type="title"/>
          </p:nvPr>
        </p:nvSpPr>
        <p:spPr>
          <a:xfrm>
            <a:off x="457200" y="274638"/>
            <a:ext cx="8229600" cy="1143000"/>
          </a:xfrm>
        </p:spPr>
        <p:txBody>
          <a:bodyPr/>
          <a:lstStyle/>
          <a:p>
            <a:r>
              <a:rPr lang="en-US" dirty="0" smtClean="0">
                <a:latin typeface="Cambria"/>
                <a:cs typeface="Cambria"/>
              </a:rPr>
              <a:t>Pooling</a:t>
            </a:r>
            <a:endParaRPr lang="en-US" dirty="0">
              <a:latin typeface="Cambria"/>
              <a:cs typeface="Cambria"/>
            </a:endParaRPr>
          </a:p>
        </p:txBody>
      </p:sp>
      <p:sp>
        <p:nvSpPr>
          <p:cNvPr id="6" name="TextBox 5"/>
          <p:cNvSpPr txBox="1"/>
          <p:nvPr/>
        </p:nvSpPr>
        <p:spPr>
          <a:xfrm>
            <a:off x="4854949" y="2433300"/>
            <a:ext cx="3831851" cy="2308324"/>
          </a:xfrm>
          <a:prstGeom prst="rect">
            <a:avLst/>
          </a:prstGeom>
          <a:noFill/>
        </p:spPr>
        <p:txBody>
          <a:bodyPr wrap="square" rtlCol="0">
            <a:spAutoFit/>
          </a:bodyPr>
          <a:lstStyle/>
          <a:p>
            <a:r>
              <a:rPr lang="en-US" dirty="0" smtClean="0">
                <a:latin typeface="Cambria"/>
                <a:cs typeface="Cambria"/>
              </a:rPr>
              <a:t>2) Dilute first, then pool equal volumes.</a:t>
            </a:r>
          </a:p>
          <a:p>
            <a:endParaRPr lang="en-US" dirty="0">
              <a:latin typeface="Cambria"/>
              <a:cs typeface="Cambria"/>
            </a:endParaRPr>
          </a:p>
          <a:p>
            <a:r>
              <a:rPr lang="en-US" dirty="0" smtClean="0">
                <a:latin typeface="Cambria"/>
                <a:cs typeface="Cambria"/>
              </a:rPr>
              <a:t>This requires more pipetting overall and more tube handling, but generally means pipetting larger volumes (which means higher precision).</a:t>
            </a:r>
            <a:endParaRPr lang="en-US" dirty="0">
              <a:latin typeface="Cambria"/>
              <a:cs typeface="Cambria"/>
            </a:endParaRPr>
          </a:p>
        </p:txBody>
      </p:sp>
    </p:spTree>
    <p:extLst>
      <p:ext uri="{BB962C8B-B14F-4D97-AF65-F5344CB8AC3E}">
        <p14:creationId xmlns:p14="http://schemas.microsoft.com/office/powerpoint/2010/main" val="3249895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a:cs typeface="Cambria"/>
              </a:rPr>
              <a:t>Library Quality Check</a:t>
            </a:r>
            <a:endParaRPr lang="en-US" dirty="0">
              <a:latin typeface="Cambria"/>
              <a:cs typeface="Cambria"/>
            </a:endParaRPr>
          </a:p>
        </p:txBody>
      </p:sp>
      <p:sp>
        <p:nvSpPr>
          <p:cNvPr id="3" name="Content Placeholder 2"/>
          <p:cNvSpPr>
            <a:spLocks noGrp="1"/>
          </p:cNvSpPr>
          <p:nvPr>
            <p:ph idx="1"/>
          </p:nvPr>
        </p:nvSpPr>
        <p:spPr>
          <a:xfrm>
            <a:off x="457199" y="1600200"/>
            <a:ext cx="8353425" cy="3257550"/>
          </a:xfrm>
        </p:spPr>
        <p:txBody>
          <a:bodyPr>
            <a:noAutofit/>
          </a:bodyPr>
          <a:lstStyle/>
          <a:p>
            <a:pPr marL="0" indent="0">
              <a:buNone/>
            </a:pPr>
            <a:r>
              <a:rPr lang="en-US" sz="2400" dirty="0" smtClean="0">
                <a:latin typeface="Cambria"/>
                <a:cs typeface="Cambria"/>
              </a:rPr>
              <a:t>In-house sequencing = required</a:t>
            </a:r>
          </a:p>
          <a:p>
            <a:pPr marL="0" indent="0">
              <a:buNone/>
            </a:pPr>
            <a:r>
              <a:rPr lang="en-US" sz="2400" dirty="0" smtClean="0">
                <a:latin typeface="Cambria"/>
                <a:cs typeface="Cambria"/>
              </a:rPr>
              <a:t>Sending out – core will do this for you </a:t>
            </a:r>
          </a:p>
          <a:p>
            <a:endParaRPr lang="en-US" sz="2400" dirty="0">
              <a:latin typeface="Cambria"/>
              <a:cs typeface="Cambria"/>
            </a:endParaRPr>
          </a:p>
          <a:p>
            <a:pPr marL="0" indent="0">
              <a:buNone/>
            </a:pPr>
            <a:r>
              <a:rPr lang="en-US" sz="2400" dirty="0" smtClean="0">
                <a:latin typeface="Cambria"/>
                <a:cs typeface="Cambria"/>
              </a:rPr>
              <a:t>Need to ensure that all small fragments have been removed</a:t>
            </a:r>
          </a:p>
          <a:p>
            <a:endParaRPr lang="en-US" sz="2400" dirty="0">
              <a:latin typeface="Cambria"/>
              <a:cs typeface="Cambria"/>
            </a:endParaRPr>
          </a:p>
          <a:p>
            <a:pPr marL="0" indent="0">
              <a:buNone/>
            </a:pPr>
            <a:r>
              <a:rPr lang="en-US" sz="2400" dirty="0" smtClean="0">
                <a:latin typeface="Cambria"/>
                <a:cs typeface="Cambria"/>
              </a:rPr>
              <a:t>Two options = </a:t>
            </a:r>
          </a:p>
          <a:p>
            <a:pPr marL="0" indent="0">
              <a:buNone/>
            </a:pPr>
            <a:r>
              <a:rPr lang="en-US" sz="2400" dirty="0" err="1" smtClean="0">
                <a:latin typeface="Cambria"/>
                <a:cs typeface="Cambria"/>
              </a:rPr>
              <a:t>TapeStation</a:t>
            </a:r>
            <a:r>
              <a:rPr lang="en-US" sz="2400" dirty="0" smtClean="0">
                <a:latin typeface="Cambria"/>
                <a:cs typeface="Cambria"/>
              </a:rPr>
              <a:t> or </a:t>
            </a:r>
          </a:p>
          <a:p>
            <a:pPr marL="0" indent="0">
              <a:buNone/>
            </a:pPr>
            <a:r>
              <a:rPr lang="en-US" sz="2400" dirty="0" err="1" smtClean="0">
                <a:latin typeface="Cambria"/>
                <a:cs typeface="Cambria"/>
              </a:rPr>
              <a:t>Bioanalyzer</a:t>
            </a:r>
            <a:endParaRPr lang="en-US" sz="2400" dirty="0">
              <a:latin typeface="Cambria"/>
              <a:cs typeface="Cambria"/>
            </a:endParaRPr>
          </a:p>
        </p:txBody>
      </p:sp>
      <p:pic>
        <p:nvPicPr>
          <p:cNvPr id="4" name="Picture 3" descr="144308-fig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3875" y="3532112"/>
            <a:ext cx="4241800" cy="3105345"/>
          </a:xfrm>
          <a:prstGeom prst="rect">
            <a:avLst/>
          </a:prstGeom>
        </p:spPr>
      </p:pic>
    </p:spTree>
    <p:extLst>
      <p:ext uri="{BB962C8B-B14F-4D97-AF65-F5344CB8AC3E}">
        <p14:creationId xmlns:p14="http://schemas.microsoft.com/office/powerpoint/2010/main" val="1972909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a:cs typeface="Cambria"/>
              </a:rPr>
              <a:t>Sequencing</a:t>
            </a:r>
            <a:endParaRPr lang="en-US" dirty="0">
              <a:latin typeface="Cambria"/>
              <a:cs typeface="Cambria"/>
            </a:endParaRPr>
          </a:p>
        </p:txBody>
      </p:sp>
      <p:sp>
        <p:nvSpPr>
          <p:cNvPr id="3" name="Content Placeholder 2"/>
          <p:cNvSpPr>
            <a:spLocks noGrp="1"/>
          </p:cNvSpPr>
          <p:nvPr>
            <p:ph idx="1"/>
          </p:nvPr>
        </p:nvSpPr>
        <p:spPr>
          <a:xfrm>
            <a:off x="457200" y="1600200"/>
            <a:ext cx="8229600" cy="3275689"/>
          </a:xfrm>
        </p:spPr>
        <p:txBody>
          <a:bodyPr>
            <a:normAutofit/>
          </a:bodyPr>
          <a:lstStyle/>
          <a:p>
            <a:pPr marL="0" indent="0">
              <a:buNone/>
            </a:pPr>
            <a:r>
              <a:rPr lang="en-US" dirty="0" smtClean="0">
                <a:latin typeface="Cambria"/>
                <a:cs typeface="Cambria"/>
              </a:rPr>
              <a:t>Which NGS/HTS platform should you use?</a:t>
            </a:r>
          </a:p>
          <a:p>
            <a:pPr marL="0" indent="0">
              <a:buNone/>
            </a:pPr>
            <a:endParaRPr lang="en-US" dirty="0">
              <a:latin typeface="Cambria"/>
              <a:cs typeface="Cambria"/>
            </a:endParaRPr>
          </a:p>
          <a:p>
            <a:pPr marL="0" indent="0">
              <a:buNone/>
            </a:pPr>
            <a:r>
              <a:rPr lang="en-US" dirty="0" smtClean="0">
                <a:latin typeface="Cambria"/>
                <a:cs typeface="Cambria"/>
              </a:rPr>
              <a:t>Generally, for </a:t>
            </a:r>
            <a:r>
              <a:rPr lang="en-US" dirty="0" err="1" smtClean="0">
                <a:latin typeface="Cambria"/>
                <a:cs typeface="Cambria"/>
              </a:rPr>
              <a:t>metabarcoding</a:t>
            </a:r>
            <a:r>
              <a:rPr lang="en-US" dirty="0" smtClean="0">
                <a:latin typeface="Cambria"/>
                <a:cs typeface="Cambria"/>
              </a:rPr>
              <a:t>, longer fragments are better = more DNA information to assign taxonomy to each organism.</a:t>
            </a:r>
            <a:endParaRPr lang="en-US" dirty="0">
              <a:latin typeface="Cambria"/>
              <a:cs typeface="Cambria"/>
            </a:endParaRPr>
          </a:p>
        </p:txBody>
      </p:sp>
    </p:spTree>
    <p:extLst>
      <p:ext uri="{BB962C8B-B14F-4D97-AF65-F5344CB8AC3E}">
        <p14:creationId xmlns:p14="http://schemas.microsoft.com/office/powerpoint/2010/main" val="1833936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CMB-2-111tab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330"/>
            <a:ext cx="9144000" cy="4432351"/>
          </a:xfrm>
          <a:prstGeom prst="rect">
            <a:avLst/>
          </a:prstGeom>
        </p:spPr>
      </p:pic>
      <p:sp>
        <p:nvSpPr>
          <p:cNvPr id="5" name="TextBox 4"/>
          <p:cNvSpPr txBox="1"/>
          <p:nvPr/>
        </p:nvSpPr>
        <p:spPr>
          <a:xfrm>
            <a:off x="471155" y="204870"/>
            <a:ext cx="3420998" cy="369332"/>
          </a:xfrm>
          <a:prstGeom prst="rect">
            <a:avLst/>
          </a:prstGeom>
          <a:noFill/>
        </p:spPr>
        <p:txBody>
          <a:bodyPr wrap="square" rtlCol="0">
            <a:spAutoFit/>
          </a:bodyPr>
          <a:lstStyle/>
          <a:p>
            <a:r>
              <a:rPr lang="en-US" dirty="0" smtClean="0">
                <a:latin typeface="Cambria"/>
                <a:cs typeface="Cambria"/>
              </a:rPr>
              <a:t>From 2015</a:t>
            </a:r>
            <a:endParaRPr lang="en-US" dirty="0">
              <a:latin typeface="Cambria"/>
              <a:cs typeface="Cambria"/>
            </a:endParaRPr>
          </a:p>
        </p:txBody>
      </p:sp>
      <p:sp>
        <p:nvSpPr>
          <p:cNvPr id="6" name="5-Point Star 5"/>
          <p:cNvSpPr/>
          <p:nvPr/>
        </p:nvSpPr>
        <p:spPr>
          <a:xfrm>
            <a:off x="3254375" y="1333500"/>
            <a:ext cx="523875" cy="492125"/>
          </a:xfrm>
          <a:prstGeom prst="star5">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5-Point Star 6"/>
          <p:cNvSpPr/>
          <p:nvPr/>
        </p:nvSpPr>
        <p:spPr>
          <a:xfrm>
            <a:off x="3254375" y="2867025"/>
            <a:ext cx="523875" cy="492125"/>
          </a:xfrm>
          <a:prstGeom prst="star5">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5-Point Star 7"/>
          <p:cNvSpPr/>
          <p:nvPr/>
        </p:nvSpPr>
        <p:spPr>
          <a:xfrm>
            <a:off x="3254375" y="3844925"/>
            <a:ext cx="523875" cy="492125"/>
          </a:xfrm>
          <a:prstGeom prst="star5">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27000" y="5381625"/>
            <a:ext cx="8858250" cy="1200329"/>
          </a:xfrm>
          <a:prstGeom prst="rect">
            <a:avLst/>
          </a:prstGeom>
          <a:noFill/>
        </p:spPr>
        <p:txBody>
          <a:bodyPr wrap="square" rtlCol="0">
            <a:spAutoFit/>
          </a:bodyPr>
          <a:lstStyle/>
          <a:p>
            <a:r>
              <a:rPr lang="en-US" dirty="0" smtClean="0">
                <a:latin typeface="Cambria"/>
                <a:cs typeface="Cambria"/>
              </a:rPr>
              <a:t>Most researchers use </a:t>
            </a:r>
            <a:r>
              <a:rPr lang="en-US" dirty="0" err="1" smtClean="0">
                <a:latin typeface="Cambria"/>
                <a:cs typeface="Cambria"/>
              </a:rPr>
              <a:t>Illumina</a:t>
            </a:r>
            <a:r>
              <a:rPr lang="en-US" dirty="0" smtClean="0">
                <a:latin typeface="Cambria"/>
                <a:cs typeface="Cambria"/>
              </a:rPr>
              <a:t> </a:t>
            </a:r>
            <a:r>
              <a:rPr lang="en-US" dirty="0" err="1" smtClean="0">
                <a:latin typeface="Cambria"/>
                <a:cs typeface="Cambria"/>
              </a:rPr>
              <a:t>MiSeq</a:t>
            </a:r>
            <a:r>
              <a:rPr lang="en-US" dirty="0" smtClean="0">
                <a:latin typeface="Cambria"/>
                <a:cs typeface="Cambria"/>
              </a:rPr>
              <a:t> for </a:t>
            </a:r>
            <a:r>
              <a:rPr lang="en-US" dirty="0" err="1" smtClean="0">
                <a:latin typeface="Cambria"/>
                <a:cs typeface="Cambria"/>
              </a:rPr>
              <a:t>metabarcoding</a:t>
            </a:r>
            <a:r>
              <a:rPr lang="en-US" dirty="0" smtClean="0">
                <a:latin typeface="Cambria"/>
                <a:cs typeface="Cambria"/>
              </a:rPr>
              <a:t> now – provides long reads (500-600bp) and high coverage (= lots of sequences per run)</a:t>
            </a:r>
          </a:p>
          <a:p>
            <a:r>
              <a:rPr lang="en-US" dirty="0" smtClean="0">
                <a:latin typeface="Cambria"/>
                <a:cs typeface="Cambria"/>
              </a:rPr>
              <a:t>Alternatives: Roche 454 (long reads, less output, no longer in business); Ion Torrent (reads not as long, output not as high)</a:t>
            </a:r>
            <a:endParaRPr lang="en-US" dirty="0">
              <a:latin typeface="Cambria"/>
              <a:cs typeface="Cambria"/>
            </a:endParaRPr>
          </a:p>
        </p:txBody>
      </p:sp>
    </p:spTree>
    <p:extLst>
      <p:ext uri="{BB962C8B-B14F-4D97-AF65-F5344CB8AC3E}">
        <p14:creationId xmlns:p14="http://schemas.microsoft.com/office/powerpoint/2010/main" val="25937171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a:cs typeface="Cambria"/>
              </a:rPr>
              <a:t>Sequencing</a:t>
            </a:r>
            <a:endParaRPr lang="en-US" dirty="0">
              <a:latin typeface="Cambria"/>
              <a:cs typeface="Cambria"/>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latin typeface="Cambria"/>
                <a:cs typeface="Cambria"/>
              </a:rPr>
              <a:t>Important to note: all platforms have downsides</a:t>
            </a:r>
          </a:p>
          <a:p>
            <a:pPr marL="0" indent="0">
              <a:buNone/>
            </a:pPr>
            <a:endParaRPr lang="en-US" dirty="0">
              <a:latin typeface="Cambria"/>
              <a:cs typeface="Cambria"/>
            </a:endParaRPr>
          </a:p>
          <a:p>
            <a:pPr marL="514350" indent="-514350">
              <a:buAutoNum type="arabicParenR"/>
            </a:pPr>
            <a:r>
              <a:rPr lang="en-US" dirty="0" smtClean="0">
                <a:latin typeface="Cambria"/>
                <a:cs typeface="Cambria"/>
              </a:rPr>
              <a:t>Low complex libraries = low quality sequences</a:t>
            </a:r>
          </a:p>
          <a:p>
            <a:pPr marL="0" lvl="1" indent="0">
              <a:buNone/>
            </a:pPr>
            <a:r>
              <a:rPr lang="en-US" dirty="0">
                <a:latin typeface="Cambria"/>
                <a:cs typeface="Cambria"/>
              </a:rPr>
              <a:t>		-PHIX spike required for </a:t>
            </a:r>
            <a:r>
              <a:rPr lang="en-US" dirty="0" err="1" smtClean="0">
                <a:latin typeface="Cambria"/>
                <a:cs typeface="Cambria"/>
              </a:rPr>
              <a:t>Illumina</a:t>
            </a:r>
            <a:endParaRPr lang="en-US" dirty="0" smtClean="0">
              <a:latin typeface="Cambria"/>
              <a:cs typeface="Cambria"/>
            </a:endParaRPr>
          </a:p>
          <a:p>
            <a:pPr marL="514350" indent="-514350">
              <a:buAutoNum type="arabicParenR"/>
            </a:pPr>
            <a:r>
              <a:rPr lang="en-US" dirty="0" smtClean="0">
                <a:latin typeface="Cambria"/>
                <a:cs typeface="Cambria"/>
              </a:rPr>
              <a:t>Different platforms have issues with different types of errors, due to differences in chemistry</a:t>
            </a:r>
            <a:endParaRPr lang="en-US" dirty="0">
              <a:latin typeface="Cambria"/>
              <a:cs typeface="Cambria"/>
            </a:endParaRPr>
          </a:p>
          <a:p>
            <a:pPr marL="400050" lvl="1" indent="0">
              <a:buNone/>
            </a:pPr>
            <a:r>
              <a:rPr lang="en-US" dirty="0" smtClean="0">
                <a:latin typeface="Cambria"/>
                <a:cs typeface="Cambria"/>
              </a:rPr>
              <a:t>		- ex. </a:t>
            </a:r>
            <a:r>
              <a:rPr lang="en-US" dirty="0" err="1" smtClean="0">
                <a:latin typeface="Cambria"/>
                <a:cs typeface="Cambria"/>
              </a:rPr>
              <a:t>Homopolymers</a:t>
            </a:r>
            <a:r>
              <a:rPr lang="en-US" dirty="0" smtClean="0">
                <a:latin typeface="Cambria"/>
                <a:cs typeface="Cambria"/>
              </a:rPr>
              <a:t> problem for 454</a:t>
            </a:r>
          </a:p>
          <a:p>
            <a:pPr marL="400050" lvl="1" indent="0">
              <a:buNone/>
            </a:pPr>
            <a:endParaRPr lang="en-US" dirty="0" smtClean="0">
              <a:latin typeface="Cambria"/>
              <a:cs typeface="Cambria"/>
            </a:endParaRPr>
          </a:p>
          <a:p>
            <a:pPr marL="400050" lvl="1" indent="0">
              <a:buNone/>
            </a:pPr>
            <a:r>
              <a:rPr lang="en-US" dirty="0" smtClean="0">
                <a:latin typeface="Cambria"/>
                <a:cs typeface="Cambria"/>
              </a:rPr>
              <a:t>Finally, more output = greater computational needs</a:t>
            </a:r>
          </a:p>
        </p:txBody>
      </p:sp>
    </p:spTree>
    <p:extLst>
      <p:ext uri="{BB962C8B-B14F-4D97-AF65-F5344CB8AC3E}">
        <p14:creationId xmlns:p14="http://schemas.microsoft.com/office/powerpoint/2010/main" val="394074409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a:cs typeface="Cambria"/>
              </a:rPr>
              <a:t>Resources at SI</a:t>
            </a:r>
            <a:endParaRPr lang="en-US" dirty="0">
              <a:latin typeface="Cambria"/>
              <a:cs typeface="Cambria"/>
            </a:endParaRPr>
          </a:p>
        </p:txBody>
      </p:sp>
      <p:sp>
        <p:nvSpPr>
          <p:cNvPr id="3" name="Content Placeholder 2"/>
          <p:cNvSpPr>
            <a:spLocks noGrp="1"/>
          </p:cNvSpPr>
          <p:nvPr>
            <p:ph idx="1"/>
          </p:nvPr>
        </p:nvSpPr>
        <p:spPr/>
        <p:txBody>
          <a:bodyPr>
            <a:normAutofit lnSpcReduction="10000"/>
          </a:bodyPr>
          <a:lstStyle/>
          <a:p>
            <a:pPr marL="0" indent="0">
              <a:buNone/>
            </a:pPr>
            <a:r>
              <a:rPr lang="en-US" dirty="0" smtClean="0">
                <a:latin typeface="Cambria"/>
                <a:cs typeface="Cambria"/>
              </a:rPr>
              <a:t>CCG = All equipment for library preparation</a:t>
            </a:r>
          </a:p>
          <a:p>
            <a:pPr marL="0" indent="0">
              <a:buNone/>
            </a:pPr>
            <a:r>
              <a:rPr lang="en-US" dirty="0">
                <a:latin typeface="Cambria"/>
                <a:cs typeface="Cambria"/>
              </a:rPr>
              <a:t>	</a:t>
            </a:r>
            <a:r>
              <a:rPr lang="en-US" dirty="0" smtClean="0">
                <a:latin typeface="Cambria"/>
                <a:cs typeface="Cambria"/>
              </a:rPr>
              <a:t>Sequencers = 454 Junior, 454 FLX, </a:t>
            </a:r>
            <a:r>
              <a:rPr lang="en-US" dirty="0" err="1" smtClean="0">
                <a:latin typeface="Cambria"/>
                <a:cs typeface="Cambria"/>
              </a:rPr>
              <a:t>MiSeq</a:t>
            </a:r>
            <a:endParaRPr lang="en-US" dirty="0" smtClean="0">
              <a:latin typeface="Cambria"/>
              <a:cs typeface="Cambria"/>
            </a:endParaRPr>
          </a:p>
          <a:p>
            <a:pPr marL="0" indent="0">
              <a:buNone/>
            </a:pPr>
            <a:endParaRPr lang="en-US" dirty="0">
              <a:latin typeface="Cambria"/>
              <a:cs typeface="Cambria"/>
            </a:endParaRPr>
          </a:p>
          <a:p>
            <a:pPr marL="0" indent="0">
              <a:buNone/>
            </a:pPr>
            <a:r>
              <a:rPr lang="en-US" dirty="0" smtClean="0">
                <a:latin typeface="Cambria"/>
                <a:cs typeface="Cambria"/>
              </a:rPr>
              <a:t>LAB = All equipment for library preparation</a:t>
            </a:r>
          </a:p>
          <a:p>
            <a:pPr marL="0" indent="0">
              <a:buNone/>
            </a:pPr>
            <a:r>
              <a:rPr lang="en-US" dirty="0">
                <a:latin typeface="Cambria"/>
                <a:cs typeface="Cambria"/>
              </a:rPr>
              <a:t>	</a:t>
            </a:r>
            <a:r>
              <a:rPr lang="en-US" dirty="0" smtClean="0">
                <a:latin typeface="Cambria"/>
                <a:cs typeface="Cambria"/>
              </a:rPr>
              <a:t>Sequencers = Ion Torrent PGM, </a:t>
            </a:r>
            <a:r>
              <a:rPr lang="en-US" dirty="0" err="1" smtClean="0">
                <a:latin typeface="Cambria"/>
                <a:cs typeface="Cambria"/>
              </a:rPr>
              <a:t>MiSeq</a:t>
            </a:r>
            <a:endParaRPr lang="en-US" dirty="0" smtClean="0">
              <a:latin typeface="Cambria"/>
              <a:cs typeface="Cambria"/>
            </a:endParaRPr>
          </a:p>
          <a:p>
            <a:pPr marL="0" indent="0">
              <a:buNone/>
            </a:pPr>
            <a:endParaRPr lang="en-US" dirty="0">
              <a:latin typeface="Cambria"/>
              <a:cs typeface="Cambria"/>
            </a:endParaRPr>
          </a:p>
          <a:p>
            <a:pPr marL="0" indent="0">
              <a:buNone/>
            </a:pPr>
            <a:r>
              <a:rPr lang="en-US" dirty="0" smtClean="0">
                <a:latin typeface="Cambria"/>
                <a:cs typeface="Cambria"/>
              </a:rPr>
              <a:t>SERC = All equipment for library preparation</a:t>
            </a:r>
          </a:p>
          <a:p>
            <a:pPr marL="0" indent="0">
              <a:buNone/>
            </a:pPr>
            <a:r>
              <a:rPr lang="en-US" dirty="0">
                <a:latin typeface="Cambria"/>
                <a:cs typeface="Cambria"/>
              </a:rPr>
              <a:t>	</a:t>
            </a:r>
            <a:r>
              <a:rPr lang="en-US" dirty="0" smtClean="0">
                <a:latin typeface="Cambria"/>
                <a:cs typeface="Cambria"/>
              </a:rPr>
              <a:t>Sequencers = none (yet...)</a:t>
            </a:r>
            <a:endParaRPr lang="en-US" dirty="0">
              <a:latin typeface="Cambria"/>
              <a:cs typeface="Cambria"/>
            </a:endParaRPr>
          </a:p>
        </p:txBody>
      </p:sp>
    </p:spTree>
    <p:extLst>
      <p:ext uri="{BB962C8B-B14F-4D97-AF65-F5344CB8AC3E}">
        <p14:creationId xmlns:p14="http://schemas.microsoft.com/office/powerpoint/2010/main" val="401144876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a:cs typeface="Cambria"/>
              </a:rPr>
              <a:t>External Resources</a:t>
            </a:r>
            <a:endParaRPr lang="en-US" dirty="0">
              <a:latin typeface="Cambria"/>
              <a:cs typeface="Cambria"/>
            </a:endParaRPr>
          </a:p>
        </p:txBody>
      </p:sp>
      <p:sp>
        <p:nvSpPr>
          <p:cNvPr id="3" name="Content Placeholder 2"/>
          <p:cNvSpPr>
            <a:spLocks noGrp="1"/>
          </p:cNvSpPr>
          <p:nvPr>
            <p:ph idx="1"/>
          </p:nvPr>
        </p:nvSpPr>
        <p:spPr>
          <a:xfrm>
            <a:off x="457199" y="1600200"/>
            <a:ext cx="8480425" cy="4924425"/>
          </a:xfrm>
        </p:spPr>
        <p:txBody>
          <a:bodyPr>
            <a:normAutofit fontScale="92500" lnSpcReduction="20000"/>
          </a:bodyPr>
          <a:lstStyle/>
          <a:p>
            <a:pPr marL="0" indent="0">
              <a:buNone/>
            </a:pPr>
            <a:r>
              <a:rPr lang="en-US" dirty="0" smtClean="0">
                <a:latin typeface="Cambria"/>
                <a:cs typeface="Cambria"/>
              </a:rPr>
              <a:t>Not interested in all that pipetting??</a:t>
            </a:r>
          </a:p>
          <a:p>
            <a:pPr marL="0" indent="0">
              <a:buNone/>
            </a:pPr>
            <a:endParaRPr lang="en-US" dirty="0">
              <a:latin typeface="Cambria"/>
              <a:cs typeface="Cambria"/>
            </a:endParaRPr>
          </a:p>
          <a:p>
            <a:pPr marL="0" indent="0">
              <a:buNone/>
            </a:pPr>
            <a:r>
              <a:rPr lang="en-US" dirty="0" smtClean="0">
                <a:latin typeface="Cambria"/>
                <a:cs typeface="Cambria"/>
              </a:rPr>
              <a:t>Options for library preparation outside of SI:</a:t>
            </a:r>
          </a:p>
          <a:p>
            <a:pPr marL="0" indent="0">
              <a:buNone/>
            </a:pPr>
            <a:endParaRPr lang="en-US" dirty="0">
              <a:latin typeface="Cambria"/>
              <a:cs typeface="Cambria"/>
            </a:endParaRPr>
          </a:p>
          <a:p>
            <a:pPr marL="514350" indent="-514350">
              <a:buAutoNum type="arabicParenR"/>
            </a:pPr>
            <a:r>
              <a:rPr lang="en-US" dirty="0" smtClean="0">
                <a:latin typeface="Cambria"/>
                <a:cs typeface="Cambria"/>
              </a:rPr>
              <a:t>Companies that will use standard primers to amplify from extracted DNA you send them (Ex. </a:t>
            </a:r>
            <a:r>
              <a:rPr lang="en-US" dirty="0" err="1" smtClean="0">
                <a:latin typeface="Cambria"/>
                <a:cs typeface="Cambria"/>
              </a:rPr>
              <a:t>MrDNA</a:t>
            </a:r>
            <a:r>
              <a:rPr lang="en-US" dirty="0" smtClean="0">
                <a:latin typeface="Cambria"/>
                <a:cs typeface="Cambria"/>
              </a:rPr>
              <a:t>)</a:t>
            </a:r>
          </a:p>
          <a:p>
            <a:pPr marL="514350" indent="-514350">
              <a:buAutoNum type="arabicParenR"/>
            </a:pPr>
            <a:r>
              <a:rPr lang="en-US" dirty="0" smtClean="0">
                <a:latin typeface="Cambria"/>
                <a:cs typeface="Cambria"/>
              </a:rPr>
              <a:t>Companies that will add adaptors to pooled </a:t>
            </a:r>
            <a:r>
              <a:rPr lang="en-US" dirty="0" err="1" smtClean="0">
                <a:latin typeface="Cambria"/>
                <a:cs typeface="Cambria"/>
              </a:rPr>
              <a:t>amplicons</a:t>
            </a:r>
            <a:r>
              <a:rPr lang="en-US" dirty="0" smtClean="0">
                <a:latin typeface="Cambria"/>
                <a:cs typeface="Cambria"/>
              </a:rPr>
              <a:t> you send them and sequence</a:t>
            </a:r>
          </a:p>
          <a:p>
            <a:pPr marL="514350" indent="-514350">
              <a:buAutoNum type="arabicParenR"/>
            </a:pPr>
            <a:r>
              <a:rPr lang="en-US" dirty="0" smtClean="0">
                <a:latin typeface="Cambria"/>
                <a:cs typeface="Cambria"/>
              </a:rPr>
              <a:t>Core sequencing facilities that will accept your “read to sequence” library</a:t>
            </a:r>
            <a:endParaRPr lang="en-US" dirty="0">
              <a:latin typeface="Cambria"/>
              <a:cs typeface="Cambria"/>
            </a:endParaRPr>
          </a:p>
        </p:txBody>
      </p:sp>
    </p:spTree>
    <p:extLst>
      <p:ext uri="{BB962C8B-B14F-4D97-AF65-F5344CB8AC3E}">
        <p14:creationId xmlns:p14="http://schemas.microsoft.com/office/powerpoint/2010/main" val="239064654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5382" y="810350"/>
            <a:ext cx="5858715" cy="5078314"/>
          </a:xfrm>
          <a:prstGeom prst="rect">
            <a:avLst/>
          </a:prstGeom>
          <a:noFill/>
        </p:spPr>
        <p:txBody>
          <a:bodyPr wrap="square" rtlCol="0">
            <a:spAutoFit/>
          </a:bodyPr>
          <a:lstStyle/>
          <a:p>
            <a:r>
              <a:rPr lang="en-US" dirty="0" smtClean="0">
                <a:latin typeface="Cambria"/>
                <a:cs typeface="Cambria"/>
              </a:rPr>
              <a:t>Basically...</a:t>
            </a:r>
          </a:p>
          <a:p>
            <a:endParaRPr lang="en-US" dirty="0">
              <a:latin typeface="Cambria"/>
              <a:cs typeface="Cambria"/>
            </a:endParaRPr>
          </a:p>
          <a:p>
            <a:r>
              <a:rPr lang="en-US" dirty="0" smtClean="0">
                <a:latin typeface="Cambria"/>
                <a:cs typeface="Cambria"/>
              </a:rPr>
              <a:t>Collect sample</a:t>
            </a:r>
          </a:p>
          <a:p>
            <a:endParaRPr lang="en-US" dirty="0">
              <a:latin typeface="Cambria"/>
              <a:cs typeface="Cambria"/>
            </a:endParaRPr>
          </a:p>
          <a:p>
            <a:r>
              <a:rPr lang="en-US" dirty="0" smtClean="0">
                <a:latin typeface="Cambria"/>
                <a:cs typeface="Cambria"/>
              </a:rPr>
              <a:t>Extract DNA from the sample</a:t>
            </a:r>
          </a:p>
          <a:p>
            <a:endParaRPr lang="en-US" dirty="0">
              <a:latin typeface="Cambria"/>
              <a:cs typeface="Cambria"/>
            </a:endParaRPr>
          </a:p>
          <a:p>
            <a:r>
              <a:rPr lang="en-US" dirty="0" smtClean="0">
                <a:latin typeface="Cambria"/>
                <a:cs typeface="Cambria"/>
              </a:rPr>
              <a:t>Do a lot of PCR per sample</a:t>
            </a:r>
          </a:p>
          <a:p>
            <a:endParaRPr lang="en-US" dirty="0" smtClean="0">
              <a:latin typeface="Cambria"/>
              <a:cs typeface="Cambria"/>
            </a:endParaRPr>
          </a:p>
          <a:p>
            <a:r>
              <a:rPr lang="en-US" dirty="0" smtClean="0">
                <a:latin typeface="Cambria"/>
                <a:cs typeface="Cambria"/>
              </a:rPr>
              <a:t>Add indexes to your </a:t>
            </a:r>
            <a:r>
              <a:rPr lang="en-US" dirty="0" err="1" smtClean="0">
                <a:latin typeface="Cambria"/>
                <a:cs typeface="Cambria"/>
              </a:rPr>
              <a:t>amplicons</a:t>
            </a:r>
            <a:endParaRPr lang="en-US" dirty="0" smtClean="0">
              <a:latin typeface="Cambria"/>
              <a:cs typeface="Cambria"/>
            </a:endParaRPr>
          </a:p>
          <a:p>
            <a:endParaRPr lang="en-US" dirty="0" smtClean="0">
              <a:latin typeface="Cambria"/>
              <a:cs typeface="Cambria"/>
            </a:endParaRPr>
          </a:p>
          <a:p>
            <a:r>
              <a:rPr lang="en-US" dirty="0" smtClean="0">
                <a:latin typeface="Cambria"/>
                <a:cs typeface="Cambria"/>
              </a:rPr>
              <a:t>Figure out how much </a:t>
            </a:r>
            <a:r>
              <a:rPr lang="en-US" dirty="0" err="1" smtClean="0">
                <a:latin typeface="Cambria"/>
                <a:cs typeface="Cambria"/>
              </a:rPr>
              <a:t>amplicon</a:t>
            </a:r>
            <a:r>
              <a:rPr lang="en-US" dirty="0" smtClean="0">
                <a:latin typeface="Cambria"/>
                <a:cs typeface="Cambria"/>
              </a:rPr>
              <a:t> is in each sample</a:t>
            </a:r>
          </a:p>
          <a:p>
            <a:endParaRPr lang="en-US" dirty="0">
              <a:latin typeface="Cambria"/>
              <a:cs typeface="Cambria"/>
            </a:endParaRPr>
          </a:p>
          <a:p>
            <a:r>
              <a:rPr lang="en-US" dirty="0" smtClean="0">
                <a:latin typeface="Cambria"/>
                <a:cs typeface="Cambria"/>
              </a:rPr>
              <a:t>Pool the same amount of </a:t>
            </a:r>
            <a:r>
              <a:rPr lang="en-US" dirty="0" err="1" smtClean="0">
                <a:latin typeface="Cambria"/>
                <a:cs typeface="Cambria"/>
              </a:rPr>
              <a:t>amplicon</a:t>
            </a:r>
            <a:r>
              <a:rPr lang="en-US" dirty="0" smtClean="0">
                <a:latin typeface="Cambria"/>
                <a:cs typeface="Cambria"/>
              </a:rPr>
              <a:t> from each sample into a single tube</a:t>
            </a:r>
          </a:p>
          <a:p>
            <a:endParaRPr lang="en-US" dirty="0">
              <a:latin typeface="Cambria"/>
              <a:cs typeface="Cambria"/>
            </a:endParaRPr>
          </a:p>
          <a:p>
            <a:r>
              <a:rPr lang="en-US" dirty="0" smtClean="0">
                <a:latin typeface="Cambria"/>
                <a:cs typeface="Cambria"/>
              </a:rPr>
              <a:t>SEQUENCE!</a:t>
            </a:r>
          </a:p>
          <a:p>
            <a:endParaRPr lang="en-US" dirty="0">
              <a:latin typeface="Cambria"/>
              <a:cs typeface="Cambria"/>
            </a:endParaRPr>
          </a:p>
          <a:p>
            <a:endParaRPr lang="en-US" dirty="0">
              <a:latin typeface="Cambria"/>
              <a:cs typeface="Cambria"/>
            </a:endParaRPr>
          </a:p>
        </p:txBody>
      </p:sp>
    </p:spTree>
    <p:extLst>
      <p:ext uri="{BB962C8B-B14F-4D97-AF65-F5344CB8AC3E}">
        <p14:creationId xmlns:p14="http://schemas.microsoft.com/office/powerpoint/2010/main" val="218147448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a:cs typeface="Cambria"/>
              </a:rPr>
              <a:t>Now what?</a:t>
            </a:r>
            <a:endParaRPr lang="en-US" dirty="0">
              <a:latin typeface="Cambria"/>
              <a:cs typeface="Cambria"/>
            </a:endParaRPr>
          </a:p>
        </p:txBody>
      </p:sp>
      <p:sp>
        <p:nvSpPr>
          <p:cNvPr id="3" name="Content Placeholder 2"/>
          <p:cNvSpPr>
            <a:spLocks noGrp="1"/>
          </p:cNvSpPr>
          <p:nvPr>
            <p:ph idx="1"/>
          </p:nvPr>
        </p:nvSpPr>
        <p:spPr/>
        <p:txBody>
          <a:bodyPr/>
          <a:lstStyle/>
          <a:p>
            <a:pPr marL="0" indent="0">
              <a:buNone/>
            </a:pPr>
            <a:r>
              <a:rPr lang="en-US" dirty="0" smtClean="0">
                <a:latin typeface="Cambria"/>
                <a:cs typeface="Cambria"/>
              </a:rPr>
              <a:t>After months of generating your libraries and waiting for all the sequencing...hopefully you now have lots (millions??) of beautiful, high quality sequence data to analyze.</a:t>
            </a:r>
          </a:p>
          <a:p>
            <a:pPr marL="0" indent="0">
              <a:buNone/>
            </a:pPr>
            <a:endParaRPr lang="en-US" dirty="0">
              <a:latin typeface="Cambria"/>
              <a:cs typeface="Cambria"/>
            </a:endParaRPr>
          </a:p>
          <a:p>
            <a:pPr marL="0" indent="0">
              <a:buNone/>
            </a:pPr>
            <a:r>
              <a:rPr lang="en-US" dirty="0" smtClean="0">
                <a:latin typeface="Cambria"/>
                <a:cs typeface="Cambria"/>
              </a:rPr>
              <a:t>Let’s learn some</a:t>
            </a:r>
          </a:p>
          <a:p>
            <a:pPr marL="0" indent="0">
              <a:buNone/>
            </a:pPr>
            <a:r>
              <a:rPr lang="en-US" dirty="0" smtClean="0">
                <a:latin typeface="Cambria"/>
                <a:cs typeface="Cambria"/>
              </a:rPr>
              <a:t>bioinformatics!</a:t>
            </a:r>
            <a:endParaRPr lang="en-US" dirty="0">
              <a:latin typeface="Cambria"/>
              <a:cs typeface="Cambria"/>
            </a:endParaRPr>
          </a:p>
        </p:txBody>
      </p:sp>
      <p:pic>
        <p:nvPicPr>
          <p:cNvPr id="4" name="Picture 3" descr="shenemangenome.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4509" y="3794124"/>
            <a:ext cx="4212291" cy="2841625"/>
          </a:xfrm>
          <a:prstGeom prst="rect">
            <a:avLst/>
          </a:prstGeom>
        </p:spPr>
      </p:pic>
    </p:spTree>
    <p:extLst>
      <p:ext uri="{BB962C8B-B14F-4D97-AF65-F5344CB8AC3E}">
        <p14:creationId xmlns:p14="http://schemas.microsoft.com/office/powerpoint/2010/main" val="225911274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9036"/>
            <a:ext cx="8229600" cy="6266782"/>
          </a:xfrm>
        </p:spPr>
        <p:txBody>
          <a:bodyPr>
            <a:normAutofit/>
          </a:bodyPr>
          <a:lstStyle/>
          <a:p>
            <a:r>
              <a:rPr lang="en-US" dirty="0" smtClean="0">
                <a:latin typeface="Cambria"/>
                <a:cs typeface="Cambria"/>
              </a:rPr>
              <a:t>Sample collection – important, but not part of this tutorial </a:t>
            </a:r>
          </a:p>
          <a:p>
            <a:endParaRPr lang="en-US" dirty="0">
              <a:latin typeface="Cambria"/>
              <a:cs typeface="Cambria"/>
            </a:endParaRPr>
          </a:p>
          <a:p>
            <a:r>
              <a:rPr lang="en-US" dirty="0" smtClean="0">
                <a:latin typeface="Cambria"/>
                <a:cs typeface="Cambria"/>
              </a:rPr>
              <a:t>DNA extraction </a:t>
            </a:r>
          </a:p>
          <a:p>
            <a:pPr lvl="1"/>
            <a:r>
              <a:rPr lang="en-US" dirty="0" smtClean="0">
                <a:latin typeface="Cambria"/>
                <a:cs typeface="Cambria"/>
              </a:rPr>
              <a:t>Must choose a kit that is appropriate for your sample type (tissue, water, sediment, gut contents)</a:t>
            </a:r>
          </a:p>
          <a:p>
            <a:pPr lvl="1"/>
            <a:r>
              <a:rPr lang="en-US" dirty="0" smtClean="0">
                <a:latin typeface="Cambria"/>
                <a:cs typeface="Cambria"/>
              </a:rPr>
              <a:t>Must use the same kit/method on all samples that will be analyzed together </a:t>
            </a:r>
          </a:p>
          <a:p>
            <a:pPr lvl="2"/>
            <a:r>
              <a:rPr lang="en-US" dirty="0" smtClean="0">
                <a:latin typeface="Cambria"/>
                <a:cs typeface="Cambria"/>
              </a:rPr>
              <a:t>if you use a </a:t>
            </a:r>
            <a:r>
              <a:rPr lang="en-US" dirty="0" err="1" smtClean="0">
                <a:latin typeface="Cambria"/>
                <a:cs typeface="Cambria"/>
              </a:rPr>
              <a:t>MioBio</a:t>
            </a:r>
            <a:r>
              <a:rPr lang="en-US" dirty="0" smtClean="0">
                <a:latin typeface="Cambria"/>
                <a:cs typeface="Cambria"/>
              </a:rPr>
              <a:t> </a:t>
            </a:r>
            <a:r>
              <a:rPr lang="en-US" dirty="0" err="1" smtClean="0">
                <a:latin typeface="Cambria"/>
                <a:cs typeface="Cambria"/>
              </a:rPr>
              <a:t>Powersoil</a:t>
            </a:r>
            <a:r>
              <a:rPr lang="en-US" dirty="0" smtClean="0">
                <a:latin typeface="Cambria"/>
                <a:cs typeface="Cambria"/>
              </a:rPr>
              <a:t> kit on one set of samples, you should use it on all the samples</a:t>
            </a:r>
            <a:endParaRPr lang="en-US" dirty="0">
              <a:latin typeface="Cambria"/>
              <a:cs typeface="Cambria"/>
            </a:endParaRPr>
          </a:p>
        </p:txBody>
      </p:sp>
    </p:spTree>
    <p:extLst>
      <p:ext uri="{BB962C8B-B14F-4D97-AF65-F5344CB8AC3E}">
        <p14:creationId xmlns:p14="http://schemas.microsoft.com/office/powerpoint/2010/main" val="399731785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a:cs typeface="Cambria"/>
              </a:rPr>
              <a:t>DNA Extraction</a:t>
            </a:r>
            <a:endParaRPr lang="en-US" dirty="0">
              <a:latin typeface="Cambria"/>
              <a:cs typeface="Cambria"/>
            </a:endParaRPr>
          </a:p>
        </p:txBody>
      </p:sp>
      <p:pic>
        <p:nvPicPr>
          <p:cNvPr id="4" name="Picture 3" descr="tumblr_ll3gsgWtu01qg2xa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3584" y="1417637"/>
            <a:ext cx="4444532" cy="5218841"/>
          </a:xfrm>
          <a:prstGeom prst="rect">
            <a:avLst/>
          </a:prstGeom>
        </p:spPr>
      </p:pic>
    </p:spTree>
    <p:extLst>
      <p:ext uri="{BB962C8B-B14F-4D97-AF65-F5344CB8AC3E}">
        <p14:creationId xmlns:p14="http://schemas.microsoft.com/office/powerpoint/2010/main" val="313954747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en-US" dirty="0" smtClean="0">
                <a:latin typeface="Cambria"/>
                <a:cs typeface="Cambria"/>
              </a:rPr>
              <a:t>DNA Extraction</a:t>
            </a:r>
            <a:endParaRPr lang="en-US" dirty="0">
              <a:latin typeface="Cambria"/>
              <a:cs typeface="Cambria"/>
            </a:endParaRPr>
          </a:p>
        </p:txBody>
      </p:sp>
      <p:pic>
        <p:nvPicPr>
          <p:cNvPr id="5" name="Picture 4" descr="Stool_DNA_Extraction_Kit_02.gif"/>
          <p:cNvPicPr>
            <a:picLocks noChangeAspect="1"/>
          </p:cNvPicPr>
          <p:nvPr/>
        </p:nvPicPr>
        <p:blipFill rotWithShape="1">
          <a:blip r:embed="rId2">
            <a:extLst>
              <a:ext uri="{28A0092B-C50C-407E-A947-70E740481C1C}">
                <a14:useLocalDpi xmlns:a14="http://schemas.microsoft.com/office/drawing/2010/main" val="0"/>
              </a:ext>
            </a:extLst>
          </a:blip>
          <a:srcRect t="48759"/>
          <a:stretch/>
        </p:blipFill>
        <p:spPr>
          <a:xfrm>
            <a:off x="716976" y="1618466"/>
            <a:ext cx="7543800" cy="2537961"/>
          </a:xfrm>
          <a:prstGeom prst="rect">
            <a:avLst/>
          </a:prstGeom>
        </p:spPr>
      </p:pic>
      <p:sp>
        <p:nvSpPr>
          <p:cNvPr id="6" name="TextBox 5"/>
          <p:cNvSpPr txBox="1"/>
          <p:nvPr/>
        </p:nvSpPr>
        <p:spPr>
          <a:xfrm>
            <a:off x="716976" y="4732481"/>
            <a:ext cx="7543800" cy="1477328"/>
          </a:xfrm>
          <a:prstGeom prst="rect">
            <a:avLst/>
          </a:prstGeom>
          <a:noFill/>
        </p:spPr>
        <p:txBody>
          <a:bodyPr wrap="square" rtlCol="0">
            <a:spAutoFit/>
          </a:bodyPr>
          <a:lstStyle/>
          <a:p>
            <a:r>
              <a:rPr lang="en-US" dirty="0" smtClean="0">
                <a:latin typeface="Cambria"/>
                <a:cs typeface="Cambria"/>
              </a:rPr>
              <a:t>For environmental samples, insert a few additional steps for removing inhibitors (</a:t>
            </a:r>
            <a:r>
              <a:rPr lang="en-US" dirty="0" err="1" smtClean="0">
                <a:latin typeface="Cambria"/>
                <a:cs typeface="Cambria"/>
              </a:rPr>
              <a:t>humic</a:t>
            </a:r>
            <a:r>
              <a:rPr lang="en-US" dirty="0" smtClean="0">
                <a:latin typeface="Cambria"/>
                <a:cs typeface="Cambria"/>
              </a:rPr>
              <a:t> acids)</a:t>
            </a:r>
          </a:p>
          <a:p>
            <a:endParaRPr lang="en-US" dirty="0">
              <a:latin typeface="Cambria"/>
              <a:cs typeface="Cambria"/>
            </a:endParaRPr>
          </a:p>
          <a:p>
            <a:r>
              <a:rPr lang="en-US" dirty="0" smtClean="0">
                <a:latin typeface="Cambria"/>
                <a:cs typeface="Cambria"/>
              </a:rPr>
              <a:t>For environmental and plant samples, insert a homogenization step at the beginning (break up tough cell walls)</a:t>
            </a:r>
            <a:endParaRPr lang="en-US" dirty="0">
              <a:latin typeface="Cambria"/>
              <a:cs typeface="Cambria"/>
            </a:endParaRPr>
          </a:p>
        </p:txBody>
      </p:sp>
      <p:sp>
        <p:nvSpPr>
          <p:cNvPr id="7" name="Down Arrow 6"/>
          <p:cNvSpPr/>
          <p:nvPr/>
        </p:nvSpPr>
        <p:spPr>
          <a:xfrm>
            <a:off x="2376262" y="1208729"/>
            <a:ext cx="676006" cy="880938"/>
          </a:xfrm>
          <a:prstGeom prst="down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Down Arrow 7"/>
          <p:cNvSpPr/>
          <p:nvPr/>
        </p:nvSpPr>
        <p:spPr>
          <a:xfrm>
            <a:off x="716976" y="1208729"/>
            <a:ext cx="676006" cy="880938"/>
          </a:xfrm>
          <a:prstGeom prst="down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54900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2125" y="368765"/>
            <a:ext cx="4342826" cy="3416320"/>
          </a:xfrm>
          <a:prstGeom prst="rect">
            <a:avLst/>
          </a:prstGeom>
          <a:noFill/>
        </p:spPr>
        <p:txBody>
          <a:bodyPr wrap="square" rtlCol="0">
            <a:spAutoFit/>
          </a:bodyPr>
          <a:lstStyle/>
          <a:p>
            <a:r>
              <a:rPr lang="en-US" dirty="0" smtClean="0">
                <a:latin typeface="Cambria"/>
                <a:cs typeface="Cambria"/>
              </a:rPr>
              <a:t>Check DNA quality – 2 options</a:t>
            </a:r>
          </a:p>
          <a:p>
            <a:endParaRPr lang="en-US" dirty="0">
              <a:latin typeface="Cambria"/>
              <a:cs typeface="Cambria"/>
            </a:endParaRPr>
          </a:p>
          <a:p>
            <a:pPr marL="342900" indent="-342900">
              <a:buAutoNum type="arabicParenR"/>
            </a:pPr>
            <a:r>
              <a:rPr lang="en-US" dirty="0" err="1" smtClean="0">
                <a:latin typeface="Cambria"/>
                <a:cs typeface="Cambria"/>
              </a:rPr>
              <a:t>qPCR</a:t>
            </a:r>
            <a:r>
              <a:rPr lang="en-US" dirty="0" smtClean="0">
                <a:latin typeface="Cambria"/>
                <a:cs typeface="Cambria"/>
              </a:rPr>
              <a:t> – create dilutions of DNA extracts and run with </a:t>
            </a:r>
            <a:r>
              <a:rPr lang="en-US" dirty="0" err="1" smtClean="0">
                <a:latin typeface="Cambria"/>
                <a:cs typeface="Cambria"/>
              </a:rPr>
              <a:t>Syber</a:t>
            </a:r>
            <a:r>
              <a:rPr lang="en-US" dirty="0" smtClean="0">
                <a:latin typeface="Cambria"/>
                <a:cs typeface="Cambria"/>
              </a:rPr>
              <a:t> green kit on </a:t>
            </a:r>
            <a:r>
              <a:rPr lang="en-US" dirty="0" err="1" smtClean="0">
                <a:latin typeface="Cambria"/>
                <a:cs typeface="Cambria"/>
              </a:rPr>
              <a:t>qPCR</a:t>
            </a:r>
            <a:r>
              <a:rPr lang="en-US" dirty="0" smtClean="0">
                <a:latin typeface="Cambria"/>
                <a:cs typeface="Cambria"/>
              </a:rPr>
              <a:t> machine</a:t>
            </a:r>
          </a:p>
          <a:p>
            <a:pPr marL="800100" lvl="1" indent="-342900">
              <a:buAutoNum type="alphaLcParenR"/>
            </a:pPr>
            <a:r>
              <a:rPr lang="en-US" dirty="0" smtClean="0">
                <a:latin typeface="Cambria"/>
                <a:cs typeface="Cambria"/>
              </a:rPr>
              <a:t>Provides information about presence of PCR inhibitors</a:t>
            </a:r>
          </a:p>
          <a:p>
            <a:pPr marL="800100" lvl="1" indent="-342900">
              <a:buAutoNum type="alphaLcParenR"/>
            </a:pPr>
            <a:r>
              <a:rPr lang="en-US" dirty="0" smtClean="0">
                <a:latin typeface="Cambria"/>
                <a:cs typeface="Cambria"/>
              </a:rPr>
              <a:t>More expensive option</a:t>
            </a:r>
          </a:p>
          <a:p>
            <a:pPr marL="800100" lvl="1" indent="-342900">
              <a:buAutoNum type="alphaLcParenR"/>
            </a:pPr>
            <a:endParaRPr lang="en-US" dirty="0">
              <a:latin typeface="Cambria"/>
              <a:cs typeface="Cambria"/>
            </a:endParaRPr>
          </a:p>
          <a:p>
            <a:pPr marL="800100" lvl="1" indent="-342900">
              <a:buAutoNum type="alphaLcParenR"/>
            </a:pPr>
            <a:endParaRPr lang="en-US" dirty="0" smtClean="0">
              <a:latin typeface="Cambria"/>
              <a:cs typeface="Cambria"/>
            </a:endParaRPr>
          </a:p>
          <a:p>
            <a:pPr lvl="1"/>
            <a:endParaRPr lang="en-US" dirty="0" smtClean="0">
              <a:latin typeface="Cambria"/>
              <a:cs typeface="Cambria"/>
            </a:endParaRPr>
          </a:p>
          <a:p>
            <a:endParaRPr lang="en-US" dirty="0">
              <a:latin typeface="Cambria"/>
              <a:cs typeface="Cambria"/>
            </a:endParaRPr>
          </a:p>
        </p:txBody>
      </p:sp>
      <p:pic>
        <p:nvPicPr>
          <p:cNvPr id="5" name="Picture 4" descr="inhibition qpcr.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7376" y="741450"/>
            <a:ext cx="3871666" cy="2019163"/>
          </a:xfrm>
          <a:prstGeom prst="rect">
            <a:avLst/>
          </a:prstGeom>
        </p:spPr>
      </p:pic>
      <p:pic>
        <p:nvPicPr>
          <p:cNvPr id="6" name="Picture 5" descr="Agarose-gel-electrophoresis-pattern-showing-genomic-DNA-from-batch-1-of-the-2nd-set.png.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76" y="3585194"/>
            <a:ext cx="3871666" cy="2135868"/>
          </a:xfrm>
          <a:prstGeom prst="rect">
            <a:avLst/>
          </a:prstGeom>
        </p:spPr>
      </p:pic>
      <p:sp>
        <p:nvSpPr>
          <p:cNvPr id="7" name="Rectangle 6"/>
          <p:cNvSpPr/>
          <p:nvPr/>
        </p:nvSpPr>
        <p:spPr>
          <a:xfrm>
            <a:off x="512125" y="3604155"/>
            <a:ext cx="4572000" cy="1200329"/>
          </a:xfrm>
          <a:prstGeom prst="rect">
            <a:avLst/>
          </a:prstGeom>
        </p:spPr>
        <p:txBody>
          <a:bodyPr>
            <a:spAutoFit/>
          </a:bodyPr>
          <a:lstStyle/>
          <a:p>
            <a:r>
              <a:rPr lang="en-US" dirty="0" smtClean="0">
                <a:latin typeface="Cambria"/>
                <a:cs typeface="Cambria"/>
              </a:rPr>
              <a:t>2)  Genomic </a:t>
            </a:r>
            <a:r>
              <a:rPr lang="en-US" dirty="0">
                <a:latin typeface="Cambria"/>
                <a:cs typeface="Cambria"/>
              </a:rPr>
              <a:t>gel</a:t>
            </a:r>
          </a:p>
          <a:p>
            <a:pPr marL="800100" lvl="1" indent="-342900">
              <a:buAutoNum type="alphaLcParenR"/>
            </a:pPr>
            <a:r>
              <a:rPr lang="en-US" dirty="0">
                <a:latin typeface="Cambria"/>
                <a:cs typeface="Cambria"/>
              </a:rPr>
              <a:t>Provides information about DNA degradation</a:t>
            </a:r>
          </a:p>
          <a:p>
            <a:pPr marL="800100" lvl="1" indent="-342900">
              <a:buAutoNum type="alphaLcParenR"/>
            </a:pPr>
            <a:r>
              <a:rPr lang="en-US" dirty="0">
                <a:latin typeface="Cambria"/>
                <a:cs typeface="Cambria"/>
              </a:rPr>
              <a:t>Very cheap</a:t>
            </a:r>
          </a:p>
        </p:txBody>
      </p:sp>
    </p:spTree>
    <p:extLst>
      <p:ext uri="{BB962C8B-B14F-4D97-AF65-F5344CB8AC3E}">
        <p14:creationId xmlns:p14="http://schemas.microsoft.com/office/powerpoint/2010/main" val="23264149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a:cs typeface="Cambria"/>
              </a:rPr>
              <a:t>Creating </a:t>
            </a:r>
            <a:r>
              <a:rPr lang="en-US" dirty="0" err="1" smtClean="0">
                <a:latin typeface="Cambria"/>
                <a:cs typeface="Cambria"/>
              </a:rPr>
              <a:t>amplicons</a:t>
            </a:r>
            <a:r>
              <a:rPr lang="en-US" dirty="0" smtClean="0">
                <a:latin typeface="Cambria"/>
                <a:cs typeface="Cambria"/>
              </a:rPr>
              <a:t> -- PCR</a:t>
            </a:r>
            <a:endParaRPr lang="en-US" dirty="0">
              <a:latin typeface="Cambria"/>
              <a:cs typeface="Cambria"/>
            </a:endParaRPr>
          </a:p>
        </p:txBody>
      </p:sp>
      <p:sp>
        <p:nvSpPr>
          <p:cNvPr id="5" name="TextBox 4"/>
          <p:cNvSpPr txBox="1"/>
          <p:nvPr/>
        </p:nvSpPr>
        <p:spPr>
          <a:xfrm>
            <a:off x="457200" y="1782363"/>
            <a:ext cx="8229600" cy="2862323"/>
          </a:xfrm>
          <a:prstGeom prst="rect">
            <a:avLst/>
          </a:prstGeom>
          <a:noFill/>
        </p:spPr>
        <p:txBody>
          <a:bodyPr wrap="square" rtlCol="0">
            <a:spAutoFit/>
          </a:bodyPr>
          <a:lstStyle/>
          <a:p>
            <a:r>
              <a:rPr lang="en-US" dirty="0" smtClean="0">
                <a:latin typeface="Cambria"/>
                <a:cs typeface="Cambria"/>
              </a:rPr>
              <a:t>The end goal of the library preparation is to have the desired </a:t>
            </a:r>
            <a:r>
              <a:rPr lang="en-US" dirty="0" err="1" smtClean="0">
                <a:latin typeface="Cambria"/>
                <a:cs typeface="Cambria"/>
              </a:rPr>
              <a:t>amplicons</a:t>
            </a:r>
            <a:r>
              <a:rPr lang="en-US" dirty="0" smtClean="0">
                <a:latin typeface="Cambria"/>
                <a:cs typeface="Cambria"/>
              </a:rPr>
              <a:t> plus the adaptors needed for sequencing plus a unique “barcode” so that you can tell apart your samples...</a:t>
            </a:r>
          </a:p>
          <a:p>
            <a:endParaRPr lang="en-US" dirty="0">
              <a:latin typeface="Cambria"/>
              <a:cs typeface="Cambria"/>
            </a:endParaRPr>
          </a:p>
          <a:p>
            <a:r>
              <a:rPr lang="en-US" dirty="0" smtClean="0">
                <a:latin typeface="Cambria"/>
                <a:cs typeface="Cambria"/>
              </a:rPr>
              <a:t>There are a couple ways to achieve this and each method has various pros and cons.</a:t>
            </a:r>
          </a:p>
          <a:p>
            <a:endParaRPr lang="en-US" dirty="0">
              <a:latin typeface="Cambria"/>
              <a:cs typeface="Cambria"/>
            </a:endParaRPr>
          </a:p>
          <a:p>
            <a:pPr marL="342900" indent="-342900">
              <a:buAutoNum type="arabicParenR"/>
            </a:pPr>
            <a:r>
              <a:rPr lang="en-US" dirty="0" smtClean="0">
                <a:latin typeface="Cambria"/>
                <a:cs typeface="Cambria"/>
              </a:rPr>
              <a:t>Fusion primers</a:t>
            </a:r>
          </a:p>
          <a:p>
            <a:pPr marL="342900" indent="-342900">
              <a:buAutoNum type="arabicParenR"/>
            </a:pPr>
            <a:r>
              <a:rPr lang="en-US" dirty="0" smtClean="0">
                <a:latin typeface="Cambria"/>
                <a:cs typeface="Cambria"/>
              </a:rPr>
              <a:t>2-step PCR method</a:t>
            </a:r>
          </a:p>
          <a:p>
            <a:pPr marL="342900" indent="-342900">
              <a:buAutoNum type="arabicParenR"/>
            </a:pPr>
            <a:r>
              <a:rPr lang="en-US" dirty="0" smtClean="0">
                <a:latin typeface="Cambria"/>
                <a:cs typeface="Cambria"/>
              </a:rPr>
              <a:t>Ligate adaptors + barcodes onto your </a:t>
            </a:r>
            <a:r>
              <a:rPr lang="en-US" dirty="0" err="1" smtClean="0">
                <a:latin typeface="Cambria"/>
                <a:cs typeface="Cambria"/>
              </a:rPr>
              <a:t>amplicons</a:t>
            </a:r>
            <a:endParaRPr lang="en-US" dirty="0">
              <a:latin typeface="Cambria"/>
              <a:cs typeface="Cambria"/>
            </a:endParaRPr>
          </a:p>
        </p:txBody>
      </p:sp>
    </p:spTree>
    <p:extLst>
      <p:ext uri="{BB962C8B-B14F-4D97-AF65-F5344CB8AC3E}">
        <p14:creationId xmlns:p14="http://schemas.microsoft.com/office/powerpoint/2010/main" val="112650355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8"/>
            <a:ext cx="8229600" cy="1143000"/>
          </a:xfrm>
        </p:spPr>
        <p:txBody>
          <a:bodyPr/>
          <a:lstStyle/>
          <a:p>
            <a:r>
              <a:rPr lang="en-US" dirty="0" smtClean="0">
                <a:latin typeface="Cambria"/>
                <a:cs typeface="Cambria"/>
              </a:rPr>
              <a:t>PCR</a:t>
            </a:r>
            <a:endParaRPr lang="en-US" dirty="0">
              <a:latin typeface="Cambria"/>
              <a:cs typeface="Cambria"/>
            </a:endParaRPr>
          </a:p>
        </p:txBody>
      </p:sp>
      <p:pic>
        <p:nvPicPr>
          <p:cNvPr id="7" name="Picture 6" descr="pcr_factshee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9925" y="1019175"/>
            <a:ext cx="5486400" cy="5486400"/>
          </a:xfrm>
          <a:prstGeom prst="rect">
            <a:avLst/>
          </a:prstGeom>
        </p:spPr>
      </p:pic>
    </p:spTree>
    <p:extLst>
      <p:ext uri="{BB962C8B-B14F-4D97-AF65-F5344CB8AC3E}">
        <p14:creationId xmlns:p14="http://schemas.microsoft.com/office/powerpoint/2010/main" val="62424292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4369</TotalTime>
  <Words>1403</Words>
  <Application>Microsoft Macintosh PowerPoint</Application>
  <PresentationFormat>On-screen Show (4:3)</PresentationFormat>
  <Paragraphs>187</Paragraphs>
  <Slides>30</Slides>
  <Notes>5</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Black</vt:lpstr>
      <vt:lpstr>Library preparation: Making a metabarcode library</vt:lpstr>
      <vt:lpstr>What is metabarcoding?</vt:lpstr>
      <vt:lpstr>PowerPoint Presentation</vt:lpstr>
      <vt:lpstr>PowerPoint Presentation</vt:lpstr>
      <vt:lpstr>DNA Extraction</vt:lpstr>
      <vt:lpstr>DNA Extraction</vt:lpstr>
      <vt:lpstr>PowerPoint Presentation</vt:lpstr>
      <vt:lpstr>Creating amplicons -- PCR</vt:lpstr>
      <vt:lpstr>PCR</vt:lpstr>
      <vt:lpstr>Primer selection</vt:lpstr>
      <vt:lpstr>Fusion primers</vt:lpstr>
      <vt:lpstr>2-Step PCR</vt:lpstr>
      <vt:lpstr>2-Step PCR</vt:lpstr>
      <vt:lpstr>2-Step PCR</vt:lpstr>
      <vt:lpstr>Ligation</vt:lpstr>
      <vt:lpstr>Primer bias</vt:lpstr>
      <vt:lpstr>Purification</vt:lpstr>
      <vt:lpstr>Purification</vt:lpstr>
      <vt:lpstr>Quantification</vt:lpstr>
      <vt:lpstr>Quantification</vt:lpstr>
      <vt:lpstr>PowerPoint Presentation</vt:lpstr>
      <vt:lpstr>Pooling</vt:lpstr>
      <vt:lpstr>Pooling</vt:lpstr>
      <vt:lpstr>Library Quality Check</vt:lpstr>
      <vt:lpstr>Sequencing</vt:lpstr>
      <vt:lpstr>PowerPoint Presentation</vt:lpstr>
      <vt:lpstr>Sequencing</vt:lpstr>
      <vt:lpstr>Resources at SI</vt:lpstr>
      <vt:lpstr>External Resources</vt:lpstr>
      <vt:lpstr>Now what?</vt:lpstr>
    </vt:vector>
  </TitlesOfParts>
  <Company>VIMS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preparation: Making a metabarcode library</dc:title>
  <dc:creator>Katrina Pagenkopp</dc:creator>
  <cp:lastModifiedBy>Katrina Pagenkopp</cp:lastModifiedBy>
  <cp:revision>14</cp:revision>
  <dcterms:created xsi:type="dcterms:W3CDTF">2017-09-26T18:13:35Z</dcterms:created>
  <dcterms:modified xsi:type="dcterms:W3CDTF">2017-10-01T19:58:49Z</dcterms:modified>
</cp:coreProperties>
</file>