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sldIdLst>
    <p:sldId id="256" r:id="rId5"/>
    <p:sldId id="277" r:id="rId6"/>
    <p:sldId id="278" r:id="rId7"/>
    <p:sldId id="280" r:id="rId8"/>
    <p:sldId id="281" r:id="rId9"/>
    <p:sldId id="282" r:id="rId10"/>
    <p:sldId id="260" r:id="rId11"/>
    <p:sldId id="272" r:id="rId12"/>
    <p:sldId id="283" r:id="rId13"/>
    <p:sldId id="271" r:id="rId14"/>
    <p:sldId id="284" r:id="rId15"/>
    <p:sldId id="262" r:id="rId16"/>
    <p:sldId id="273" r:id="rId17"/>
    <p:sldId id="274" r:id="rId18"/>
    <p:sldId id="276" r:id="rId19"/>
    <p:sldId id="285" r:id="rId20"/>
    <p:sldId id="286" r:id="rId21"/>
    <p:sldId id="287" r:id="rId22"/>
    <p:sldId id="288" r:id="rId23"/>
    <p:sldId id="294" r:id="rId24"/>
    <p:sldId id="289" r:id="rId25"/>
    <p:sldId id="290" r:id="rId26"/>
    <p:sldId id="291" r:id="rId27"/>
    <p:sldId id="292" r:id="rId28"/>
    <p:sldId id="293" r:id="rId29"/>
    <p:sldId id="295" r:id="rId30"/>
    <p:sldId id="296" r:id="rId31"/>
    <p:sldId id="297" r:id="rId32"/>
    <p:sldId id="298" r:id="rId33"/>
    <p:sldId id="300" r:id="rId34"/>
    <p:sldId id="301" r:id="rId35"/>
    <p:sldId id="302" r:id="rId36"/>
    <p:sldId id="303" r:id="rId37"/>
    <p:sldId id="305" r:id="rId38"/>
    <p:sldId id="306" r:id="rId39"/>
    <p:sldId id="263" r:id="rId40"/>
    <p:sldId id="264" r:id="rId41"/>
    <p:sldId id="275" r:id="rId42"/>
    <p:sldId id="307" r:id="rId43"/>
    <p:sldId id="308" r:id="rId44"/>
    <p:sldId id="309" r:id="rId45"/>
    <p:sldId id="310" r:id="rId46"/>
    <p:sldId id="311" r:id="rId47"/>
    <p:sldId id="312" r:id="rId48"/>
    <p:sldId id="261" r:id="rId49"/>
    <p:sldId id="265" r:id="rId50"/>
    <p:sldId id="31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93C669-674D-492D-AC39-5B0D48B4F633}">
          <p14:sldIdLst>
            <p14:sldId id="256"/>
            <p14:sldId id="277"/>
            <p14:sldId id="278"/>
            <p14:sldId id="280"/>
            <p14:sldId id="281"/>
            <p14:sldId id="282"/>
            <p14:sldId id="260"/>
            <p14:sldId id="272"/>
            <p14:sldId id="283"/>
            <p14:sldId id="271"/>
            <p14:sldId id="284"/>
            <p14:sldId id="262"/>
          </p14:sldIdLst>
        </p14:section>
        <p14:section name="Component 1" id="{336C7F70-5204-4851-9420-B88C9DD2ACBF}">
          <p14:sldIdLst>
            <p14:sldId id="273"/>
            <p14:sldId id="274"/>
            <p14:sldId id="276"/>
          </p14:sldIdLst>
        </p14:section>
        <p14:section name="Component 2" id="{3063AFCB-C916-40F5-96B2-B2FA3B2B9CDB}">
          <p14:sldIdLst>
            <p14:sldId id="285"/>
            <p14:sldId id="286"/>
            <p14:sldId id="287"/>
            <p14:sldId id="288"/>
            <p14:sldId id="294"/>
          </p14:sldIdLst>
        </p14:section>
        <p14:section name="Component 3" id="{334DEBA7-D28B-4DE8-B558-6FC9DB433723}">
          <p14:sldIdLst>
            <p14:sldId id="289"/>
            <p14:sldId id="290"/>
            <p14:sldId id="291"/>
            <p14:sldId id="292"/>
            <p14:sldId id="293"/>
            <p14:sldId id="295"/>
          </p14:sldIdLst>
        </p14:section>
        <p14:section name="Component 4" id="{2E2788ED-A070-400C-A85B-6000F7386CB9}">
          <p14:sldIdLst>
            <p14:sldId id="296"/>
            <p14:sldId id="297"/>
            <p14:sldId id="298"/>
            <p14:sldId id="300"/>
          </p14:sldIdLst>
        </p14:section>
        <p14:section name="Component 5" id="{E41ECA80-34BE-4ED8-9511-10180C5D3584}">
          <p14:sldIdLst>
            <p14:sldId id="301"/>
            <p14:sldId id="302"/>
            <p14:sldId id="303"/>
            <p14:sldId id="305"/>
            <p14:sldId id="306"/>
          </p14:sldIdLst>
        </p14:section>
        <p14:section name="Assembled Outcome" id="{71260507-8400-46B6-99F7-F1F60EDB319A}">
          <p14:sldIdLst>
            <p14:sldId id="263"/>
            <p14:sldId id="264"/>
            <p14:sldId id="275"/>
            <p14:sldId id="307"/>
            <p14:sldId id="308"/>
            <p14:sldId id="309"/>
            <p14:sldId id="310"/>
            <p14:sldId id="311"/>
            <p14:sldId id="312"/>
            <p14:sldId id="261"/>
            <p14:sldId id="265"/>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45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8F8EE7-E92D-4C89-905A-9A2ACB7D2A64}" v="1" dt="2021-11-12T21:38:41.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47" autoAdjust="0"/>
  </p:normalViewPr>
  <p:slideViewPr>
    <p:cSldViewPr snapToGrid="0">
      <p:cViewPr varScale="1">
        <p:scale>
          <a:sx n="111" d="100"/>
          <a:sy n="111" d="100"/>
        </p:scale>
        <p:origin x="534"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C82FCFA8-26CF-4B8D-A10B-B69B44208DB2}"/>
    <pc:docChg chg="custSel modSld">
      <pc:chgData name="Patrick Baker" userId="dbad0e87-82bb-43bf-9a70-a6d8fad31ef1" providerId="ADAL" clId="{C82FCFA8-26CF-4B8D-A10B-B69B44208DB2}" dt="2021-02-13T23:20:46.943" v="8" actId="27636"/>
      <pc:docMkLst>
        <pc:docMk/>
      </pc:docMkLst>
      <pc:sldChg chg="modSp mod modNotesTx">
        <pc:chgData name="Patrick Baker" userId="dbad0e87-82bb-43bf-9a70-a6d8fad31ef1" providerId="ADAL" clId="{C82FCFA8-26CF-4B8D-A10B-B69B44208DB2}" dt="2021-02-13T23:20:46.943" v="8" actId="27636"/>
        <pc:sldMkLst>
          <pc:docMk/>
          <pc:sldMk cId="1362934084" sldId="256"/>
        </pc:sldMkLst>
        <pc:spChg chg="mod">
          <ac:chgData name="Patrick Baker" userId="dbad0e87-82bb-43bf-9a70-a6d8fad31ef1" providerId="ADAL" clId="{C82FCFA8-26CF-4B8D-A10B-B69B44208DB2}" dt="2021-02-13T23:20:46.943" v="8" actId="27636"/>
          <ac:spMkLst>
            <pc:docMk/>
            <pc:sldMk cId="1362934084" sldId="256"/>
            <ac:spMk id="2" creationId="{A96C2811-5704-42C1-869B-16E29CB6572E}"/>
          </ac:spMkLst>
        </pc:spChg>
      </pc:sldChg>
    </pc:docChg>
  </pc:docChgLst>
  <pc:docChgLst>
    <pc:chgData name="Patrick Baker" userId="dbad0e87-82bb-43bf-9a70-a6d8fad31ef1" providerId="ADAL" clId="{3F019BCA-03D2-4DA3-9899-A135DEB8FF7A}"/>
    <pc:docChg chg="delSld">
      <pc:chgData name="Patrick Baker" userId="dbad0e87-82bb-43bf-9a70-a6d8fad31ef1" providerId="ADAL" clId="{3F019BCA-03D2-4DA3-9899-A135DEB8FF7A}" dt="2021-11-12T21:40:05.773" v="0" actId="47"/>
      <pc:docMkLst>
        <pc:docMk/>
      </pc:docMkLst>
      <pc:sldChg chg="del">
        <pc:chgData name="Patrick Baker" userId="dbad0e87-82bb-43bf-9a70-a6d8fad31ef1" providerId="ADAL" clId="{3F019BCA-03D2-4DA3-9899-A135DEB8FF7A}" dt="2021-11-12T21:40:05.773" v="0" actId="47"/>
        <pc:sldMkLst>
          <pc:docMk/>
          <pc:sldMk cId="3838895173" sldId="258"/>
        </pc:sldMkLst>
      </pc:sldChg>
    </pc:docChg>
  </pc:docChgLst>
  <pc:docChgLst>
    <pc:chgData name="Patrick Baker" userId="dbad0e87-82bb-43bf-9a70-a6d8fad31ef1" providerId="ADAL" clId="{4B3D50FB-4691-4683-8BD7-3829EA11017B}"/>
    <pc:docChg chg="undo custSel addSld delSld modSld sldOrd">
      <pc:chgData name="Patrick Baker" userId="dbad0e87-82bb-43bf-9a70-a6d8fad31ef1" providerId="ADAL" clId="{4B3D50FB-4691-4683-8BD7-3829EA11017B}" dt="2021-03-06T23:15:02.379" v="924"/>
      <pc:docMkLst>
        <pc:docMk/>
      </pc:docMkLst>
      <pc:sldChg chg="modSp mod modNotesTx">
        <pc:chgData name="Patrick Baker" userId="dbad0e87-82bb-43bf-9a70-a6d8fad31ef1" providerId="ADAL" clId="{4B3D50FB-4691-4683-8BD7-3829EA11017B}" dt="2021-03-03T03:22:07.614" v="765" actId="1076"/>
        <pc:sldMkLst>
          <pc:docMk/>
          <pc:sldMk cId="3838895173" sldId="258"/>
        </pc:sldMkLst>
        <pc:spChg chg="mod">
          <ac:chgData name="Patrick Baker" userId="dbad0e87-82bb-43bf-9a70-a6d8fad31ef1" providerId="ADAL" clId="{4B3D50FB-4691-4683-8BD7-3829EA11017B}" dt="2021-03-03T03:22:07.614" v="765" actId="1076"/>
          <ac:spMkLst>
            <pc:docMk/>
            <pc:sldMk cId="3838895173" sldId="258"/>
            <ac:spMk id="3" creationId="{58DD00F9-2344-45F4-B745-B1FF6594539B}"/>
          </ac:spMkLst>
        </pc:spChg>
      </pc:sldChg>
      <pc:sldChg chg="addSp modSp mod modNotesTx">
        <pc:chgData name="Patrick Baker" userId="dbad0e87-82bb-43bf-9a70-a6d8fad31ef1" providerId="ADAL" clId="{4B3D50FB-4691-4683-8BD7-3829EA11017B}" dt="2021-03-06T23:14:08.505" v="917" actId="20577"/>
        <pc:sldMkLst>
          <pc:docMk/>
          <pc:sldMk cId="2158459777" sldId="259"/>
        </pc:sldMkLst>
        <pc:spChg chg="mod">
          <ac:chgData name="Patrick Baker" userId="dbad0e87-82bb-43bf-9a70-a6d8fad31ef1" providerId="ADAL" clId="{4B3D50FB-4691-4683-8BD7-3829EA11017B}" dt="2021-03-03T02:49:26.579" v="143" actId="20577"/>
          <ac:spMkLst>
            <pc:docMk/>
            <pc:sldMk cId="2158459777" sldId="259"/>
            <ac:spMk id="2" creationId="{0D168B5A-EFF4-4803-8DA6-5994B306EBAF}"/>
          </ac:spMkLst>
        </pc:spChg>
        <pc:spChg chg="mod">
          <ac:chgData name="Patrick Baker" userId="dbad0e87-82bb-43bf-9a70-a6d8fad31ef1" providerId="ADAL" clId="{4B3D50FB-4691-4683-8BD7-3829EA11017B}" dt="2021-03-03T04:41:42.037" v="909"/>
          <ac:spMkLst>
            <pc:docMk/>
            <pc:sldMk cId="2158459777" sldId="259"/>
            <ac:spMk id="3" creationId="{58DD00F9-2344-45F4-B745-B1FF6594539B}"/>
          </ac:spMkLst>
        </pc:spChg>
        <pc:graphicFrameChg chg="add mod modGraphic">
          <ac:chgData name="Patrick Baker" userId="dbad0e87-82bb-43bf-9a70-a6d8fad31ef1" providerId="ADAL" clId="{4B3D50FB-4691-4683-8BD7-3829EA11017B}" dt="2021-03-06T23:14:08.505" v="917" actId="20577"/>
          <ac:graphicFrameMkLst>
            <pc:docMk/>
            <pc:sldMk cId="2158459777" sldId="259"/>
            <ac:graphicFrameMk id="4" creationId="{9670AB56-87E8-4440-B5EB-1FE1C4986CA9}"/>
          </ac:graphicFrameMkLst>
        </pc:graphicFrameChg>
      </pc:sldChg>
      <pc:sldChg chg="modSp mod modNotesTx">
        <pc:chgData name="Patrick Baker" userId="dbad0e87-82bb-43bf-9a70-a6d8fad31ef1" providerId="ADAL" clId="{4B3D50FB-4691-4683-8BD7-3829EA11017B}" dt="2021-03-03T03:23:42.404" v="813" actId="20577"/>
        <pc:sldMkLst>
          <pc:docMk/>
          <pc:sldMk cId="3760331451" sldId="260"/>
        </pc:sldMkLst>
        <pc:spChg chg="mod">
          <ac:chgData name="Patrick Baker" userId="dbad0e87-82bb-43bf-9a70-a6d8fad31ef1" providerId="ADAL" clId="{4B3D50FB-4691-4683-8BD7-3829EA11017B}" dt="2021-03-03T03:23:42.404" v="813" actId="20577"/>
          <ac:spMkLst>
            <pc:docMk/>
            <pc:sldMk cId="3760331451" sldId="260"/>
            <ac:spMk id="2" creationId="{321F8E66-F9B8-4062-8E8D-D5ADB11625DA}"/>
          </ac:spMkLst>
        </pc:spChg>
        <pc:spChg chg="mod">
          <ac:chgData name="Patrick Baker" userId="dbad0e87-82bb-43bf-9a70-a6d8fad31ef1" providerId="ADAL" clId="{4B3D50FB-4691-4683-8BD7-3829EA11017B}" dt="2021-03-03T02:52:16.351" v="291"/>
          <ac:spMkLst>
            <pc:docMk/>
            <pc:sldMk cId="3760331451" sldId="260"/>
            <ac:spMk id="4" creationId="{937BF58F-E358-4625-919F-7C3D6EEBA8FB}"/>
          </ac:spMkLst>
        </pc:spChg>
      </pc:sldChg>
      <pc:sldChg chg="modSp del mod setBg modNotesTx">
        <pc:chgData name="Patrick Baker" userId="dbad0e87-82bb-43bf-9a70-a6d8fad31ef1" providerId="ADAL" clId="{4B3D50FB-4691-4683-8BD7-3829EA11017B}" dt="2021-03-03T03:24:25.694" v="814" actId="47"/>
        <pc:sldMkLst>
          <pc:docMk/>
          <pc:sldMk cId="1357549755" sldId="261"/>
        </pc:sldMkLst>
        <pc:spChg chg="mod">
          <ac:chgData name="Patrick Baker" userId="dbad0e87-82bb-43bf-9a70-a6d8fad31ef1" providerId="ADAL" clId="{4B3D50FB-4691-4683-8BD7-3829EA11017B}" dt="2021-03-03T02:53:58.440" v="299" actId="20577"/>
          <ac:spMkLst>
            <pc:docMk/>
            <pc:sldMk cId="1357549755" sldId="261"/>
            <ac:spMk id="2" creationId="{D62183D5-E1F8-4917-B0BA-FC2E62047445}"/>
          </ac:spMkLst>
        </pc:spChg>
      </pc:sldChg>
      <pc:sldChg chg="addSp delSp modSp mod setBg modNotesTx">
        <pc:chgData name="Patrick Baker" userId="dbad0e87-82bb-43bf-9a70-a6d8fad31ef1" providerId="ADAL" clId="{4B3D50FB-4691-4683-8BD7-3829EA11017B}" dt="2021-03-06T23:14:38.848" v="922"/>
        <pc:sldMkLst>
          <pc:docMk/>
          <pc:sldMk cId="1252673013" sldId="262"/>
        </pc:sldMkLst>
        <pc:spChg chg="mod">
          <ac:chgData name="Patrick Baker" userId="dbad0e87-82bb-43bf-9a70-a6d8fad31ef1" providerId="ADAL" clId="{4B3D50FB-4691-4683-8BD7-3829EA11017B}" dt="2021-03-03T02:54:58.422" v="338" actId="20577"/>
          <ac:spMkLst>
            <pc:docMk/>
            <pc:sldMk cId="1252673013" sldId="262"/>
            <ac:spMk id="2" creationId="{929346B1-21F7-4D6B-B685-2CCB524F66E9}"/>
          </ac:spMkLst>
        </pc:spChg>
        <pc:spChg chg="mod">
          <ac:chgData name="Patrick Baker" userId="dbad0e87-82bb-43bf-9a70-a6d8fad31ef1" providerId="ADAL" clId="{4B3D50FB-4691-4683-8BD7-3829EA11017B}" dt="2021-03-03T02:55:58.149" v="343" actId="20577"/>
          <ac:spMkLst>
            <pc:docMk/>
            <pc:sldMk cId="1252673013" sldId="262"/>
            <ac:spMk id="3" creationId="{F1803FB6-918B-4C8E-9C25-3ECDA665EC35}"/>
          </ac:spMkLst>
        </pc:spChg>
        <pc:spChg chg="add del mod">
          <ac:chgData name="Patrick Baker" userId="dbad0e87-82bb-43bf-9a70-a6d8fad31ef1" providerId="ADAL" clId="{4B3D50FB-4691-4683-8BD7-3829EA11017B}" dt="2021-03-06T23:14:26.653" v="919"/>
          <ac:spMkLst>
            <pc:docMk/>
            <pc:sldMk cId="1252673013" sldId="262"/>
            <ac:spMk id="4" creationId="{AEA890AE-9A29-412B-9FFE-72C54881BFA6}"/>
          </ac:spMkLst>
        </pc:spChg>
        <pc:spChg chg="add del mod">
          <ac:chgData name="Patrick Baker" userId="dbad0e87-82bb-43bf-9a70-a6d8fad31ef1" providerId="ADAL" clId="{4B3D50FB-4691-4683-8BD7-3829EA11017B}" dt="2021-03-06T23:14:32.847" v="921"/>
          <ac:spMkLst>
            <pc:docMk/>
            <pc:sldMk cId="1252673013" sldId="262"/>
            <ac:spMk id="5" creationId="{E183348F-34B4-45BC-AE4C-D86125F45714}"/>
          </ac:spMkLst>
        </pc:spChg>
      </pc:sldChg>
      <pc:sldChg chg="modSp mod setBg modNotesTx">
        <pc:chgData name="Patrick Baker" userId="dbad0e87-82bb-43bf-9a70-a6d8fad31ef1" providerId="ADAL" clId="{4B3D50FB-4691-4683-8BD7-3829EA11017B}" dt="2021-03-03T03:12:10.283" v="551"/>
        <pc:sldMkLst>
          <pc:docMk/>
          <pc:sldMk cId="1084233196" sldId="263"/>
        </pc:sldMkLst>
        <pc:spChg chg="mod">
          <ac:chgData name="Patrick Baker" userId="dbad0e87-82bb-43bf-9a70-a6d8fad31ef1" providerId="ADAL" clId="{4B3D50FB-4691-4683-8BD7-3829EA11017B}" dt="2021-03-03T03:06:47.297" v="521"/>
          <ac:spMkLst>
            <pc:docMk/>
            <pc:sldMk cId="1084233196" sldId="263"/>
            <ac:spMk id="3" creationId="{DB8F61FF-932E-477F-82DD-3F6BB93999C0}"/>
          </ac:spMkLst>
        </pc:spChg>
      </pc:sldChg>
      <pc:sldChg chg="modSp mod modNotesTx">
        <pc:chgData name="Patrick Baker" userId="dbad0e87-82bb-43bf-9a70-a6d8fad31ef1" providerId="ADAL" clId="{4B3D50FB-4691-4683-8BD7-3829EA11017B}" dt="2021-03-06T23:14:54.062" v="923"/>
        <pc:sldMkLst>
          <pc:docMk/>
          <pc:sldMk cId="4083204153" sldId="264"/>
        </pc:sldMkLst>
        <pc:spChg chg="mod">
          <ac:chgData name="Patrick Baker" userId="dbad0e87-82bb-43bf-9a70-a6d8fad31ef1" providerId="ADAL" clId="{4B3D50FB-4691-4683-8BD7-3829EA11017B}" dt="2021-03-03T03:15:46.533" v="591" actId="114"/>
          <ac:spMkLst>
            <pc:docMk/>
            <pc:sldMk cId="4083204153" sldId="264"/>
            <ac:spMk id="2" creationId="{2BA6171A-A641-4513-B116-739642385FE1}"/>
          </ac:spMkLst>
        </pc:spChg>
        <pc:spChg chg="mod">
          <ac:chgData name="Patrick Baker" userId="dbad0e87-82bb-43bf-9a70-a6d8fad31ef1" providerId="ADAL" clId="{4B3D50FB-4691-4683-8BD7-3829EA11017B}" dt="2021-03-03T03:09:30.312" v="549" actId="114"/>
          <ac:spMkLst>
            <pc:docMk/>
            <pc:sldMk cId="4083204153" sldId="264"/>
            <ac:spMk id="3" creationId="{DFE20FB7-79E2-4CDA-9D18-45BA2EE30A24}"/>
          </ac:spMkLst>
        </pc:spChg>
      </pc:sldChg>
      <pc:sldChg chg="modSp mod modNotesTx">
        <pc:chgData name="Patrick Baker" userId="dbad0e87-82bb-43bf-9a70-a6d8fad31ef1" providerId="ADAL" clId="{4B3D50FB-4691-4683-8BD7-3829EA11017B}" dt="2021-03-03T03:17:42.710" v="635"/>
        <pc:sldMkLst>
          <pc:docMk/>
          <pc:sldMk cId="520546384" sldId="265"/>
        </pc:sldMkLst>
        <pc:spChg chg="mod">
          <ac:chgData name="Patrick Baker" userId="dbad0e87-82bb-43bf-9a70-a6d8fad31ef1" providerId="ADAL" clId="{4B3D50FB-4691-4683-8BD7-3829EA11017B}" dt="2021-03-03T03:16:33.873" v="621" actId="20577"/>
          <ac:spMkLst>
            <pc:docMk/>
            <pc:sldMk cId="520546384" sldId="265"/>
            <ac:spMk id="2" creationId="{9BF3066F-120D-4CF3-8985-4C98C0AA647F}"/>
          </ac:spMkLst>
        </pc:spChg>
        <pc:spChg chg="mod">
          <ac:chgData name="Patrick Baker" userId="dbad0e87-82bb-43bf-9a70-a6d8fad31ef1" providerId="ADAL" clId="{4B3D50FB-4691-4683-8BD7-3829EA11017B}" dt="2021-03-03T03:17:33.140" v="634" actId="20577"/>
          <ac:spMkLst>
            <pc:docMk/>
            <pc:sldMk cId="520546384" sldId="265"/>
            <ac:spMk id="3" creationId="{587AE7D3-5F44-4638-A690-53362BD9429B}"/>
          </ac:spMkLst>
        </pc:spChg>
      </pc:sldChg>
      <pc:sldChg chg="del">
        <pc:chgData name="Patrick Baker" userId="dbad0e87-82bb-43bf-9a70-a6d8fad31ef1" providerId="ADAL" clId="{4B3D50FB-4691-4683-8BD7-3829EA11017B}" dt="2021-03-03T03:18:04.351" v="637" actId="47"/>
        <pc:sldMkLst>
          <pc:docMk/>
          <pc:sldMk cId="2276153040" sldId="266"/>
        </pc:sldMkLst>
      </pc:sldChg>
      <pc:sldChg chg="modSp mod setBg">
        <pc:chgData name="Patrick Baker" userId="dbad0e87-82bb-43bf-9a70-a6d8fad31ef1" providerId="ADAL" clId="{4B3D50FB-4691-4683-8BD7-3829EA11017B}" dt="2021-03-03T03:25:21.640" v="817"/>
        <pc:sldMkLst>
          <pc:docMk/>
          <pc:sldMk cId="3511152279" sldId="267"/>
        </pc:sldMkLst>
        <pc:spChg chg="mod">
          <ac:chgData name="Patrick Baker" userId="dbad0e87-82bb-43bf-9a70-a6d8fad31ef1" providerId="ADAL" clId="{4B3D50FB-4691-4683-8BD7-3829EA11017B}" dt="2021-03-03T03:21:26.963" v="757" actId="20577"/>
          <ac:spMkLst>
            <pc:docMk/>
            <pc:sldMk cId="3511152279" sldId="267"/>
            <ac:spMk id="3" creationId="{A3D8EE30-6AF3-45A7-A558-0328D35BB144}"/>
          </ac:spMkLst>
        </pc:spChg>
        <pc:spChg chg="mod">
          <ac:chgData name="Patrick Baker" userId="dbad0e87-82bb-43bf-9a70-a6d8fad31ef1" providerId="ADAL" clId="{4B3D50FB-4691-4683-8BD7-3829EA11017B}" dt="2021-03-03T03:20:57.279" v="718" actId="1076"/>
          <ac:spMkLst>
            <pc:docMk/>
            <pc:sldMk cId="3511152279" sldId="267"/>
            <ac:spMk id="4" creationId="{1BFB8283-ACD1-4F11-BA17-C1ADBF6A83EF}"/>
          </ac:spMkLst>
        </pc:spChg>
      </pc:sldChg>
      <pc:sldChg chg="del">
        <pc:chgData name="Patrick Baker" userId="dbad0e87-82bb-43bf-9a70-a6d8fad31ef1" providerId="ADAL" clId="{4B3D50FB-4691-4683-8BD7-3829EA11017B}" dt="2021-03-03T03:05:42.235" v="516" actId="47"/>
        <pc:sldMkLst>
          <pc:docMk/>
          <pc:sldMk cId="0" sldId="268"/>
        </pc:sldMkLst>
      </pc:sldChg>
      <pc:sldChg chg="del">
        <pc:chgData name="Patrick Baker" userId="dbad0e87-82bb-43bf-9a70-a6d8fad31ef1" providerId="ADAL" clId="{4B3D50FB-4691-4683-8BD7-3829EA11017B}" dt="2021-03-03T03:05:45.145" v="517" actId="47"/>
        <pc:sldMkLst>
          <pc:docMk/>
          <pc:sldMk cId="0" sldId="269"/>
        </pc:sldMkLst>
      </pc:sldChg>
      <pc:sldChg chg="del">
        <pc:chgData name="Patrick Baker" userId="dbad0e87-82bb-43bf-9a70-a6d8fad31ef1" providerId="ADAL" clId="{4B3D50FB-4691-4683-8BD7-3829EA11017B}" dt="2021-03-03T03:17:58.233" v="636" actId="47"/>
        <pc:sldMkLst>
          <pc:docMk/>
          <pc:sldMk cId="1053444694" sldId="270"/>
        </pc:sldMkLst>
      </pc:sldChg>
      <pc:sldChg chg="modSp add mod modNotesTx">
        <pc:chgData name="Patrick Baker" userId="dbad0e87-82bb-43bf-9a70-a6d8fad31ef1" providerId="ADAL" clId="{4B3D50FB-4691-4683-8BD7-3829EA11017B}" dt="2021-03-03T02:52:56.235" v="296"/>
        <pc:sldMkLst>
          <pc:docMk/>
          <pc:sldMk cId="21462492" sldId="271"/>
        </pc:sldMkLst>
        <pc:spChg chg="mod">
          <ac:chgData name="Patrick Baker" userId="dbad0e87-82bb-43bf-9a70-a6d8fad31ef1" providerId="ADAL" clId="{4B3D50FB-4691-4683-8BD7-3829EA11017B}" dt="2021-03-03T02:46:21.902" v="116" actId="20577"/>
          <ac:spMkLst>
            <pc:docMk/>
            <pc:sldMk cId="21462492" sldId="271"/>
            <ac:spMk id="2" creationId="{321F8E66-F9B8-4062-8E8D-D5ADB11625DA}"/>
          </ac:spMkLst>
        </pc:spChg>
        <pc:spChg chg="mod">
          <ac:chgData name="Patrick Baker" userId="dbad0e87-82bb-43bf-9a70-a6d8fad31ef1" providerId="ADAL" clId="{4B3D50FB-4691-4683-8BD7-3829EA11017B}" dt="2021-03-03T02:48:13.672" v="132" actId="6549"/>
          <ac:spMkLst>
            <pc:docMk/>
            <pc:sldMk cId="21462492" sldId="271"/>
            <ac:spMk id="4" creationId="{937BF58F-E358-4625-919F-7C3D6EEBA8FB}"/>
          </ac:spMkLst>
        </pc:spChg>
      </pc:sldChg>
      <pc:sldChg chg="add modNotesTx">
        <pc:chgData name="Patrick Baker" userId="dbad0e87-82bb-43bf-9a70-a6d8fad31ef1" providerId="ADAL" clId="{4B3D50FB-4691-4683-8BD7-3829EA11017B}" dt="2021-03-03T02:52:39.475" v="293"/>
        <pc:sldMkLst>
          <pc:docMk/>
          <pc:sldMk cId="2474077943" sldId="272"/>
        </pc:sldMkLst>
      </pc:sldChg>
      <pc:sldChg chg="modSp add mod modNotesTx">
        <pc:chgData name="Patrick Baker" userId="dbad0e87-82bb-43bf-9a70-a6d8fad31ef1" providerId="ADAL" clId="{4B3D50FB-4691-4683-8BD7-3829EA11017B}" dt="2021-03-03T03:04:46.430" v="513" actId="20577"/>
        <pc:sldMkLst>
          <pc:docMk/>
          <pc:sldMk cId="2838869909" sldId="273"/>
        </pc:sldMkLst>
        <pc:spChg chg="mod">
          <ac:chgData name="Patrick Baker" userId="dbad0e87-82bb-43bf-9a70-a6d8fad31ef1" providerId="ADAL" clId="{4B3D50FB-4691-4683-8BD7-3829EA11017B}" dt="2021-03-03T03:02:51.111" v="466" actId="20577"/>
          <ac:spMkLst>
            <pc:docMk/>
            <pc:sldMk cId="2838869909" sldId="273"/>
            <ac:spMk id="2" creationId="{929346B1-21F7-4D6B-B685-2CCB524F66E9}"/>
          </ac:spMkLst>
        </pc:spChg>
        <pc:spChg chg="mod">
          <ac:chgData name="Patrick Baker" userId="dbad0e87-82bb-43bf-9a70-a6d8fad31ef1" providerId="ADAL" clId="{4B3D50FB-4691-4683-8BD7-3829EA11017B}" dt="2021-03-03T03:04:40.999" v="511" actId="20577"/>
          <ac:spMkLst>
            <pc:docMk/>
            <pc:sldMk cId="2838869909" sldId="273"/>
            <ac:spMk id="3" creationId="{F1803FB6-918B-4C8E-9C25-3ECDA665EC35}"/>
          </ac:spMkLst>
        </pc:spChg>
      </pc:sldChg>
      <pc:sldChg chg="addSp modSp add mod modNotesTx">
        <pc:chgData name="Patrick Baker" userId="dbad0e87-82bb-43bf-9a70-a6d8fad31ef1" providerId="ADAL" clId="{4B3D50FB-4691-4683-8BD7-3829EA11017B}" dt="2021-03-03T03:06:16.662" v="520"/>
        <pc:sldMkLst>
          <pc:docMk/>
          <pc:sldMk cId="278186575" sldId="274"/>
        </pc:sldMkLst>
        <pc:spChg chg="mod">
          <ac:chgData name="Patrick Baker" userId="dbad0e87-82bb-43bf-9a70-a6d8fad31ef1" providerId="ADAL" clId="{4B3D50FB-4691-4683-8BD7-3829EA11017B}" dt="2021-03-03T03:02:57.248" v="468" actId="20577"/>
          <ac:spMkLst>
            <pc:docMk/>
            <pc:sldMk cId="278186575" sldId="274"/>
            <ac:spMk id="2" creationId="{929346B1-21F7-4D6B-B685-2CCB524F66E9}"/>
          </ac:spMkLst>
        </pc:spChg>
        <pc:spChg chg="mod">
          <ac:chgData name="Patrick Baker" userId="dbad0e87-82bb-43bf-9a70-a6d8fad31ef1" providerId="ADAL" clId="{4B3D50FB-4691-4683-8BD7-3829EA11017B}" dt="2021-03-03T02:58:24.933" v="395" actId="20577"/>
          <ac:spMkLst>
            <pc:docMk/>
            <pc:sldMk cId="278186575" sldId="274"/>
            <ac:spMk id="3" creationId="{F1803FB6-918B-4C8E-9C25-3ECDA665EC35}"/>
          </ac:spMkLst>
        </pc:spChg>
        <pc:graphicFrameChg chg="add mod">
          <ac:chgData name="Patrick Baker" userId="dbad0e87-82bb-43bf-9a70-a6d8fad31ef1" providerId="ADAL" clId="{4B3D50FB-4691-4683-8BD7-3829EA11017B}" dt="2021-03-03T03:05:37.404" v="515" actId="1076"/>
          <ac:graphicFrameMkLst>
            <pc:docMk/>
            <pc:sldMk cId="278186575" sldId="274"/>
            <ac:graphicFrameMk id="4" creationId="{6ED52D96-8A61-4958-ABC1-28942CC17405}"/>
          </ac:graphicFrameMkLst>
        </pc:graphicFrameChg>
      </pc:sldChg>
      <pc:sldChg chg="modSp add del mod">
        <pc:chgData name="Patrick Baker" userId="dbad0e87-82bb-43bf-9a70-a6d8fad31ef1" providerId="ADAL" clId="{4B3D50FB-4691-4683-8BD7-3829EA11017B}" dt="2021-03-03T03:03:58.062" v="486" actId="47"/>
        <pc:sldMkLst>
          <pc:docMk/>
          <pc:sldMk cId="1885839967" sldId="275"/>
        </pc:sldMkLst>
        <pc:spChg chg="mod">
          <ac:chgData name="Patrick Baker" userId="dbad0e87-82bb-43bf-9a70-a6d8fad31ef1" providerId="ADAL" clId="{4B3D50FB-4691-4683-8BD7-3829EA11017B}" dt="2021-03-03T03:03:31.275" v="485"/>
          <ac:spMkLst>
            <pc:docMk/>
            <pc:sldMk cId="1885839967" sldId="275"/>
            <ac:spMk id="2" creationId="{929346B1-21F7-4D6B-B685-2CCB524F66E9}"/>
          </ac:spMkLst>
        </pc:spChg>
      </pc:sldChg>
      <pc:sldChg chg="modSp add mod modNotesTx">
        <pc:chgData name="Patrick Baker" userId="dbad0e87-82bb-43bf-9a70-a6d8fad31ef1" providerId="ADAL" clId="{4B3D50FB-4691-4683-8BD7-3829EA11017B}" dt="2021-03-06T23:15:02.379" v="924"/>
        <pc:sldMkLst>
          <pc:docMk/>
          <pc:sldMk cId="3773934657" sldId="275"/>
        </pc:sldMkLst>
        <pc:spChg chg="mod">
          <ac:chgData name="Patrick Baker" userId="dbad0e87-82bb-43bf-9a70-a6d8fad31ef1" providerId="ADAL" clId="{4B3D50FB-4691-4683-8BD7-3829EA11017B}" dt="2021-03-03T03:15:39.682" v="590" actId="114"/>
          <ac:spMkLst>
            <pc:docMk/>
            <pc:sldMk cId="3773934657" sldId="275"/>
            <ac:spMk id="2" creationId="{2BA6171A-A641-4513-B116-739642385FE1}"/>
          </ac:spMkLst>
        </pc:spChg>
        <pc:spChg chg="mod">
          <ac:chgData name="Patrick Baker" userId="dbad0e87-82bb-43bf-9a70-a6d8fad31ef1" providerId="ADAL" clId="{4B3D50FB-4691-4683-8BD7-3829EA11017B}" dt="2021-03-03T03:15:08.677" v="578" actId="20577"/>
          <ac:spMkLst>
            <pc:docMk/>
            <pc:sldMk cId="3773934657" sldId="275"/>
            <ac:spMk id="3" creationId="{DFE20FB7-79E2-4CDA-9D18-45BA2EE30A24}"/>
          </ac:spMkLst>
        </pc:spChg>
      </pc:sldChg>
      <pc:sldChg chg="modSp add mod ord modNotesTx">
        <pc:chgData name="Patrick Baker" userId="dbad0e87-82bb-43bf-9a70-a6d8fad31ef1" providerId="ADAL" clId="{4B3D50FB-4691-4683-8BD7-3829EA11017B}" dt="2021-03-03T04:22:03.514" v="846"/>
        <pc:sldMkLst>
          <pc:docMk/>
          <pc:sldMk cId="3701034081" sldId="276"/>
        </pc:sldMkLst>
        <pc:spChg chg="mod">
          <ac:chgData name="Patrick Baker" userId="dbad0e87-82bb-43bf-9a70-a6d8fad31ef1" providerId="ADAL" clId="{4B3D50FB-4691-4683-8BD7-3829EA11017B}" dt="2021-03-03T04:21:41.006" v="842" actId="20577"/>
          <ac:spMkLst>
            <pc:docMk/>
            <pc:sldMk cId="3701034081" sldId="276"/>
            <ac:spMk id="2" creationId="{929346B1-21F7-4D6B-B685-2CCB524F66E9}"/>
          </ac:spMkLst>
        </pc:spChg>
        <pc:spChg chg="mod">
          <ac:chgData name="Patrick Baker" userId="dbad0e87-82bb-43bf-9a70-a6d8fad31ef1" providerId="ADAL" clId="{4B3D50FB-4691-4683-8BD7-3829EA11017B}" dt="2021-03-03T04:21:57.164" v="845" actId="20577"/>
          <ac:spMkLst>
            <pc:docMk/>
            <pc:sldMk cId="3701034081" sldId="276"/>
            <ac:spMk id="3" creationId="{F1803FB6-918B-4C8E-9C25-3ECDA665EC35}"/>
          </ac:spMkLst>
        </pc:spChg>
      </pc:sldChg>
      <pc:sldMasterChg chg="delSldLayout">
        <pc:chgData name="Patrick Baker" userId="dbad0e87-82bb-43bf-9a70-a6d8fad31ef1" providerId="ADAL" clId="{4B3D50FB-4691-4683-8BD7-3829EA11017B}" dt="2021-03-03T03:05:45.145" v="517" actId="47"/>
        <pc:sldMasterMkLst>
          <pc:docMk/>
          <pc:sldMasterMk cId="3295114423" sldId="2147483648"/>
        </pc:sldMasterMkLst>
        <pc:sldLayoutChg chg="del">
          <pc:chgData name="Patrick Baker" userId="dbad0e87-82bb-43bf-9a70-a6d8fad31ef1" providerId="ADAL" clId="{4B3D50FB-4691-4683-8BD7-3829EA11017B}" dt="2021-03-03T03:05:45.145" v="517" actId="47"/>
          <pc:sldLayoutMkLst>
            <pc:docMk/>
            <pc:sldMasterMk cId="3295114423" sldId="2147483648"/>
            <pc:sldLayoutMk cId="2602651475" sldId="2147483660"/>
          </pc:sldLayoutMkLst>
        </pc:sldLayoutChg>
      </pc:sldMasterChg>
    </pc:docChg>
  </pc:docChgLst>
  <pc:docChgLst>
    <pc:chgData name="Patrick Baker" userId="dbad0e87-82bb-43bf-9a70-a6d8fad31ef1" providerId="ADAL" clId="{7D8F8EE7-E92D-4C89-905A-9A2ACB7D2A64}"/>
    <pc:docChg chg="addSld modSld">
      <pc:chgData name="Patrick Baker" userId="dbad0e87-82bb-43bf-9a70-a6d8fad31ef1" providerId="ADAL" clId="{7D8F8EE7-E92D-4C89-905A-9A2ACB7D2A64}" dt="2021-11-12T21:38:41.727" v="0"/>
      <pc:docMkLst>
        <pc:docMk/>
      </pc:docMkLst>
      <pc:sldChg chg="add">
        <pc:chgData name="Patrick Baker" userId="dbad0e87-82bb-43bf-9a70-a6d8fad31ef1" providerId="ADAL" clId="{7D8F8EE7-E92D-4C89-905A-9A2ACB7D2A64}" dt="2021-11-12T21:38:41.727" v="0"/>
        <pc:sldMkLst>
          <pc:docMk/>
          <pc:sldMk cId="1393068817"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28/05/2023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3.7 AS91906 Programming &amp; 3.8 AS91907</a:t>
            </a:r>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299969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lvl="0" indent="0" algn="l" rtl="0">
              <a:spcBef>
                <a:spcPts val="0"/>
              </a:spcBef>
              <a:spcAft>
                <a:spcPts val="0"/>
              </a:spcAft>
              <a:buClr>
                <a:schemeClr val="dk1"/>
              </a:buClr>
              <a:buSzPts val="1100"/>
              <a:buFont typeface="Arial"/>
              <a:buNone/>
            </a:pPr>
            <a:r>
              <a:rPr lang="en-NZ" sz="1200" dirty="0">
                <a:solidFill>
                  <a:schemeClr val="dk2"/>
                </a:solidFill>
              </a:rPr>
              <a:t>Provide evidence showing that you have decomposed the task.  This can be in the form of a </a:t>
            </a:r>
            <a:r>
              <a:rPr lang="en-NZ" sz="1200" dirty="0" err="1">
                <a:solidFill>
                  <a:schemeClr val="dk2"/>
                </a:solidFill>
              </a:rPr>
              <a:t>trello</a:t>
            </a:r>
            <a:r>
              <a:rPr lang="en-NZ" sz="1200" dirty="0">
                <a:solidFill>
                  <a:schemeClr val="dk2"/>
                </a:solidFill>
              </a:rPr>
              <a:t>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Hint: Use the structure you developed earlier to work out what components you need.  For each function, you should have at least one component.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a:lnSpc>
                <a:spcPct val="115000"/>
              </a:lnSpc>
              <a:spcAft>
                <a:spcPts val="0"/>
              </a:spcAft>
            </a:pPr>
            <a:r>
              <a:rPr lang="en-NZ" sz="14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190758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200" dirty="0">
                <a:solidFill>
                  <a:schemeClr val="dk2"/>
                </a:solidFill>
              </a:rPr>
              <a:t>A </a:t>
            </a:r>
            <a:r>
              <a:rPr lang="en-NZ" dirty="0">
                <a:solidFill>
                  <a:schemeClr val="dk2"/>
                </a:solidFill>
              </a:rPr>
              <a:t>T</a:t>
            </a:r>
            <a:r>
              <a:rPr lang="en-NZ" sz="12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2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2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200" dirty="0">
              <a:solidFill>
                <a:schemeClr val="dk2"/>
              </a:solidFill>
            </a:endParaRPr>
          </a:p>
          <a:p>
            <a:pPr marL="0" lvl="0" indent="0" algn="l" rtl="0">
              <a:spcBef>
                <a:spcPts val="0"/>
              </a:spcBef>
              <a:spcAft>
                <a:spcPts val="0"/>
              </a:spcAft>
              <a:buNone/>
            </a:pPr>
            <a:r>
              <a:rPr lang="en-NZ" sz="1200" i="1" dirty="0">
                <a:solidFill>
                  <a:schemeClr val="dk2"/>
                </a:solidFill>
              </a:rPr>
              <a:t>You should also provide evidence of trialling multiple components &amp; techniques.  Please make slides as needed for that evidence.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2285678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98649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048872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4101729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4177008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3341276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1564883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19</a:t>
            </a:fld>
            <a:endParaRPr lang="en-NZ"/>
          </a:p>
        </p:txBody>
      </p:sp>
    </p:spTree>
    <p:extLst>
      <p:ext uri="{BB962C8B-B14F-4D97-AF65-F5344CB8AC3E}">
        <p14:creationId xmlns:p14="http://schemas.microsoft.com/office/powerpoint/2010/main" val="3763995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89947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3150909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22</a:t>
            </a:fld>
            <a:endParaRPr lang="en-NZ"/>
          </a:p>
        </p:txBody>
      </p:sp>
    </p:spTree>
    <p:extLst>
      <p:ext uri="{BB962C8B-B14F-4D97-AF65-F5344CB8AC3E}">
        <p14:creationId xmlns:p14="http://schemas.microsoft.com/office/powerpoint/2010/main" val="4044963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23</a:t>
            </a:fld>
            <a:endParaRPr lang="en-NZ"/>
          </a:p>
        </p:txBody>
      </p:sp>
    </p:spTree>
    <p:extLst>
      <p:ext uri="{BB962C8B-B14F-4D97-AF65-F5344CB8AC3E}">
        <p14:creationId xmlns:p14="http://schemas.microsoft.com/office/powerpoint/2010/main" val="4064514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1484567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2207835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2448542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1162301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3740673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4054789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296207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005983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1994453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3843170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3611239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4011657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3812217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27547627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3577605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1082870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39</a:t>
            </a:fld>
            <a:endParaRPr lang="en-NZ"/>
          </a:p>
        </p:txBody>
      </p:sp>
    </p:spTree>
    <p:extLst>
      <p:ext uri="{BB962C8B-B14F-4D97-AF65-F5344CB8AC3E}">
        <p14:creationId xmlns:p14="http://schemas.microsoft.com/office/powerpoint/2010/main" val="3247910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40</a:t>
            </a:fld>
            <a:endParaRPr lang="en-NZ"/>
          </a:p>
        </p:txBody>
      </p:sp>
    </p:spTree>
    <p:extLst>
      <p:ext uri="{BB962C8B-B14F-4D97-AF65-F5344CB8AC3E}">
        <p14:creationId xmlns:p14="http://schemas.microsoft.com/office/powerpoint/2010/main" val="3990054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15918798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41</a:t>
            </a:fld>
            <a:endParaRPr lang="en-NZ"/>
          </a:p>
        </p:txBody>
      </p:sp>
    </p:spTree>
    <p:extLst>
      <p:ext uri="{BB962C8B-B14F-4D97-AF65-F5344CB8AC3E}">
        <p14:creationId xmlns:p14="http://schemas.microsoft.com/office/powerpoint/2010/main" val="42679740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42</a:t>
            </a:fld>
            <a:endParaRPr lang="en-NZ"/>
          </a:p>
        </p:txBody>
      </p:sp>
    </p:spTree>
    <p:extLst>
      <p:ext uri="{BB962C8B-B14F-4D97-AF65-F5344CB8AC3E}">
        <p14:creationId xmlns:p14="http://schemas.microsoft.com/office/powerpoint/2010/main" val="42339147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43</a:t>
            </a:fld>
            <a:endParaRPr lang="en-NZ"/>
          </a:p>
        </p:txBody>
      </p:sp>
    </p:spTree>
    <p:extLst>
      <p:ext uri="{BB962C8B-B14F-4D97-AF65-F5344CB8AC3E}">
        <p14:creationId xmlns:p14="http://schemas.microsoft.com/office/powerpoint/2010/main" val="3065056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44</a:t>
            </a:fld>
            <a:endParaRPr lang="en-NZ"/>
          </a:p>
        </p:txBody>
      </p:sp>
    </p:spTree>
    <p:extLst>
      <p:ext uri="{BB962C8B-B14F-4D97-AF65-F5344CB8AC3E}">
        <p14:creationId xmlns:p14="http://schemas.microsoft.com/office/powerpoint/2010/main" val="33564949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45</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Slide Number Placeholder 3"/>
          <p:cNvSpPr>
            <a:spLocks noGrp="1"/>
          </p:cNvSpPr>
          <p:nvPr>
            <p:ph type="sldNum" sz="quarter" idx="5"/>
          </p:nvPr>
        </p:nvSpPr>
        <p:spPr/>
        <p:txBody>
          <a:bodyPr/>
          <a:lstStyle/>
          <a:p>
            <a:fld id="{D89B2B17-F4B1-4A14-AF99-5A366D45E74A}" type="slidenum">
              <a:rPr lang="en-NZ" smtClean="0"/>
              <a:t>46</a:t>
            </a:fld>
            <a:endParaRPr lang="en-NZ"/>
          </a:p>
        </p:txBody>
      </p:sp>
    </p:spTree>
    <p:extLst>
      <p:ext uri="{BB962C8B-B14F-4D97-AF65-F5344CB8AC3E}">
        <p14:creationId xmlns:p14="http://schemas.microsoft.com/office/powerpoint/2010/main" val="18852756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Slide Number Placeholder 3"/>
          <p:cNvSpPr>
            <a:spLocks noGrp="1"/>
          </p:cNvSpPr>
          <p:nvPr>
            <p:ph type="sldNum" sz="quarter" idx="5"/>
          </p:nvPr>
        </p:nvSpPr>
        <p:spPr/>
        <p:txBody>
          <a:bodyPr/>
          <a:lstStyle/>
          <a:p>
            <a:fld id="{D89B2B17-F4B1-4A14-AF99-5A366D45E74A}" type="slidenum">
              <a:rPr lang="en-NZ" smtClean="0"/>
              <a:t>47</a:t>
            </a:fld>
            <a:endParaRPr lang="en-NZ"/>
          </a:p>
        </p:txBody>
      </p:sp>
    </p:spTree>
    <p:extLst>
      <p:ext uri="{BB962C8B-B14F-4D97-AF65-F5344CB8AC3E}">
        <p14:creationId xmlns:p14="http://schemas.microsoft.com/office/powerpoint/2010/main" val="3045269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314869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wireframes for your program’s GUI.  Please place them on this slide.</a:t>
            </a:r>
            <a:endParaRPr lang="en-NZ" sz="1600"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881682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52847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lvl="0" indent="0" algn="l" rtl="0">
              <a:spcBef>
                <a:spcPts val="0"/>
              </a:spcBef>
              <a:spcAft>
                <a:spcPts val="0"/>
              </a:spcAft>
              <a:buClr>
                <a:schemeClr val="dk1"/>
              </a:buClr>
              <a:buSzPts val="1100"/>
              <a:buFont typeface="Arial"/>
              <a:buNone/>
            </a:pPr>
            <a:r>
              <a:rPr lang="en-NZ" sz="1200" dirty="0">
                <a:solidFill>
                  <a:schemeClr val="dk2"/>
                </a:solidFill>
              </a:rPr>
              <a:t>Provide evidence showing that you have decomposed the task.  This can be in the form of a </a:t>
            </a:r>
            <a:r>
              <a:rPr lang="en-NZ" sz="1200" dirty="0" err="1">
                <a:solidFill>
                  <a:schemeClr val="dk2"/>
                </a:solidFill>
              </a:rPr>
              <a:t>trello</a:t>
            </a:r>
            <a:r>
              <a:rPr lang="en-NZ" sz="1200" dirty="0">
                <a:solidFill>
                  <a:schemeClr val="dk2"/>
                </a:solidFill>
              </a:rPr>
              <a:t>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Hint: Use the structure you developed earlier to work out what components you need.  For each function, you should have at least one component.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a:lnSpc>
                <a:spcPct val="115000"/>
              </a:lnSpc>
              <a:spcAft>
                <a:spcPts val="0"/>
              </a:spcAft>
            </a:pPr>
            <a:r>
              <a:rPr lang="en-NZ" sz="14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593758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tJRfkpOr/car-game" TargetMode="External"/><Relationship Id="rId2" Type="http://schemas.openxmlformats.org/officeDocument/2006/relationships/hyperlink" Target="https://github.com/SmitieC/Assessment" TargetMode="External"/><Relationship Id="rId1" Type="http://schemas.openxmlformats.org/officeDocument/2006/relationships/slideLayout" Target="../slideLayouts/slideLayout6.xml"/><Relationship Id="rId4" Type="http://schemas.openxmlformats.org/officeDocument/2006/relationships/hyperlink" Target="https://github.com/SmitieC/Assessment/blob/main/Car%20Driving%20Game.p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AS91906 (3.7) &amp; AS91907(3.8)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Conor Smith</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Problem Decomposition: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632405"/>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Provide evidence showing that you have decomposed the task.  This can be in the form of a </a:t>
            </a:r>
            <a:r>
              <a:rPr lang="en-NZ" sz="1800" dirty="0" err="1">
                <a:solidFill>
                  <a:schemeClr val="dk2"/>
                </a:solidFill>
              </a:rPr>
              <a:t>trello</a:t>
            </a:r>
            <a:r>
              <a:rPr lang="en-NZ" sz="1800" dirty="0">
                <a:solidFill>
                  <a:schemeClr val="dk2"/>
                </a:solidFill>
              </a:rPr>
              <a:t> screenshot or a list of components.  If necessary, you may revisit this slide and add to it or edit it as you create your outcome.  When you make changes to this slide, please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Hint: Use the structure you developed earlier to work out what components you need.  For each function, you should have at least one component. </a:t>
            </a:r>
          </a:p>
          <a:p>
            <a:pPr>
              <a:lnSpc>
                <a:spcPct val="115000"/>
              </a:lnSpc>
              <a:spcAft>
                <a:spcPts val="0"/>
              </a:spcAft>
            </a:pPr>
            <a:r>
              <a:rPr lang="en-NZ" dirty="0">
                <a:latin typeface="Arial" panose="020B0604020202020204" pitchFamily="34" charset="0"/>
                <a:ea typeface="Arial" panose="020B0604020202020204" pitchFamily="34" charset="0"/>
              </a:rPr>
              <a:t> </a:t>
            </a:r>
          </a:p>
          <a:p>
            <a:pPr>
              <a:lnSpc>
                <a:spcPct val="115000"/>
              </a:lnSpc>
              <a:spcAft>
                <a:spcPts val="0"/>
              </a:spcAft>
            </a:pPr>
            <a:r>
              <a:rPr lang="en-NZ" sz="20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p:txBody>
      </p:sp>
      <p:pic>
        <p:nvPicPr>
          <p:cNvPr id="7" name="Picture 6">
            <a:extLst>
              <a:ext uri="{FF2B5EF4-FFF2-40B4-BE49-F238E27FC236}">
                <a16:creationId xmlns:a16="http://schemas.microsoft.com/office/drawing/2014/main" id="{C8C95353-A37D-18CB-3C45-9A486A39851A}"/>
              </a:ext>
            </a:extLst>
          </p:cNvPr>
          <p:cNvPicPr>
            <a:picLocks noChangeAspect="1"/>
          </p:cNvPicPr>
          <p:nvPr/>
        </p:nvPicPr>
        <p:blipFill>
          <a:blip r:embed="rId3"/>
          <a:stretch>
            <a:fillRect/>
          </a:stretch>
        </p:blipFill>
        <p:spPr>
          <a:xfrm>
            <a:off x="249565" y="1682385"/>
            <a:ext cx="11177116" cy="3546521"/>
          </a:xfrm>
          <a:prstGeom prst="rect">
            <a:avLst/>
          </a:prstGeom>
        </p:spPr>
      </p:pic>
    </p:spTree>
    <p:extLst>
      <p:ext uri="{BB962C8B-B14F-4D97-AF65-F5344CB8AC3E}">
        <p14:creationId xmlns:p14="http://schemas.microsoft.com/office/powerpoint/2010/main" val="2146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Problem Decomposition Edited:</a:t>
            </a:r>
            <a:endParaRPr lang="en-NZ" dirty="0"/>
          </a:p>
        </p:txBody>
      </p:sp>
      <p:pic>
        <p:nvPicPr>
          <p:cNvPr id="6" name="Picture 5">
            <a:extLst>
              <a:ext uri="{FF2B5EF4-FFF2-40B4-BE49-F238E27FC236}">
                <a16:creationId xmlns:a16="http://schemas.microsoft.com/office/drawing/2014/main" id="{0C385B4D-2391-EC0C-C067-FDE857CB9F64}"/>
              </a:ext>
            </a:extLst>
          </p:cNvPr>
          <p:cNvPicPr>
            <a:picLocks noChangeAspect="1"/>
          </p:cNvPicPr>
          <p:nvPr/>
        </p:nvPicPr>
        <p:blipFill>
          <a:blip r:embed="rId3"/>
          <a:stretch>
            <a:fillRect/>
          </a:stretch>
        </p:blipFill>
        <p:spPr>
          <a:xfrm>
            <a:off x="838200" y="1690688"/>
            <a:ext cx="4153480" cy="4448796"/>
          </a:xfrm>
          <a:prstGeom prst="rect">
            <a:avLst/>
          </a:prstGeom>
        </p:spPr>
      </p:pic>
      <p:sp>
        <p:nvSpPr>
          <p:cNvPr id="8" name="TextBox 7">
            <a:extLst>
              <a:ext uri="{FF2B5EF4-FFF2-40B4-BE49-F238E27FC236}">
                <a16:creationId xmlns:a16="http://schemas.microsoft.com/office/drawing/2014/main" id="{E3E61AA9-C2E6-016D-3653-B16415DE052D}"/>
              </a:ext>
            </a:extLst>
          </p:cNvPr>
          <p:cNvSpPr txBox="1"/>
          <p:nvPr/>
        </p:nvSpPr>
        <p:spPr>
          <a:xfrm>
            <a:off x="5868237" y="1838848"/>
            <a:ext cx="5757706" cy="3970318"/>
          </a:xfrm>
          <a:prstGeom prst="rect">
            <a:avLst/>
          </a:prstGeom>
          <a:noFill/>
        </p:spPr>
        <p:txBody>
          <a:bodyPr wrap="square" rtlCol="0">
            <a:spAutoFit/>
          </a:bodyPr>
          <a:lstStyle/>
          <a:p>
            <a:r>
              <a:rPr lang="en-NZ" dirty="0"/>
              <a:t>I made two changes from my original decomposition.</a:t>
            </a:r>
          </a:p>
          <a:p>
            <a:endParaRPr lang="en-NZ" dirty="0"/>
          </a:p>
          <a:p>
            <a:r>
              <a:rPr lang="en-NZ" dirty="0"/>
              <a:t>Firstly, I combined “display score on screen and high score on end screen” into their respective components. I did this because it made it easier and more functional while I tested and trialled the creation of the components, to get real time feedback for each iteration.</a:t>
            </a:r>
          </a:p>
          <a:p>
            <a:endParaRPr lang="en-NZ" dirty="0"/>
          </a:p>
          <a:p>
            <a:r>
              <a:rPr lang="en-NZ" dirty="0"/>
              <a:t>Secondly, I combined “program above options” referring to restart or quit. I did this because when trying to get my program to restart I was running into issues because I had not yet programmed the user getting the options. This made my code work more seamlessly helping with my relevant implications</a:t>
            </a:r>
          </a:p>
        </p:txBody>
      </p:sp>
    </p:spTree>
    <p:extLst>
      <p:ext uri="{BB962C8B-B14F-4D97-AF65-F5344CB8AC3E}">
        <p14:creationId xmlns:p14="http://schemas.microsoft.com/office/powerpoint/2010/main" val="30113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Component development: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2585323"/>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800" dirty="0">
                <a:solidFill>
                  <a:schemeClr val="dk2"/>
                </a:solidFill>
              </a:rPr>
              <a:t>A </a:t>
            </a:r>
            <a:r>
              <a:rPr lang="en-NZ" dirty="0">
                <a:solidFill>
                  <a:schemeClr val="dk2"/>
                </a:solidFill>
              </a:rPr>
              <a:t>T</a:t>
            </a:r>
            <a:r>
              <a:rPr lang="en-NZ" sz="18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8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8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800" dirty="0">
              <a:solidFill>
                <a:schemeClr val="dk2"/>
              </a:solidFill>
            </a:endParaRPr>
          </a:p>
          <a:p>
            <a:pPr marL="0" lvl="0" indent="0" algn="l" rtl="0">
              <a:spcBef>
                <a:spcPts val="0"/>
              </a:spcBef>
              <a:spcAft>
                <a:spcPts val="0"/>
              </a:spcAft>
              <a:buNone/>
            </a:pPr>
            <a:r>
              <a:rPr lang="en-NZ" sz="1800" i="1" dirty="0">
                <a:solidFill>
                  <a:schemeClr val="dk2"/>
                </a:solidFill>
              </a:rPr>
              <a:t>You should also provide evidence of trialling multiple components &amp; techniques.  Please make slides as needed for that evidence.</a:t>
            </a:r>
          </a:p>
        </p:txBody>
      </p:sp>
    </p:spTree>
    <p:extLst>
      <p:ext uri="{BB962C8B-B14F-4D97-AF65-F5344CB8AC3E}">
        <p14:creationId xmlns:p14="http://schemas.microsoft.com/office/powerpoint/2010/main" val="125267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 COMPONENT 1</a:t>
            </a:r>
            <a:br>
              <a:rPr lang="en-NZ" b="1" dirty="0"/>
            </a:br>
            <a:r>
              <a:rPr lang="en-NZ" sz="3200" b="1" i="1" dirty="0"/>
              <a:t>Initialize Screen</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142C0070-8BA1-C591-B920-9A4413728D8F}"/>
              </a:ext>
            </a:extLst>
          </p:cNvPr>
          <p:cNvPicPr>
            <a:picLocks noChangeAspect="1"/>
          </p:cNvPicPr>
          <p:nvPr/>
        </p:nvPicPr>
        <p:blipFill>
          <a:blip r:embed="rId3"/>
          <a:stretch>
            <a:fillRect/>
          </a:stretch>
        </p:blipFill>
        <p:spPr>
          <a:xfrm>
            <a:off x="4657067" y="2467953"/>
            <a:ext cx="2676899" cy="3248478"/>
          </a:xfrm>
          <a:prstGeom prst="rect">
            <a:avLst/>
          </a:prstGeom>
        </p:spPr>
      </p:pic>
    </p:spTree>
    <p:extLst>
      <p:ext uri="{BB962C8B-B14F-4D97-AF65-F5344CB8AC3E}">
        <p14:creationId xmlns:p14="http://schemas.microsoft.com/office/powerpoint/2010/main" val="283886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COMPONENT 1</a:t>
            </a:r>
            <a:br>
              <a:rPr lang="en-NZ" b="1" dirty="0"/>
            </a:br>
            <a:r>
              <a:rPr lang="en-NZ" sz="3200" b="1" i="1" dirty="0"/>
              <a:t>Initialize Screen</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3520809495"/>
              </p:ext>
            </p:extLst>
          </p:nvPr>
        </p:nvGraphicFramePr>
        <p:xfrm>
          <a:off x="509967" y="2927272"/>
          <a:ext cx="11360800" cy="28040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Blank window generated 700 x 925 pixels,</a:t>
                      </a:r>
                    </a:p>
                    <a:p>
                      <a:pPr marL="0" lvl="0" indent="0" algn="l" rtl="0">
                        <a:spcBef>
                          <a:spcPts val="0"/>
                        </a:spcBef>
                        <a:spcAft>
                          <a:spcPts val="0"/>
                        </a:spcAft>
                        <a:buNone/>
                      </a:pPr>
                      <a:r>
                        <a:rPr lang="en-NZ" sz="2400" dirty="0"/>
                        <a:t>Lasts for 5 seconds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Window name = “Car driving Game”</a:t>
                      </a:r>
                      <a:endParaRPr sz="2400" dirty="0"/>
                    </a:p>
                  </a:txBody>
                  <a:tcPr marL="121900" marR="121900" marT="121900" marB="121900"/>
                </a:tc>
                <a:extLst>
                  <a:ext uri="{0D108BD9-81ED-4DB2-BD59-A6C34878D82A}">
                    <a16:rowId xmlns:a16="http://schemas.microsoft.com/office/drawing/2014/main" val="2368857207"/>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Game icon = provided image</a:t>
                      </a:r>
                      <a:endParaRPr sz="2400" dirty="0"/>
                    </a:p>
                  </a:txBody>
                  <a:tcPr marL="121900" marR="121900" marT="121900" marB="121900"/>
                </a:tc>
                <a:extLst>
                  <a:ext uri="{0D108BD9-81ED-4DB2-BD59-A6C34878D82A}">
                    <a16:rowId xmlns:a16="http://schemas.microsoft.com/office/drawing/2014/main" val="1160853153"/>
                  </a:ext>
                </a:extLst>
              </a:tr>
            </a:tbl>
          </a:graphicData>
        </a:graphic>
      </p:graphicFrame>
      <p:sp>
        <p:nvSpPr>
          <p:cNvPr id="5" name="Rectangle: Rounded Corners 4">
            <a:extLst>
              <a:ext uri="{FF2B5EF4-FFF2-40B4-BE49-F238E27FC236}">
                <a16:creationId xmlns:a16="http://schemas.microsoft.com/office/drawing/2014/main" id="{9509DEC7-E731-8C8D-0D16-78DEAC035F8D}"/>
              </a:ext>
            </a:extLst>
          </p:cNvPr>
          <p:cNvSpPr/>
          <p:nvPr/>
        </p:nvSpPr>
        <p:spPr>
          <a:xfrm>
            <a:off x="4913644" y="3798277"/>
            <a:ext cx="984738" cy="34164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AF6E0FF8-60B9-EC68-F548-31D2B4DF9F04}"/>
              </a:ext>
            </a:extLst>
          </p:cNvPr>
          <p:cNvSpPr/>
          <p:nvPr/>
        </p:nvSpPr>
        <p:spPr>
          <a:xfrm>
            <a:off x="4913644" y="4638332"/>
            <a:ext cx="984738" cy="3416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4EE9AB1C-9D53-C2DC-C059-DAA8F2CC05E2}"/>
              </a:ext>
            </a:extLst>
          </p:cNvPr>
          <p:cNvSpPr/>
          <p:nvPr/>
        </p:nvSpPr>
        <p:spPr>
          <a:xfrm>
            <a:off x="4913644" y="5307565"/>
            <a:ext cx="984738" cy="3416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78186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COMPONENT 1</a:t>
            </a:r>
            <a:br>
              <a:rPr lang="en-NZ" b="1" dirty="0"/>
            </a:br>
            <a:r>
              <a:rPr lang="en-NZ" sz="3200" b="1" i="1" dirty="0"/>
              <a:t>Initialize Screen</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7C43092C-91A2-548C-ADB5-12A3022C21A3}"/>
              </a:ext>
            </a:extLst>
          </p:cNvPr>
          <p:cNvPicPr>
            <a:picLocks noChangeAspect="1"/>
          </p:cNvPicPr>
          <p:nvPr/>
        </p:nvPicPr>
        <p:blipFill>
          <a:blip r:embed="rId3"/>
          <a:stretch>
            <a:fillRect/>
          </a:stretch>
        </p:blipFill>
        <p:spPr>
          <a:xfrm>
            <a:off x="653143" y="2639641"/>
            <a:ext cx="2866629" cy="2048162"/>
          </a:xfrm>
          <a:prstGeom prst="rect">
            <a:avLst/>
          </a:prstGeom>
        </p:spPr>
      </p:pic>
      <p:pic>
        <p:nvPicPr>
          <p:cNvPr id="9" name="Picture 8">
            <a:extLst>
              <a:ext uri="{FF2B5EF4-FFF2-40B4-BE49-F238E27FC236}">
                <a16:creationId xmlns:a16="http://schemas.microsoft.com/office/drawing/2014/main" id="{F42495A7-1DCD-CA38-7E8E-B07DF65551E2}"/>
              </a:ext>
            </a:extLst>
          </p:cNvPr>
          <p:cNvPicPr>
            <a:picLocks noChangeAspect="1"/>
          </p:cNvPicPr>
          <p:nvPr/>
        </p:nvPicPr>
        <p:blipFill>
          <a:blip r:embed="rId4"/>
          <a:stretch>
            <a:fillRect/>
          </a:stretch>
        </p:blipFill>
        <p:spPr>
          <a:xfrm>
            <a:off x="5476135" y="2616042"/>
            <a:ext cx="1581371" cy="533474"/>
          </a:xfrm>
          <a:prstGeom prst="rect">
            <a:avLst/>
          </a:prstGeom>
        </p:spPr>
      </p:pic>
      <p:pic>
        <p:nvPicPr>
          <p:cNvPr id="11" name="Picture 10">
            <a:extLst>
              <a:ext uri="{FF2B5EF4-FFF2-40B4-BE49-F238E27FC236}">
                <a16:creationId xmlns:a16="http://schemas.microsoft.com/office/drawing/2014/main" id="{0D054CE4-D2D6-2828-51E6-7AEF6EF23428}"/>
              </a:ext>
            </a:extLst>
          </p:cNvPr>
          <p:cNvPicPr>
            <a:picLocks noChangeAspect="1"/>
          </p:cNvPicPr>
          <p:nvPr/>
        </p:nvPicPr>
        <p:blipFill>
          <a:blip r:embed="rId5"/>
          <a:stretch>
            <a:fillRect/>
          </a:stretch>
        </p:blipFill>
        <p:spPr>
          <a:xfrm>
            <a:off x="9955885" y="2644285"/>
            <a:ext cx="323895" cy="390580"/>
          </a:xfrm>
          <a:prstGeom prst="rect">
            <a:avLst/>
          </a:prstGeom>
        </p:spPr>
      </p:pic>
      <p:sp>
        <p:nvSpPr>
          <p:cNvPr id="12" name="TextBox 11">
            <a:extLst>
              <a:ext uri="{FF2B5EF4-FFF2-40B4-BE49-F238E27FC236}">
                <a16:creationId xmlns:a16="http://schemas.microsoft.com/office/drawing/2014/main" id="{E42739A1-AA5F-B80D-ED7F-D230E3BF8A9F}"/>
              </a:ext>
            </a:extLst>
          </p:cNvPr>
          <p:cNvSpPr txBox="1"/>
          <p:nvPr/>
        </p:nvSpPr>
        <p:spPr>
          <a:xfrm>
            <a:off x="653142" y="4923692"/>
            <a:ext cx="2866629" cy="646331"/>
          </a:xfrm>
          <a:prstGeom prst="rect">
            <a:avLst/>
          </a:prstGeom>
          <a:noFill/>
        </p:spPr>
        <p:txBody>
          <a:bodyPr wrap="square" rtlCol="0">
            <a:spAutoFit/>
          </a:bodyPr>
          <a:lstStyle/>
          <a:p>
            <a:r>
              <a:rPr lang="en-NZ" dirty="0"/>
              <a:t>Window 700 x 925 generated</a:t>
            </a:r>
          </a:p>
        </p:txBody>
      </p:sp>
      <p:sp>
        <p:nvSpPr>
          <p:cNvPr id="13" name="TextBox 12">
            <a:extLst>
              <a:ext uri="{FF2B5EF4-FFF2-40B4-BE49-F238E27FC236}">
                <a16:creationId xmlns:a16="http://schemas.microsoft.com/office/drawing/2014/main" id="{CC90F338-87ED-7FD2-368C-E40DF891FB16}"/>
              </a:ext>
            </a:extLst>
          </p:cNvPr>
          <p:cNvSpPr txBox="1"/>
          <p:nvPr/>
        </p:nvSpPr>
        <p:spPr>
          <a:xfrm>
            <a:off x="4735850" y="3416610"/>
            <a:ext cx="2866629" cy="646331"/>
          </a:xfrm>
          <a:prstGeom prst="rect">
            <a:avLst/>
          </a:prstGeom>
          <a:noFill/>
        </p:spPr>
        <p:txBody>
          <a:bodyPr wrap="square" rtlCol="0">
            <a:spAutoFit/>
          </a:bodyPr>
          <a:lstStyle/>
          <a:p>
            <a:r>
              <a:rPr lang="en-NZ" dirty="0"/>
              <a:t>Window title = “Car Driving Game”</a:t>
            </a:r>
          </a:p>
        </p:txBody>
      </p:sp>
      <p:sp>
        <p:nvSpPr>
          <p:cNvPr id="15" name="TextBox 14">
            <a:extLst>
              <a:ext uri="{FF2B5EF4-FFF2-40B4-BE49-F238E27FC236}">
                <a16:creationId xmlns:a16="http://schemas.microsoft.com/office/drawing/2014/main" id="{192EB923-2999-E4D1-0BBD-195ADF47BEDA}"/>
              </a:ext>
            </a:extLst>
          </p:cNvPr>
          <p:cNvSpPr txBox="1"/>
          <p:nvPr/>
        </p:nvSpPr>
        <p:spPr>
          <a:xfrm>
            <a:off x="8547272" y="3253597"/>
            <a:ext cx="2866629" cy="646331"/>
          </a:xfrm>
          <a:prstGeom prst="rect">
            <a:avLst/>
          </a:prstGeom>
          <a:noFill/>
        </p:spPr>
        <p:txBody>
          <a:bodyPr wrap="square" rtlCol="0">
            <a:spAutoFit/>
          </a:bodyPr>
          <a:lstStyle/>
          <a:p>
            <a:r>
              <a:rPr lang="en-NZ" dirty="0"/>
              <a:t>Window icon is set to be provided recourse</a:t>
            </a:r>
          </a:p>
        </p:txBody>
      </p:sp>
      <p:sp>
        <p:nvSpPr>
          <p:cNvPr id="16" name="Rectangle 15">
            <a:extLst>
              <a:ext uri="{FF2B5EF4-FFF2-40B4-BE49-F238E27FC236}">
                <a16:creationId xmlns:a16="http://schemas.microsoft.com/office/drawing/2014/main" id="{2B9D11D1-9BB1-E658-58B9-CCC1D3267C53}"/>
              </a:ext>
            </a:extLst>
          </p:cNvPr>
          <p:cNvSpPr/>
          <p:nvPr/>
        </p:nvSpPr>
        <p:spPr>
          <a:xfrm>
            <a:off x="522514" y="2563901"/>
            <a:ext cx="3386295" cy="3656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4476018" y="2555752"/>
            <a:ext cx="3386295" cy="36560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5F88F6F3-EC52-1949-4438-23FC0101AF7E}"/>
              </a:ext>
            </a:extLst>
          </p:cNvPr>
          <p:cNvSpPr/>
          <p:nvPr/>
        </p:nvSpPr>
        <p:spPr>
          <a:xfrm>
            <a:off x="8287440" y="2555751"/>
            <a:ext cx="3386295" cy="36560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70103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 COMPONENT 2</a:t>
            </a:r>
            <a:br>
              <a:rPr lang="en-NZ" b="1" dirty="0"/>
            </a:br>
            <a:r>
              <a:rPr lang="en-NZ" sz="3200" b="1" i="1" dirty="0"/>
              <a:t>Print active Sprites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287F49A8-2BD7-0C5C-B46E-73AFDBD0A94E}"/>
              </a:ext>
            </a:extLst>
          </p:cNvPr>
          <p:cNvPicPr>
            <a:picLocks noChangeAspect="1"/>
          </p:cNvPicPr>
          <p:nvPr/>
        </p:nvPicPr>
        <p:blipFill>
          <a:blip r:embed="rId3"/>
          <a:stretch>
            <a:fillRect/>
          </a:stretch>
        </p:blipFill>
        <p:spPr>
          <a:xfrm>
            <a:off x="4281559" y="2291665"/>
            <a:ext cx="2724530" cy="4153480"/>
          </a:xfrm>
          <a:prstGeom prst="rect">
            <a:avLst/>
          </a:prstGeom>
        </p:spPr>
      </p:pic>
    </p:spTree>
    <p:extLst>
      <p:ext uri="{BB962C8B-B14F-4D97-AF65-F5344CB8AC3E}">
        <p14:creationId xmlns:p14="http://schemas.microsoft.com/office/powerpoint/2010/main" val="2608851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COMPONENT 2</a:t>
            </a:r>
            <a:br>
              <a:rPr lang="en-NZ" b="1" dirty="0"/>
            </a:br>
            <a:r>
              <a:rPr lang="en-NZ" sz="3200" b="1" i="1" dirty="0"/>
              <a:t>Print active Sprites</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354008685"/>
              </p:ext>
            </p:extLst>
          </p:nvPr>
        </p:nvGraphicFramePr>
        <p:xfrm>
          <a:off x="509967" y="2927272"/>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White background and red driver car</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Left arrow pressed</a:t>
                      </a:r>
                      <a:endParaRPr sz="2400" dirty="0"/>
                    </a:p>
                  </a:txBody>
                  <a:tcPr marL="121900" marR="121900" marT="121900" marB="121900"/>
                </a:tc>
                <a:tc>
                  <a:txBody>
                    <a:bodyPr/>
                    <a:lstStyle/>
                    <a:p>
                      <a:pPr marL="0" lvl="0" indent="0" algn="l" rtl="0">
                        <a:spcBef>
                          <a:spcPts val="0"/>
                        </a:spcBef>
                        <a:spcAft>
                          <a:spcPts val="0"/>
                        </a:spcAft>
                        <a:buNone/>
                      </a:pPr>
                      <a:r>
                        <a:rPr lang="en-NZ" sz="2400" dirty="0"/>
                        <a:t>Car tilts left and moves left</a:t>
                      </a:r>
                      <a:endParaRPr sz="2400" dirty="0"/>
                    </a:p>
                  </a:txBody>
                  <a:tcPr marL="121900" marR="121900" marT="121900" marB="121900"/>
                </a:tc>
                <a:extLst>
                  <a:ext uri="{0D108BD9-81ED-4DB2-BD59-A6C34878D82A}">
                    <a16:rowId xmlns:a16="http://schemas.microsoft.com/office/drawing/2014/main" val="2368857207"/>
                  </a:ext>
                </a:extLst>
              </a:tr>
              <a:tr h="609560">
                <a:tc>
                  <a:txBody>
                    <a:bodyPr/>
                    <a:lstStyle/>
                    <a:p>
                      <a:pPr marL="0" lvl="0" indent="0" algn="l" rtl="0">
                        <a:spcBef>
                          <a:spcPts val="0"/>
                        </a:spcBef>
                        <a:spcAft>
                          <a:spcPts val="0"/>
                        </a:spcAft>
                        <a:buNone/>
                      </a:pPr>
                      <a:r>
                        <a:rPr lang="en-NZ" sz="2400" dirty="0"/>
                        <a:t>Right arrow pressed</a:t>
                      </a:r>
                      <a:endParaRPr sz="2400" dirty="0"/>
                    </a:p>
                  </a:txBody>
                  <a:tcPr marL="121900" marR="121900" marT="121900" marB="121900"/>
                </a:tc>
                <a:tc>
                  <a:txBody>
                    <a:bodyPr/>
                    <a:lstStyle/>
                    <a:p>
                      <a:pPr marL="0" lvl="0" indent="0" algn="l" rtl="0">
                        <a:spcBef>
                          <a:spcPts val="0"/>
                        </a:spcBef>
                        <a:spcAft>
                          <a:spcPts val="0"/>
                        </a:spcAft>
                        <a:buNone/>
                      </a:pPr>
                      <a:r>
                        <a:rPr lang="en-NZ" sz="2400" dirty="0"/>
                        <a:t>Car tilts right and moves right</a:t>
                      </a:r>
                      <a:endParaRPr sz="2400" dirty="0"/>
                    </a:p>
                  </a:txBody>
                  <a:tcPr marL="121900" marR="121900" marT="121900" marB="121900"/>
                </a:tc>
                <a:extLst>
                  <a:ext uri="{0D108BD9-81ED-4DB2-BD59-A6C34878D82A}">
                    <a16:rowId xmlns:a16="http://schemas.microsoft.com/office/drawing/2014/main" val="1160853153"/>
                  </a:ext>
                </a:extLst>
              </a:tr>
              <a:tr h="609560">
                <a:tc>
                  <a:txBody>
                    <a:bodyPr/>
                    <a:lstStyle/>
                    <a:p>
                      <a:pPr marL="0" lvl="0" indent="0" algn="l" rtl="0">
                        <a:spcBef>
                          <a:spcPts val="0"/>
                        </a:spcBef>
                        <a:spcAft>
                          <a:spcPts val="0"/>
                        </a:spcAft>
                        <a:buNone/>
                      </a:pPr>
                      <a:r>
                        <a:rPr lang="en-NZ" sz="2400" dirty="0"/>
                        <a:t>Both arrow pressed</a:t>
                      </a:r>
                      <a:endParaRPr sz="2400" dirty="0"/>
                    </a:p>
                  </a:txBody>
                  <a:tcPr marL="121900" marR="121900" marT="121900" marB="121900"/>
                </a:tc>
                <a:tc>
                  <a:txBody>
                    <a:bodyPr/>
                    <a:lstStyle/>
                    <a:p>
                      <a:pPr marL="0" lvl="0" indent="0" algn="l" rtl="0">
                        <a:spcBef>
                          <a:spcPts val="0"/>
                        </a:spcBef>
                        <a:spcAft>
                          <a:spcPts val="0"/>
                        </a:spcAft>
                        <a:buNone/>
                      </a:pPr>
                      <a:r>
                        <a:rPr lang="en-NZ" sz="2400" dirty="0"/>
                        <a:t>Car does not move and faces forewords</a:t>
                      </a:r>
                      <a:endParaRPr sz="2400" dirty="0"/>
                    </a:p>
                  </a:txBody>
                  <a:tcPr marL="121900" marR="121900" marT="121900" marB="121900"/>
                </a:tc>
                <a:extLst>
                  <a:ext uri="{0D108BD9-81ED-4DB2-BD59-A6C34878D82A}">
                    <a16:rowId xmlns:a16="http://schemas.microsoft.com/office/drawing/2014/main" val="2474538660"/>
                  </a:ext>
                </a:extLst>
              </a:tr>
              <a:tr h="609560">
                <a:tc>
                  <a:txBody>
                    <a:bodyPr/>
                    <a:lstStyle/>
                    <a:p>
                      <a:pPr marL="0" lvl="0" indent="0" algn="l" rtl="0">
                        <a:spcBef>
                          <a:spcPts val="0"/>
                        </a:spcBef>
                        <a:spcAft>
                          <a:spcPts val="0"/>
                        </a:spcAft>
                        <a:buNone/>
                      </a:pPr>
                      <a:r>
                        <a:rPr lang="en-NZ" sz="2400" dirty="0"/>
                        <a:t>Nothing pressed</a:t>
                      </a:r>
                      <a:endParaRPr sz="2400" dirty="0"/>
                    </a:p>
                  </a:txBody>
                  <a:tcPr marL="121900" marR="121900" marT="121900" marB="121900"/>
                </a:tc>
                <a:tc>
                  <a:txBody>
                    <a:bodyPr/>
                    <a:lstStyle/>
                    <a:p>
                      <a:pPr marL="0" lvl="0" indent="0" algn="l" rtl="0">
                        <a:spcBef>
                          <a:spcPts val="0"/>
                        </a:spcBef>
                        <a:spcAft>
                          <a:spcPts val="0"/>
                        </a:spcAft>
                        <a:buNone/>
                      </a:pPr>
                      <a:r>
                        <a:rPr lang="en-NZ" sz="2400" dirty="0"/>
                        <a:t>Car does not move and faces forewords</a:t>
                      </a:r>
                      <a:endParaRPr sz="2400" dirty="0"/>
                    </a:p>
                  </a:txBody>
                  <a:tcPr marL="121900" marR="121900" marT="121900" marB="121900"/>
                </a:tc>
                <a:extLst>
                  <a:ext uri="{0D108BD9-81ED-4DB2-BD59-A6C34878D82A}">
                    <a16:rowId xmlns:a16="http://schemas.microsoft.com/office/drawing/2014/main" val="39402284"/>
                  </a:ext>
                </a:extLst>
              </a:tr>
            </a:tbl>
          </a:graphicData>
        </a:graphic>
      </p:graphicFrame>
      <p:sp>
        <p:nvSpPr>
          <p:cNvPr id="5" name="Rectangle: Rounded Corners 4">
            <a:extLst>
              <a:ext uri="{FF2B5EF4-FFF2-40B4-BE49-F238E27FC236}">
                <a16:creationId xmlns:a16="http://schemas.microsoft.com/office/drawing/2014/main" id="{1E3C3115-AA28-6FC5-1435-795E36B4828F}"/>
              </a:ext>
            </a:extLst>
          </p:cNvPr>
          <p:cNvSpPr/>
          <p:nvPr/>
        </p:nvSpPr>
        <p:spPr>
          <a:xfrm>
            <a:off x="4913644" y="3695528"/>
            <a:ext cx="984738" cy="34164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388AE703-5AC6-4458-C952-7E679748DB3B}"/>
              </a:ext>
            </a:extLst>
          </p:cNvPr>
          <p:cNvSpPr/>
          <p:nvPr/>
        </p:nvSpPr>
        <p:spPr>
          <a:xfrm>
            <a:off x="4913644" y="4252835"/>
            <a:ext cx="984738" cy="3416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8A8CCBF8-F898-9E6A-F2E0-75C5961564CB}"/>
              </a:ext>
            </a:extLst>
          </p:cNvPr>
          <p:cNvSpPr/>
          <p:nvPr/>
        </p:nvSpPr>
        <p:spPr>
          <a:xfrm>
            <a:off x="4913644" y="4861426"/>
            <a:ext cx="984738" cy="3416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Rounded Corners 7">
            <a:extLst>
              <a:ext uri="{FF2B5EF4-FFF2-40B4-BE49-F238E27FC236}">
                <a16:creationId xmlns:a16="http://schemas.microsoft.com/office/drawing/2014/main" id="{7C28B26E-0ACE-5ED8-F4EB-4679A668FB9C}"/>
              </a:ext>
            </a:extLst>
          </p:cNvPr>
          <p:cNvSpPr/>
          <p:nvPr/>
        </p:nvSpPr>
        <p:spPr>
          <a:xfrm>
            <a:off x="4913644" y="5489419"/>
            <a:ext cx="984738" cy="34164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74CD54EA-32CD-FDE2-9A95-A25E4913FB47}"/>
              </a:ext>
            </a:extLst>
          </p:cNvPr>
          <p:cNvSpPr/>
          <p:nvPr/>
        </p:nvSpPr>
        <p:spPr>
          <a:xfrm>
            <a:off x="4913644" y="6117412"/>
            <a:ext cx="984738" cy="341644"/>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904024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COMPONENT 2</a:t>
            </a:r>
            <a:br>
              <a:rPr lang="en-NZ" b="1" dirty="0"/>
            </a:br>
            <a:r>
              <a:rPr lang="en-NZ" sz="3200" b="1" i="1" dirty="0"/>
              <a:t>Print active Sprites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E42739A1-AA5F-B80D-ED7F-D230E3BF8A9F}"/>
              </a:ext>
            </a:extLst>
          </p:cNvPr>
          <p:cNvSpPr txBox="1"/>
          <p:nvPr/>
        </p:nvSpPr>
        <p:spPr>
          <a:xfrm>
            <a:off x="698485" y="4613314"/>
            <a:ext cx="2866629" cy="646331"/>
          </a:xfrm>
          <a:prstGeom prst="rect">
            <a:avLst/>
          </a:prstGeom>
          <a:noFill/>
        </p:spPr>
        <p:txBody>
          <a:bodyPr wrap="square" rtlCol="0">
            <a:spAutoFit/>
          </a:bodyPr>
          <a:lstStyle/>
          <a:p>
            <a:r>
              <a:rPr lang="en-NZ" dirty="0"/>
              <a:t>Car appears and background is white</a:t>
            </a:r>
          </a:p>
        </p:txBody>
      </p:sp>
      <p:sp>
        <p:nvSpPr>
          <p:cNvPr id="13" name="TextBox 12">
            <a:extLst>
              <a:ext uri="{FF2B5EF4-FFF2-40B4-BE49-F238E27FC236}">
                <a16:creationId xmlns:a16="http://schemas.microsoft.com/office/drawing/2014/main" id="{CC90F338-87ED-7FD2-368C-E40DF891FB16}"/>
              </a:ext>
            </a:extLst>
          </p:cNvPr>
          <p:cNvSpPr txBox="1"/>
          <p:nvPr/>
        </p:nvSpPr>
        <p:spPr>
          <a:xfrm>
            <a:off x="4725801" y="4797980"/>
            <a:ext cx="2866629" cy="646331"/>
          </a:xfrm>
          <a:prstGeom prst="rect">
            <a:avLst/>
          </a:prstGeom>
          <a:noFill/>
        </p:spPr>
        <p:txBody>
          <a:bodyPr wrap="square" rtlCol="0">
            <a:spAutoFit/>
          </a:bodyPr>
          <a:lstStyle/>
          <a:p>
            <a:r>
              <a:rPr lang="en-NZ" dirty="0"/>
              <a:t>Car is tilted left and is moving left</a:t>
            </a:r>
          </a:p>
        </p:txBody>
      </p:sp>
      <p:sp>
        <p:nvSpPr>
          <p:cNvPr id="15" name="TextBox 14">
            <a:extLst>
              <a:ext uri="{FF2B5EF4-FFF2-40B4-BE49-F238E27FC236}">
                <a16:creationId xmlns:a16="http://schemas.microsoft.com/office/drawing/2014/main" id="{192EB923-2999-E4D1-0BBD-195ADF47BEDA}"/>
              </a:ext>
            </a:extLst>
          </p:cNvPr>
          <p:cNvSpPr txBox="1"/>
          <p:nvPr/>
        </p:nvSpPr>
        <p:spPr>
          <a:xfrm>
            <a:off x="8488192" y="4730019"/>
            <a:ext cx="2866629" cy="646331"/>
          </a:xfrm>
          <a:prstGeom prst="rect">
            <a:avLst/>
          </a:prstGeom>
          <a:noFill/>
        </p:spPr>
        <p:txBody>
          <a:bodyPr wrap="square" rtlCol="0">
            <a:spAutoFit/>
          </a:bodyPr>
          <a:lstStyle/>
          <a:p>
            <a:r>
              <a:rPr lang="en-NZ" dirty="0"/>
              <a:t>Car is tilted right and is moving right</a:t>
            </a:r>
          </a:p>
        </p:txBody>
      </p:sp>
      <p:sp>
        <p:nvSpPr>
          <p:cNvPr id="16" name="Rectangle 15">
            <a:extLst>
              <a:ext uri="{FF2B5EF4-FFF2-40B4-BE49-F238E27FC236}">
                <a16:creationId xmlns:a16="http://schemas.microsoft.com/office/drawing/2014/main" id="{2B9D11D1-9BB1-E658-58B9-CCC1D3267C53}"/>
              </a:ext>
            </a:extLst>
          </p:cNvPr>
          <p:cNvSpPr/>
          <p:nvPr/>
        </p:nvSpPr>
        <p:spPr>
          <a:xfrm>
            <a:off x="522514" y="2563901"/>
            <a:ext cx="3386295" cy="3656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4476018" y="2555752"/>
            <a:ext cx="3386295" cy="36560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5F88F6F3-EC52-1949-4438-23FC0101AF7E}"/>
              </a:ext>
            </a:extLst>
          </p:cNvPr>
          <p:cNvSpPr/>
          <p:nvPr/>
        </p:nvSpPr>
        <p:spPr>
          <a:xfrm>
            <a:off x="8287440" y="2555751"/>
            <a:ext cx="3386295" cy="36560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8" name="Picture 7">
            <a:extLst>
              <a:ext uri="{FF2B5EF4-FFF2-40B4-BE49-F238E27FC236}">
                <a16:creationId xmlns:a16="http://schemas.microsoft.com/office/drawing/2014/main" id="{6B04F622-872D-0F00-8A33-9770626D5E66}"/>
              </a:ext>
            </a:extLst>
          </p:cNvPr>
          <p:cNvPicPr>
            <a:picLocks noChangeAspect="1"/>
          </p:cNvPicPr>
          <p:nvPr/>
        </p:nvPicPr>
        <p:blipFill>
          <a:blip r:embed="rId3"/>
          <a:stretch>
            <a:fillRect/>
          </a:stretch>
        </p:blipFill>
        <p:spPr>
          <a:xfrm>
            <a:off x="1359799" y="2711609"/>
            <a:ext cx="1297309" cy="1927278"/>
          </a:xfrm>
          <a:prstGeom prst="rect">
            <a:avLst/>
          </a:prstGeom>
        </p:spPr>
      </p:pic>
      <p:pic>
        <p:nvPicPr>
          <p:cNvPr id="14" name="Picture 13">
            <a:extLst>
              <a:ext uri="{FF2B5EF4-FFF2-40B4-BE49-F238E27FC236}">
                <a16:creationId xmlns:a16="http://schemas.microsoft.com/office/drawing/2014/main" id="{6C0A68A1-CC5A-141B-BC74-E4C0C0D4AEED}"/>
              </a:ext>
            </a:extLst>
          </p:cNvPr>
          <p:cNvPicPr>
            <a:picLocks noChangeAspect="1"/>
          </p:cNvPicPr>
          <p:nvPr/>
        </p:nvPicPr>
        <p:blipFill>
          <a:blip r:embed="rId4"/>
          <a:stretch>
            <a:fillRect/>
          </a:stretch>
        </p:blipFill>
        <p:spPr>
          <a:xfrm>
            <a:off x="5575215" y="2708032"/>
            <a:ext cx="1187898" cy="1691069"/>
          </a:xfrm>
          <a:prstGeom prst="rect">
            <a:avLst/>
          </a:prstGeom>
        </p:spPr>
      </p:pic>
      <p:pic>
        <p:nvPicPr>
          <p:cNvPr id="20" name="Picture 19">
            <a:extLst>
              <a:ext uri="{FF2B5EF4-FFF2-40B4-BE49-F238E27FC236}">
                <a16:creationId xmlns:a16="http://schemas.microsoft.com/office/drawing/2014/main" id="{BBCE8EC3-F1A5-0E13-B348-07A4FCFB73AC}"/>
              </a:ext>
            </a:extLst>
          </p:cNvPr>
          <p:cNvPicPr>
            <a:picLocks noChangeAspect="1"/>
          </p:cNvPicPr>
          <p:nvPr/>
        </p:nvPicPr>
        <p:blipFill>
          <a:blip r:embed="rId5"/>
          <a:stretch>
            <a:fillRect/>
          </a:stretch>
        </p:blipFill>
        <p:spPr>
          <a:xfrm>
            <a:off x="9315583" y="2651090"/>
            <a:ext cx="1485797" cy="1713619"/>
          </a:xfrm>
          <a:prstGeom prst="rect">
            <a:avLst/>
          </a:prstGeom>
        </p:spPr>
      </p:pic>
    </p:spTree>
    <p:extLst>
      <p:ext uri="{BB962C8B-B14F-4D97-AF65-F5344CB8AC3E}">
        <p14:creationId xmlns:p14="http://schemas.microsoft.com/office/powerpoint/2010/main" val="2882954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3.5 Evidence of testing: COMPONENT 2</a:t>
            </a:r>
            <a:br>
              <a:rPr lang="en-NZ" b="1" dirty="0"/>
            </a:br>
            <a:r>
              <a:rPr lang="en-NZ" sz="3200" b="1" i="1" dirty="0"/>
              <a:t>Print active Sprites</a:t>
            </a:r>
          </a:p>
        </p:txBody>
      </p:sp>
      <p:sp>
        <p:nvSpPr>
          <p:cNvPr id="12" name="TextBox 11">
            <a:extLst>
              <a:ext uri="{FF2B5EF4-FFF2-40B4-BE49-F238E27FC236}">
                <a16:creationId xmlns:a16="http://schemas.microsoft.com/office/drawing/2014/main" id="{E42739A1-AA5F-B80D-ED7F-D230E3BF8A9F}"/>
              </a:ext>
            </a:extLst>
          </p:cNvPr>
          <p:cNvSpPr txBox="1"/>
          <p:nvPr/>
        </p:nvSpPr>
        <p:spPr>
          <a:xfrm>
            <a:off x="1425440" y="5192431"/>
            <a:ext cx="2866629" cy="646331"/>
          </a:xfrm>
          <a:prstGeom prst="rect">
            <a:avLst/>
          </a:prstGeom>
          <a:noFill/>
        </p:spPr>
        <p:txBody>
          <a:bodyPr wrap="square" rtlCol="0">
            <a:spAutoFit/>
          </a:bodyPr>
          <a:lstStyle/>
          <a:p>
            <a:r>
              <a:rPr lang="en-NZ" dirty="0"/>
              <a:t>Car is stationary and is facing upwards</a:t>
            </a:r>
          </a:p>
        </p:txBody>
      </p:sp>
      <p:sp>
        <p:nvSpPr>
          <p:cNvPr id="16" name="Rectangle 15">
            <a:extLst>
              <a:ext uri="{FF2B5EF4-FFF2-40B4-BE49-F238E27FC236}">
                <a16:creationId xmlns:a16="http://schemas.microsoft.com/office/drawing/2014/main" id="{2B9D11D1-9BB1-E658-58B9-CCC1D3267C53}"/>
              </a:ext>
            </a:extLst>
          </p:cNvPr>
          <p:cNvSpPr/>
          <p:nvPr/>
        </p:nvSpPr>
        <p:spPr>
          <a:xfrm>
            <a:off x="1165608" y="2637755"/>
            <a:ext cx="3386295" cy="365602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6968009" y="2637755"/>
            <a:ext cx="3386295" cy="365602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5" name="Picture 4">
            <a:extLst>
              <a:ext uri="{FF2B5EF4-FFF2-40B4-BE49-F238E27FC236}">
                <a16:creationId xmlns:a16="http://schemas.microsoft.com/office/drawing/2014/main" id="{E5AF15A5-8C2F-6C09-76E0-EE7A13B9D159}"/>
              </a:ext>
            </a:extLst>
          </p:cNvPr>
          <p:cNvPicPr>
            <a:picLocks noChangeAspect="1"/>
          </p:cNvPicPr>
          <p:nvPr/>
        </p:nvPicPr>
        <p:blipFill>
          <a:blip r:embed="rId3"/>
          <a:stretch>
            <a:fillRect/>
          </a:stretch>
        </p:blipFill>
        <p:spPr>
          <a:xfrm>
            <a:off x="2164491" y="2809284"/>
            <a:ext cx="1127307" cy="1521556"/>
          </a:xfrm>
          <a:prstGeom prst="rect">
            <a:avLst/>
          </a:prstGeom>
        </p:spPr>
      </p:pic>
      <p:sp>
        <p:nvSpPr>
          <p:cNvPr id="6" name="TextBox 5">
            <a:extLst>
              <a:ext uri="{FF2B5EF4-FFF2-40B4-BE49-F238E27FC236}">
                <a16:creationId xmlns:a16="http://schemas.microsoft.com/office/drawing/2014/main" id="{A1A79C26-1DD9-B5B7-B1F7-33F8A29D5757}"/>
              </a:ext>
            </a:extLst>
          </p:cNvPr>
          <p:cNvSpPr txBox="1"/>
          <p:nvPr/>
        </p:nvSpPr>
        <p:spPr>
          <a:xfrm>
            <a:off x="7227841" y="5251772"/>
            <a:ext cx="2866629" cy="646331"/>
          </a:xfrm>
          <a:prstGeom prst="rect">
            <a:avLst/>
          </a:prstGeom>
          <a:noFill/>
        </p:spPr>
        <p:txBody>
          <a:bodyPr wrap="square" rtlCol="0">
            <a:spAutoFit/>
          </a:bodyPr>
          <a:lstStyle/>
          <a:p>
            <a:r>
              <a:rPr lang="en-NZ" dirty="0"/>
              <a:t>Car is stationary and is facing upwards</a:t>
            </a:r>
          </a:p>
        </p:txBody>
      </p:sp>
      <p:pic>
        <p:nvPicPr>
          <p:cNvPr id="7" name="Picture 6">
            <a:extLst>
              <a:ext uri="{FF2B5EF4-FFF2-40B4-BE49-F238E27FC236}">
                <a16:creationId xmlns:a16="http://schemas.microsoft.com/office/drawing/2014/main" id="{8948509D-263B-231B-A23F-423396B5A3AC}"/>
              </a:ext>
            </a:extLst>
          </p:cNvPr>
          <p:cNvPicPr>
            <a:picLocks noChangeAspect="1"/>
          </p:cNvPicPr>
          <p:nvPr/>
        </p:nvPicPr>
        <p:blipFill>
          <a:blip r:embed="rId3"/>
          <a:stretch>
            <a:fillRect/>
          </a:stretch>
        </p:blipFill>
        <p:spPr>
          <a:xfrm>
            <a:off x="8097501" y="2707390"/>
            <a:ext cx="1127307" cy="1521556"/>
          </a:xfrm>
          <a:prstGeom prst="rect">
            <a:avLst/>
          </a:prstGeom>
        </p:spPr>
      </p:pic>
    </p:spTree>
    <p:extLst>
      <p:ext uri="{BB962C8B-B14F-4D97-AF65-F5344CB8AC3E}">
        <p14:creationId xmlns:p14="http://schemas.microsoft.com/office/powerpoint/2010/main" val="334786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Car Driving Game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US" sz="1400" dirty="0" err="1">
                <a:hlinkClick r:id="rId2"/>
              </a:rPr>
              <a:t>SmitieC</a:t>
            </a:r>
            <a:r>
              <a:rPr lang="en-US" sz="1400" dirty="0">
                <a:hlinkClick r:id="rId2"/>
              </a:rPr>
              <a:t>/Assessment: Car Game (github.com)</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1400" dirty="0">
                <a:hlinkClick r:id="rId3"/>
              </a:rPr>
              <a:t>Car Game | Trello</a:t>
            </a: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US" sz="1050" dirty="0">
                <a:hlinkClick r:id="rId4"/>
              </a:rPr>
              <a:t>Assessment/Car Driving Game.py at main · </a:t>
            </a:r>
            <a:r>
              <a:rPr lang="en-US" sz="1050" dirty="0" err="1">
                <a:hlinkClick r:id="rId4"/>
              </a:rPr>
              <a:t>SmitieC</a:t>
            </a:r>
            <a:r>
              <a:rPr lang="en-US" sz="1050" dirty="0">
                <a:hlinkClick r:id="rId4"/>
              </a:rPr>
              <a:t>/Assessment (github.com)</a:t>
            </a:r>
            <a:endParaRPr lang="en-NZ" sz="2000" dirty="0"/>
          </a:p>
        </p:txBody>
      </p:sp>
    </p:spTree>
    <p:extLst>
      <p:ext uri="{BB962C8B-B14F-4D97-AF65-F5344CB8AC3E}">
        <p14:creationId xmlns:p14="http://schemas.microsoft.com/office/powerpoint/2010/main" val="1393068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4 Discussion: COMPONENT 2</a:t>
            </a:r>
            <a:br>
              <a:rPr lang="en-NZ" b="1" dirty="0"/>
            </a:br>
            <a:r>
              <a:rPr lang="en-NZ" sz="3200" b="1" i="1" dirty="0"/>
              <a:t>Print active Sprites</a:t>
            </a:r>
          </a:p>
        </p:txBody>
      </p:sp>
      <p:sp>
        <p:nvSpPr>
          <p:cNvPr id="3" name="TextBox 2">
            <a:extLst>
              <a:ext uri="{FF2B5EF4-FFF2-40B4-BE49-F238E27FC236}">
                <a16:creationId xmlns:a16="http://schemas.microsoft.com/office/drawing/2014/main" id="{ABB360C9-D853-5B12-D1F8-AAC9402D7C49}"/>
              </a:ext>
            </a:extLst>
          </p:cNvPr>
          <p:cNvSpPr txBox="1"/>
          <p:nvPr/>
        </p:nvSpPr>
        <p:spPr>
          <a:xfrm>
            <a:off x="1034980" y="1909187"/>
            <a:ext cx="9756950" cy="1200329"/>
          </a:xfrm>
          <a:prstGeom prst="rect">
            <a:avLst/>
          </a:prstGeom>
          <a:noFill/>
        </p:spPr>
        <p:txBody>
          <a:bodyPr wrap="square" rtlCol="0">
            <a:spAutoFit/>
          </a:bodyPr>
          <a:lstStyle/>
          <a:p>
            <a:r>
              <a:rPr lang="en-NZ" dirty="0"/>
              <a:t>When Choosing Sprites for my game I had to consider publicity, appropriability and practicality</a:t>
            </a:r>
          </a:p>
          <a:p>
            <a:endParaRPr lang="en-NZ" dirty="0"/>
          </a:p>
          <a:p>
            <a:r>
              <a:rPr lang="en-NZ" dirty="0"/>
              <a:t>For this component I had to use a car to be my driver car. I used a red car given to me from the assessment recourses this way I was sure that the car was fit for purpose for this game.</a:t>
            </a:r>
          </a:p>
        </p:txBody>
      </p:sp>
    </p:spTree>
    <p:extLst>
      <p:ext uri="{BB962C8B-B14F-4D97-AF65-F5344CB8AC3E}">
        <p14:creationId xmlns:p14="http://schemas.microsoft.com/office/powerpoint/2010/main" val="4116497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 COMPONENT 3</a:t>
            </a:r>
            <a:br>
              <a:rPr lang="en-NZ" b="1" dirty="0"/>
            </a:br>
            <a:r>
              <a:rPr lang="en-NZ" sz="3200" b="1" i="1" dirty="0"/>
              <a:t>Animate Sprites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2C1C43B9-71BA-2EF5-2E64-B5FAE11A2BB6}"/>
              </a:ext>
            </a:extLst>
          </p:cNvPr>
          <p:cNvPicPr>
            <a:picLocks noChangeAspect="1"/>
          </p:cNvPicPr>
          <p:nvPr/>
        </p:nvPicPr>
        <p:blipFill>
          <a:blip r:embed="rId3"/>
          <a:stretch>
            <a:fillRect/>
          </a:stretch>
        </p:blipFill>
        <p:spPr>
          <a:xfrm>
            <a:off x="4215776" y="2253658"/>
            <a:ext cx="2686425" cy="4239217"/>
          </a:xfrm>
          <a:prstGeom prst="rect">
            <a:avLst/>
          </a:prstGeom>
        </p:spPr>
      </p:pic>
    </p:spTree>
    <p:extLst>
      <p:ext uri="{BB962C8B-B14F-4D97-AF65-F5344CB8AC3E}">
        <p14:creationId xmlns:p14="http://schemas.microsoft.com/office/powerpoint/2010/main" val="3190529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COMPONENT 3</a:t>
            </a:r>
            <a:br>
              <a:rPr lang="en-NZ" b="1" dirty="0"/>
            </a:br>
            <a:r>
              <a:rPr lang="en-NZ" sz="3200" b="1" i="1" dirty="0"/>
              <a:t>Animate Sprites</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2835185919"/>
              </p:ext>
            </p:extLst>
          </p:nvPr>
        </p:nvGraphicFramePr>
        <p:xfrm>
          <a:off x="509967" y="2927272"/>
          <a:ext cx="11360800" cy="30478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Road background</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Obstacles generated randomly</a:t>
                      </a:r>
                    </a:p>
                  </a:txBody>
                  <a:tcPr marL="121900" marR="121900" marT="121900" marB="121900"/>
                </a:tc>
                <a:extLst>
                  <a:ext uri="{0D108BD9-81ED-4DB2-BD59-A6C34878D82A}">
                    <a16:rowId xmlns:a16="http://schemas.microsoft.com/office/drawing/2014/main" val="2368857207"/>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Obstacles are randomly coloured </a:t>
                      </a:r>
                      <a:endParaRPr sz="2400" dirty="0"/>
                    </a:p>
                  </a:txBody>
                  <a:tcPr marL="121900" marR="121900" marT="121900" marB="121900"/>
                </a:tc>
                <a:extLst>
                  <a:ext uri="{0D108BD9-81ED-4DB2-BD59-A6C34878D82A}">
                    <a16:rowId xmlns:a16="http://schemas.microsoft.com/office/drawing/2014/main" val="1160853153"/>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Obstacles travel at different speeds</a:t>
                      </a:r>
                      <a:endParaRPr sz="2400" dirty="0"/>
                    </a:p>
                  </a:txBody>
                  <a:tcPr marL="121900" marR="121900" marT="121900" marB="121900"/>
                </a:tc>
                <a:extLst>
                  <a:ext uri="{0D108BD9-81ED-4DB2-BD59-A6C34878D82A}">
                    <a16:rowId xmlns:a16="http://schemas.microsoft.com/office/drawing/2014/main" val="2474538660"/>
                  </a:ext>
                </a:extLst>
              </a:tr>
            </a:tbl>
          </a:graphicData>
        </a:graphic>
      </p:graphicFrame>
      <p:sp>
        <p:nvSpPr>
          <p:cNvPr id="5" name="Rectangle: Rounded Corners 4">
            <a:extLst>
              <a:ext uri="{FF2B5EF4-FFF2-40B4-BE49-F238E27FC236}">
                <a16:creationId xmlns:a16="http://schemas.microsoft.com/office/drawing/2014/main" id="{1E3C3115-AA28-6FC5-1435-795E36B4828F}"/>
              </a:ext>
            </a:extLst>
          </p:cNvPr>
          <p:cNvSpPr/>
          <p:nvPr/>
        </p:nvSpPr>
        <p:spPr>
          <a:xfrm>
            <a:off x="4913644" y="3695528"/>
            <a:ext cx="984738" cy="34164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388AE703-5AC6-4458-C952-7E679748DB3B}"/>
              </a:ext>
            </a:extLst>
          </p:cNvPr>
          <p:cNvSpPr/>
          <p:nvPr/>
        </p:nvSpPr>
        <p:spPr>
          <a:xfrm>
            <a:off x="4913644" y="4252835"/>
            <a:ext cx="984738" cy="3416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8A8CCBF8-F898-9E6A-F2E0-75C5961564CB}"/>
              </a:ext>
            </a:extLst>
          </p:cNvPr>
          <p:cNvSpPr/>
          <p:nvPr/>
        </p:nvSpPr>
        <p:spPr>
          <a:xfrm>
            <a:off x="4913644" y="4861426"/>
            <a:ext cx="984738" cy="3416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Rounded Corners 7">
            <a:extLst>
              <a:ext uri="{FF2B5EF4-FFF2-40B4-BE49-F238E27FC236}">
                <a16:creationId xmlns:a16="http://schemas.microsoft.com/office/drawing/2014/main" id="{7C28B26E-0ACE-5ED8-F4EB-4679A668FB9C}"/>
              </a:ext>
            </a:extLst>
          </p:cNvPr>
          <p:cNvSpPr/>
          <p:nvPr/>
        </p:nvSpPr>
        <p:spPr>
          <a:xfrm>
            <a:off x="4913644" y="5489419"/>
            <a:ext cx="984738" cy="34164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887353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COMPONENT 3</a:t>
            </a:r>
            <a:br>
              <a:rPr lang="en-NZ" b="1" dirty="0"/>
            </a:br>
            <a:r>
              <a:rPr lang="en-NZ" sz="3200" b="1" i="1" dirty="0"/>
              <a:t>Animate Sprites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E42739A1-AA5F-B80D-ED7F-D230E3BF8A9F}"/>
              </a:ext>
            </a:extLst>
          </p:cNvPr>
          <p:cNvSpPr txBox="1"/>
          <p:nvPr/>
        </p:nvSpPr>
        <p:spPr>
          <a:xfrm>
            <a:off x="668339" y="5053184"/>
            <a:ext cx="2866629" cy="646331"/>
          </a:xfrm>
          <a:prstGeom prst="rect">
            <a:avLst/>
          </a:prstGeom>
          <a:noFill/>
        </p:spPr>
        <p:txBody>
          <a:bodyPr wrap="square" rtlCol="0">
            <a:spAutoFit/>
          </a:bodyPr>
          <a:lstStyle/>
          <a:p>
            <a:r>
              <a:rPr lang="en-NZ" dirty="0"/>
              <a:t>Background loaded successfully</a:t>
            </a:r>
          </a:p>
        </p:txBody>
      </p:sp>
      <p:sp>
        <p:nvSpPr>
          <p:cNvPr id="13" name="TextBox 12">
            <a:extLst>
              <a:ext uri="{FF2B5EF4-FFF2-40B4-BE49-F238E27FC236}">
                <a16:creationId xmlns:a16="http://schemas.microsoft.com/office/drawing/2014/main" id="{CC90F338-87ED-7FD2-368C-E40DF891FB16}"/>
              </a:ext>
            </a:extLst>
          </p:cNvPr>
          <p:cNvSpPr txBox="1"/>
          <p:nvPr/>
        </p:nvSpPr>
        <p:spPr>
          <a:xfrm>
            <a:off x="4725801" y="4797980"/>
            <a:ext cx="2866629" cy="369332"/>
          </a:xfrm>
          <a:prstGeom prst="rect">
            <a:avLst/>
          </a:prstGeom>
          <a:noFill/>
        </p:spPr>
        <p:txBody>
          <a:bodyPr wrap="square" rtlCol="0">
            <a:spAutoFit/>
          </a:bodyPr>
          <a:lstStyle/>
          <a:p>
            <a:r>
              <a:rPr lang="en-NZ" dirty="0"/>
              <a:t>Cars spawning successfully</a:t>
            </a:r>
          </a:p>
        </p:txBody>
      </p:sp>
      <p:sp>
        <p:nvSpPr>
          <p:cNvPr id="16" name="Rectangle 15">
            <a:extLst>
              <a:ext uri="{FF2B5EF4-FFF2-40B4-BE49-F238E27FC236}">
                <a16:creationId xmlns:a16="http://schemas.microsoft.com/office/drawing/2014/main" id="{2B9D11D1-9BB1-E658-58B9-CCC1D3267C53}"/>
              </a:ext>
            </a:extLst>
          </p:cNvPr>
          <p:cNvSpPr/>
          <p:nvPr/>
        </p:nvSpPr>
        <p:spPr>
          <a:xfrm>
            <a:off x="522514" y="2563901"/>
            <a:ext cx="3386295" cy="3656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4476018" y="2555752"/>
            <a:ext cx="3386295" cy="36560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5F88F6F3-EC52-1949-4438-23FC0101AF7E}"/>
              </a:ext>
            </a:extLst>
          </p:cNvPr>
          <p:cNvSpPr/>
          <p:nvPr/>
        </p:nvSpPr>
        <p:spPr>
          <a:xfrm>
            <a:off x="8287440" y="2555751"/>
            <a:ext cx="3386295" cy="36560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7" name="Picture 6">
            <a:extLst>
              <a:ext uri="{FF2B5EF4-FFF2-40B4-BE49-F238E27FC236}">
                <a16:creationId xmlns:a16="http://schemas.microsoft.com/office/drawing/2014/main" id="{835F725B-C502-322E-9E99-F938BB0A0433}"/>
              </a:ext>
            </a:extLst>
          </p:cNvPr>
          <p:cNvPicPr>
            <a:picLocks noChangeAspect="1"/>
          </p:cNvPicPr>
          <p:nvPr/>
        </p:nvPicPr>
        <p:blipFill>
          <a:blip r:embed="rId3"/>
          <a:stretch>
            <a:fillRect/>
          </a:stretch>
        </p:blipFill>
        <p:spPr>
          <a:xfrm>
            <a:off x="4600738" y="2613022"/>
            <a:ext cx="3136854" cy="2127605"/>
          </a:xfrm>
          <a:prstGeom prst="rect">
            <a:avLst/>
          </a:prstGeom>
        </p:spPr>
      </p:pic>
      <p:pic>
        <p:nvPicPr>
          <p:cNvPr id="10" name="Picture 9">
            <a:extLst>
              <a:ext uri="{FF2B5EF4-FFF2-40B4-BE49-F238E27FC236}">
                <a16:creationId xmlns:a16="http://schemas.microsoft.com/office/drawing/2014/main" id="{1BA874A3-E2FD-35A1-3C4D-E96B11941477}"/>
              </a:ext>
            </a:extLst>
          </p:cNvPr>
          <p:cNvPicPr>
            <a:picLocks noChangeAspect="1"/>
          </p:cNvPicPr>
          <p:nvPr/>
        </p:nvPicPr>
        <p:blipFill rotWithShape="1">
          <a:blip r:embed="rId4"/>
          <a:srcRect t="27784"/>
          <a:stretch/>
        </p:blipFill>
        <p:spPr>
          <a:xfrm>
            <a:off x="1164642" y="2632889"/>
            <a:ext cx="2042141" cy="1980425"/>
          </a:xfrm>
          <a:prstGeom prst="rect">
            <a:avLst/>
          </a:prstGeom>
        </p:spPr>
      </p:pic>
      <p:pic>
        <p:nvPicPr>
          <p:cNvPr id="19" name="Picture 18">
            <a:extLst>
              <a:ext uri="{FF2B5EF4-FFF2-40B4-BE49-F238E27FC236}">
                <a16:creationId xmlns:a16="http://schemas.microsoft.com/office/drawing/2014/main" id="{8CE9FC10-BE4F-3778-7BC1-95E4E3506F2C}"/>
              </a:ext>
            </a:extLst>
          </p:cNvPr>
          <p:cNvPicPr>
            <a:picLocks noChangeAspect="1"/>
          </p:cNvPicPr>
          <p:nvPr/>
        </p:nvPicPr>
        <p:blipFill rotWithShape="1">
          <a:blip r:embed="rId5"/>
          <a:srcRect b="10492"/>
          <a:stretch/>
        </p:blipFill>
        <p:spPr>
          <a:xfrm>
            <a:off x="8429522" y="2613022"/>
            <a:ext cx="3106726" cy="2358919"/>
          </a:xfrm>
          <a:prstGeom prst="rect">
            <a:avLst/>
          </a:prstGeom>
        </p:spPr>
      </p:pic>
      <p:sp>
        <p:nvSpPr>
          <p:cNvPr id="21" name="TextBox 20">
            <a:extLst>
              <a:ext uri="{FF2B5EF4-FFF2-40B4-BE49-F238E27FC236}">
                <a16:creationId xmlns:a16="http://schemas.microsoft.com/office/drawing/2014/main" id="{3270D0B1-F5A4-E8B2-DABF-513367BE07F9}"/>
              </a:ext>
            </a:extLst>
          </p:cNvPr>
          <p:cNvSpPr txBox="1"/>
          <p:nvPr/>
        </p:nvSpPr>
        <p:spPr>
          <a:xfrm>
            <a:off x="8487171" y="5089784"/>
            <a:ext cx="2866629" cy="369332"/>
          </a:xfrm>
          <a:prstGeom prst="rect">
            <a:avLst/>
          </a:prstGeom>
          <a:noFill/>
        </p:spPr>
        <p:txBody>
          <a:bodyPr wrap="square" rtlCol="0">
            <a:spAutoFit/>
          </a:bodyPr>
          <a:lstStyle/>
          <a:p>
            <a:r>
              <a:rPr lang="en-NZ" dirty="0"/>
              <a:t>Cars are random colour</a:t>
            </a:r>
          </a:p>
        </p:txBody>
      </p:sp>
    </p:spTree>
    <p:extLst>
      <p:ext uri="{BB962C8B-B14F-4D97-AF65-F5344CB8AC3E}">
        <p14:creationId xmlns:p14="http://schemas.microsoft.com/office/powerpoint/2010/main" val="1184883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3.5 Evidence of testing: COMPONENT 3</a:t>
            </a:r>
            <a:br>
              <a:rPr lang="en-NZ" b="1" dirty="0"/>
            </a:br>
            <a:r>
              <a:rPr lang="en-NZ" sz="3200" b="1" i="1" dirty="0"/>
              <a:t>Animate Sprites</a:t>
            </a:r>
          </a:p>
        </p:txBody>
      </p:sp>
      <p:sp>
        <p:nvSpPr>
          <p:cNvPr id="16" name="Rectangle 15">
            <a:extLst>
              <a:ext uri="{FF2B5EF4-FFF2-40B4-BE49-F238E27FC236}">
                <a16:creationId xmlns:a16="http://schemas.microsoft.com/office/drawing/2014/main" id="{2B9D11D1-9BB1-E658-58B9-CCC1D3267C53}"/>
              </a:ext>
            </a:extLst>
          </p:cNvPr>
          <p:cNvSpPr/>
          <p:nvPr/>
        </p:nvSpPr>
        <p:spPr>
          <a:xfrm>
            <a:off x="1165608" y="2250831"/>
            <a:ext cx="9596177" cy="354706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4" name="Picture 13">
            <a:extLst>
              <a:ext uri="{FF2B5EF4-FFF2-40B4-BE49-F238E27FC236}">
                <a16:creationId xmlns:a16="http://schemas.microsoft.com/office/drawing/2014/main" id="{F43188B2-48A3-4E8E-4A59-9D5E1F856652}"/>
              </a:ext>
            </a:extLst>
          </p:cNvPr>
          <p:cNvPicPr>
            <a:picLocks noChangeAspect="1"/>
          </p:cNvPicPr>
          <p:nvPr/>
        </p:nvPicPr>
        <p:blipFill>
          <a:blip r:embed="rId3"/>
          <a:stretch>
            <a:fillRect/>
          </a:stretch>
        </p:blipFill>
        <p:spPr>
          <a:xfrm>
            <a:off x="1280969" y="2939917"/>
            <a:ext cx="1987381" cy="2677887"/>
          </a:xfrm>
          <a:prstGeom prst="rect">
            <a:avLst/>
          </a:prstGeom>
        </p:spPr>
      </p:pic>
      <p:pic>
        <p:nvPicPr>
          <p:cNvPr id="18" name="Picture 17">
            <a:extLst>
              <a:ext uri="{FF2B5EF4-FFF2-40B4-BE49-F238E27FC236}">
                <a16:creationId xmlns:a16="http://schemas.microsoft.com/office/drawing/2014/main" id="{249EB9F6-1ABE-2A35-5764-65F125B41A4F}"/>
              </a:ext>
            </a:extLst>
          </p:cNvPr>
          <p:cNvPicPr>
            <a:picLocks noChangeAspect="1"/>
          </p:cNvPicPr>
          <p:nvPr/>
        </p:nvPicPr>
        <p:blipFill>
          <a:blip r:embed="rId4"/>
          <a:stretch>
            <a:fillRect/>
          </a:stretch>
        </p:blipFill>
        <p:spPr>
          <a:xfrm>
            <a:off x="4320374" y="2967005"/>
            <a:ext cx="1987381" cy="2650799"/>
          </a:xfrm>
          <a:prstGeom prst="rect">
            <a:avLst/>
          </a:prstGeom>
        </p:spPr>
      </p:pic>
      <p:sp>
        <p:nvSpPr>
          <p:cNvPr id="19" name="TextBox 18">
            <a:extLst>
              <a:ext uri="{FF2B5EF4-FFF2-40B4-BE49-F238E27FC236}">
                <a16:creationId xmlns:a16="http://schemas.microsoft.com/office/drawing/2014/main" id="{4C807A1F-3034-A79B-ACEF-1914BCCAC583}"/>
              </a:ext>
            </a:extLst>
          </p:cNvPr>
          <p:cNvSpPr txBox="1"/>
          <p:nvPr/>
        </p:nvSpPr>
        <p:spPr>
          <a:xfrm>
            <a:off x="1280969" y="2411604"/>
            <a:ext cx="1894310" cy="371789"/>
          </a:xfrm>
          <a:prstGeom prst="rect">
            <a:avLst/>
          </a:prstGeom>
          <a:noFill/>
        </p:spPr>
        <p:txBody>
          <a:bodyPr wrap="square" rtlCol="0">
            <a:spAutoFit/>
          </a:bodyPr>
          <a:lstStyle/>
          <a:p>
            <a:r>
              <a:rPr lang="en-NZ" i="1" dirty="0"/>
              <a:t>Frame 1</a:t>
            </a:r>
          </a:p>
        </p:txBody>
      </p:sp>
      <p:sp>
        <p:nvSpPr>
          <p:cNvPr id="20" name="TextBox 19">
            <a:extLst>
              <a:ext uri="{FF2B5EF4-FFF2-40B4-BE49-F238E27FC236}">
                <a16:creationId xmlns:a16="http://schemas.microsoft.com/office/drawing/2014/main" id="{35FB42FD-9801-3C81-47C4-B9982C25CB4A}"/>
              </a:ext>
            </a:extLst>
          </p:cNvPr>
          <p:cNvSpPr txBox="1"/>
          <p:nvPr/>
        </p:nvSpPr>
        <p:spPr>
          <a:xfrm>
            <a:off x="4404234" y="2411603"/>
            <a:ext cx="1894310" cy="371789"/>
          </a:xfrm>
          <a:prstGeom prst="rect">
            <a:avLst/>
          </a:prstGeom>
          <a:noFill/>
        </p:spPr>
        <p:txBody>
          <a:bodyPr wrap="square" rtlCol="0">
            <a:spAutoFit/>
          </a:bodyPr>
          <a:lstStyle/>
          <a:p>
            <a:r>
              <a:rPr lang="en-NZ" i="1" dirty="0"/>
              <a:t>Frame 2</a:t>
            </a:r>
          </a:p>
        </p:txBody>
      </p:sp>
      <p:cxnSp>
        <p:nvCxnSpPr>
          <p:cNvPr id="22" name="Straight Arrow Connector 21">
            <a:extLst>
              <a:ext uri="{FF2B5EF4-FFF2-40B4-BE49-F238E27FC236}">
                <a16:creationId xmlns:a16="http://schemas.microsoft.com/office/drawing/2014/main" id="{0A1261F1-A90D-F177-68F5-F822A715F32E}"/>
              </a:ext>
            </a:extLst>
          </p:cNvPr>
          <p:cNvCxnSpPr/>
          <p:nvPr/>
        </p:nvCxnSpPr>
        <p:spPr>
          <a:xfrm>
            <a:off x="3386295" y="3999244"/>
            <a:ext cx="82396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963BC9E-371B-78C7-C0D1-E0E10D31901F}"/>
              </a:ext>
            </a:extLst>
          </p:cNvPr>
          <p:cNvSpPr txBox="1"/>
          <p:nvPr/>
        </p:nvSpPr>
        <p:spPr>
          <a:xfrm>
            <a:off x="7134330" y="2512088"/>
            <a:ext cx="3627455" cy="1200329"/>
          </a:xfrm>
          <a:prstGeom prst="rect">
            <a:avLst/>
          </a:prstGeom>
          <a:noFill/>
        </p:spPr>
        <p:txBody>
          <a:bodyPr wrap="square" rtlCol="0">
            <a:spAutoFit/>
          </a:bodyPr>
          <a:lstStyle/>
          <a:p>
            <a:r>
              <a:rPr lang="en-NZ" dirty="0"/>
              <a:t>Cars are now traveling at diffrent rates across the screen</a:t>
            </a:r>
          </a:p>
          <a:p>
            <a:r>
              <a:rPr lang="en-NZ" dirty="0"/>
              <a:t>As shown by comparison of frame 1 compared to frame 2</a:t>
            </a:r>
          </a:p>
        </p:txBody>
      </p:sp>
    </p:spTree>
    <p:extLst>
      <p:ext uri="{BB962C8B-B14F-4D97-AF65-F5344CB8AC3E}">
        <p14:creationId xmlns:p14="http://schemas.microsoft.com/office/powerpoint/2010/main" val="2254159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4 Trialling: COMPONENT 3</a:t>
            </a:r>
            <a:br>
              <a:rPr lang="en-NZ" b="1" dirty="0"/>
            </a:br>
            <a:r>
              <a:rPr lang="en-NZ" sz="3200" b="1" i="1" dirty="0"/>
              <a:t>Animate Sprites</a:t>
            </a:r>
          </a:p>
        </p:txBody>
      </p:sp>
      <p:sp>
        <p:nvSpPr>
          <p:cNvPr id="3" name="TextBox 2">
            <a:extLst>
              <a:ext uri="{FF2B5EF4-FFF2-40B4-BE49-F238E27FC236}">
                <a16:creationId xmlns:a16="http://schemas.microsoft.com/office/drawing/2014/main" id="{ABB360C9-D853-5B12-D1F8-AAC9402D7C49}"/>
              </a:ext>
            </a:extLst>
          </p:cNvPr>
          <p:cNvSpPr txBox="1"/>
          <p:nvPr/>
        </p:nvSpPr>
        <p:spPr>
          <a:xfrm>
            <a:off x="291402" y="1848897"/>
            <a:ext cx="9756950" cy="4524315"/>
          </a:xfrm>
          <a:prstGeom prst="rect">
            <a:avLst/>
          </a:prstGeom>
          <a:noFill/>
        </p:spPr>
        <p:txBody>
          <a:bodyPr wrap="square" rtlCol="0">
            <a:spAutoFit/>
          </a:bodyPr>
          <a:lstStyle/>
          <a:p>
            <a:r>
              <a:rPr lang="en-NZ" i="1" dirty="0"/>
              <a:t>Trial 1. </a:t>
            </a:r>
            <a:r>
              <a:rPr lang="en-NZ" dirty="0"/>
              <a:t>When picking what x value an obstacle is going to have, I firstly had it set to a random value anywhere across the screen. But from my perspective this didn’t quite look right as I had obstacles in road markings and also partially over top each other.</a:t>
            </a:r>
          </a:p>
          <a:p>
            <a:endParaRPr lang="en-NZ" dirty="0"/>
          </a:p>
          <a:p>
            <a:r>
              <a:rPr lang="en-NZ" i="1" dirty="0"/>
              <a:t>Trial 2. </a:t>
            </a:r>
            <a:r>
              <a:rPr lang="en-NZ" dirty="0"/>
              <a:t>I trialled a different way of doing this by then picking a random lane for each obstacle to drive down from. This resulted in the obstacles sticking to their respective lanes but now they were driving on top of each other which still did not look right</a:t>
            </a:r>
          </a:p>
          <a:p>
            <a:endParaRPr lang="en-NZ" dirty="0"/>
          </a:p>
          <a:p>
            <a:r>
              <a:rPr lang="en-NZ" i="1" dirty="0"/>
              <a:t>Trial 3. </a:t>
            </a:r>
            <a:r>
              <a:rPr lang="en-NZ" dirty="0"/>
              <a:t>My final trial I ended up blocking any attempt to spawn an obstacle if one was already in that lane. This resulted in a product I am happy with where obstacles are driving in their lanes and do not drive over top of each other I also set a max number of cars trying to spawn at 4 so that it would only attempt to spawn one when a lane is free</a:t>
            </a:r>
          </a:p>
          <a:p>
            <a:endParaRPr lang="en-NZ" dirty="0"/>
          </a:p>
          <a:p>
            <a:r>
              <a:rPr lang="en-NZ" dirty="0"/>
              <a:t>My final result will impact the overall usability of my game as it will make the game easier to dodge and predict where cars will come from, I am however, happy with the final result and how it address’ my relevant implications.</a:t>
            </a:r>
          </a:p>
        </p:txBody>
      </p:sp>
      <p:pic>
        <p:nvPicPr>
          <p:cNvPr id="8" name="Picture 7">
            <a:extLst>
              <a:ext uri="{FF2B5EF4-FFF2-40B4-BE49-F238E27FC236}">
                <a16:creationId xmlns:a16="http://schemas.microsoft.com/office/drawing/2014/main" id="{99DAA2C7-15BA-8BEF-D255-EC52B328B49B}"/>
              </a:ext>
            </a:extLst>
          </p:cNvPr>
          <p:cNvPicPr>
            <a:picLocks noChangeAspect="1"/>
          </p:cNvPicPr>
          <p:nvPr/>
        </p:nvPicPr>
        <p:blipFill>
          <a:blip r:embed="rId3"/>
          <a:stretch>
            <a:fillRect/>
          </a:stretch>
        </p:blipFill>
        <p:spPr>
          <a:xfrm>
            <a:off x="10154623" y="120642"/>
            <a:ext cx="1457987" cy="1959367"/>
          </a:xfrm>
          <a:prstGeom prst="rect">
            <a:avLst/>
          </a:prstGeom>
        </p:spPr>
      </p:pic>
      <p:pic>
        <p:nvPicPr>
          <p:cNvPr id="10" name="Picture 9">
            <a:extLst>
              <a:ext uri="{FF2B5EF4-FFF2-40B4-BE49-F238E27FC236}">
                <a16:creationId xmlns:a16="http://schemas.microsoft.com/office/drawing/2014/main" id="{1FE74BEA-0CAB-AFFE-1D98-D35445D872BB}"/>
              </a:ext>
            </a:extLst>
          </p:cNvPr>
          <p:cNvPicPr>
            <a:picLocks noChangeAspect="1"/>
          </p:cNvPicPr>
          <p:nvPr/>
        </p:nvPicPr>
        <p:blipFill>
          <a:blip r:embed="rId4"/>
          <a:stretch>
            <a:fillRect/>
          </a:stretch>
        </p:blipFill>
        <p:spPr>
          <a:xfrm>
            <a:off x="10202310" y="2206337"/>
            <a:ext cx="1410301" cy="1904717"/>
          </a:xfrm>
          <a:prstGeom prst="rect">
            <a:avLst/>
          </a:prstGeom>
        </p:spPr>
      </p:pic>
      <p:pic>
        <p:nvPicPr>
          <p:cNvPr id="13" name="Picture 12">
            <a:extLst>
              <a:ext uri="{FF2B5EF4-FFF2-40B4-BE49-F238E27FC236}">
                <a16:creationId xmlns:a16="http://schemas.microsoft.com/office/drawing/2014/main" id="{3B63F019-B0D4-07BB-B66B-42F731CB9B04}"/>
              </a:ext>
            </a:extLst>
          </p:cNvPr>
          <p:cNvPicPr>
            <a:picLocks noChangeAspect="1"/>
          </p:cNvPicPr>
          <p:nvPr/>
        </p:nvPicPr>
        <p:blipFill>
          <a:blip r:embed="rId5"/>
          <a:stretch>
            <a:fillRect/>
          </a:stretch>
        </p:blipFill>
        <p:spPr>
          <a:xfrm>
            <a:off x="10154624" y="4205229"/>
            <a:ext cx="1457987" cy="1954412"/>
          </a:xfrm>
          <a:prstGeom prst="rect">
            <a:avLst/>
          </a:prstGeom>
        </p:spPr>
      </p:pic>
      <p:sp>
        <p:nvSpPr>
          <p:cNvPr id="14" name="TextBox 13">
            <a:extLst>
              <a:ext uri="{FF2B5EF4-FFF2-40B4-BE49-F238E27FC236}">
                <a16:creationId xmlns:a16="http://schemas.microsoft.com/office/drawing/2014/main" id="{955DEEAA-082F-399B-F019-2F9640C00057}"/>
              </a:ext>
            </a:extLst>
          </p:cNvPr>
          <p:cNvSpPr txBox="1"/>
          <p:nvPr/>
        </p:nvSpPr>
        <p:spPr>
          <a:xfrm>
            <a:off x="11612610" y="365125"/>
            <a:ext cx="405284" cy="369332"/>
          </a:xfrm>
          <a:prstGeom prst="rect">
            <a:avLst/>
          </a:prstGeom>
          <a:noFill/>
        </p:spPr>
        <p:txBody>
          <a:bodyPr wrap="square" rtlCol="0">
            <a:spAutoFit/>
          </a:bodyPr>
          <a:lstStyle/>
          <a:p>
            <a:r>
              <a:rPr lang="en-NZ" dirty="0"/>
              <a:t>1.</a:t>
            </a:r>
          </a:p>
        </p:txBody>
      </p:sp>
      <p:sp>
        <p:nvSpPr>
          <p:cNvPr id="15" name="TextBox 14">
            <a:extLst>
              <a:ext uri="{FF2B5EF4-FFF2-40B4-BE49-F238E27FC236}">
                <a16:creationId xmlns:a16="http://schemas.microsoft.com/office/drawing/2014/main" id="{32510DC9-9EA5-2799-4530-633E9A346690}"/>
              </a:ext>
            </a:extLst>
          </p:cNvPr>
          <p:cNvSpPr txBox="1"/>
          <p:nvPr/>
        </p:nvSpPr>
        <p:spPr>
          <a:xfrm>
            <a:off x="11612610" y="2383453"/>
            <a:ext cx="405284" cy="369332"/>
          </a:xfrm>
          <a:prstGeom prst="rect">
            <a:avLst/>
          </a:prstGeom>
          <a:noFill/>
        </p:spPr>
        <p:txBody>
          <a:bodyPr wrap="square" rtlCol="0">
            <a:spAutoFit/>
          </a:bodyPr>
          <a:lstStyle/>
          <a:p>
            <a:r>
              <a:rPr lang="en-NZ" dirty="0"/>
              <a:t>2.</a:t>
            </a:r>
          </a:p>
        </p:txBody>
      </p:sp>
      <p:sp>
        <p:nvSpPr>
          <p:cNvPr id="18" name="TextBox 17">
            <a:extLst>
              <a:ext uri="{FF2B5EF4-FFF2-40B4-BE49-F238E27FC236}">
                <a16:creationId xmlns:a16="http://schemas.microsoft.com/office/drawing/2014/main" id="{EFD93631-02C5-275C-C64F-DA6109CB1B7F}"/>
              </a:ext>
            </a:extLst>
          </p:cNvPr>
          <p:cNvSpPr txBox="1"/>
          <p:nvPr/>
        </p:nvSpPr>
        <p:spPr>
          <a:xfrm>
            <a:off x="11612610" y="4508673"/>
            <a:ext cx="405284" cy="369332"/>
          </a:xfrm>
          <a:prstGeom prst="rect">
            <a:avLst/>
          </a:prstGeom>
          <a:noFill/>
        </p:spPr>
        <p:txBody>
          <a:bodyPr wrap="square" rtlCol="0">
            <a:spAutoFit/>
          </a:bodyPr>
          <a:lstStyle/>
          <a:p>
            <a:r>
              <a:rPr lang="en-NZ" dirty="0"/>
              <a:t>3.</a:t>
            </a:r>
          </a:p>
        </p:txBody>
      </p:sp>
    </p:spTree>
    <p:extLst>
      <p:ext uri="{BB962C8B-B14F-4D97-AF65-F5344CB8AC3E}">
        <p14:creationId xmlns:p14="http://schemas.microsoft.com/office/powerpoint/2010/main" val="2858289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5 Discussion: COMPONENT 3</a:t>
            </a:r>
            <a:br>
              <a:rPr lang="en-NZ" b="1" dirty="0"/>
            </a:br>
            <a:r>
              <a:rPr lang="en-NZ" sz="3200" b="1" i="1" dirty="0"/>
              <a:t>Animate Sprites</a:t>
            </a:r>
          </a:p>
        </p:txBody>
      </p:sp>
      <p:sp>
        <p:nvSpPr>
          <p:cNvPr id="3" name="TextBox 2">
            <a:extLst>
              <a:ext uri="{FF2B5EF4-FFF2-40B4-BE49-F238E27FC236}">
                <a16:creationId xmlns:a16="http://schemas.microsoft.com/office/drawing/2014/main" id="{ABB360C9-D853-5B12-D1F8-AAC9402D7C49}"/>
              </a:ext>
            </a:extLst>
          </p:cNvPr>
          <p:cNvSpPr txBox="1"/>
          <p:nvPr/>
        </p:nvSpPr>
        <p:spPr>
          <a:xfrm>
            <a:off x="1034980" y="1909187"/>
            <a:ext cx="9756950" cy="2862322"/>
          </a:xfrm>
          <a:prstGeom prst="rect">
            <a:avLst/>
          </a:prstGeom>
          <a:noFill/>
        </p:spPr>
        <p:txBody>
          <a:bodyPr wrap="square" rtlCol="0">
            <a:spAutoFit/>
          </a:bodyPr>
          <a:lstStyle/>
          <a:p>
            <a:r>
              <a:rPr lang="en-NZ" dirty="0"/>
              <a:t>When developing my road my first iteration had just the image as the background, this didn’t fit the aesthetic of the game and so I edited to move seamlessly this is much more appealing and makes the whole rest of the game look better.</a:t>
            </a:r>
          </a:p>
          <a:p>
            <a:endParaRPr lang="en-NZ" dirty="0"/>
          </a:p>
          <a:p>
            <a:r>
              <a:rPr lang="en-NZ" dirty="0"/>
              <a:t>When picking out an image to use as my road I had to ensure that it was appropriate, functional and Non-copyright. The one I have chosen fits within these guidelines and so to ensure I address all relevant implications. </a:t>
            </a:r>
          </a:p>
          <a:p>
            <a:endParaRPr lang="en-NZ" dirty="0"/>
          </a:p>
          <a:p>
            <a:r>
              <a:rPr lang="en-NZ" dirty="0"/>
              <a:t>I also used images for my obstacle's cars, these were provided from the assessment </a:t>
            </a:r>
            <a:r>
              <a:rPr lang="en-NZ" dirty="0" err="1"/>
              <a:t>recources</a:t>
            </a:r>
            <a:r>
              <a:rPr lang="en-NZ" dirty="0"/>
              <a:t> and so also do comply.</a:t>
            </a:r>
          </a:p>
        </p:txBody>
      </p:sp>
    </p:spTree>
    <p:extLst>
      <p:ext uri="{BB962C8B-B14F-4D97-AF65-F5344CB8AC3E}">
        <p14:creationId xmlns:p14="http://schemas.microsoft.com/office/powerpoint/2010/main" val="1355561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 COMPONENT 4</a:t>
            </a:r>
            <a:br>
              <a:rPr lang="en-NZ" b="1" dirty="0"/>
            </a:br>
            <a:r>
              <a:rPr lang="en-NZ" sz="3200" b="1" i="1" dirty="0"/>
              <a:t>Load End Screen</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6DD92FC4-DCCC-9AD2-2DFB-5AE5A6F9B3A3}"/>
              </a:ext>
            </a:extLst>
          </p:cNvPr>
          <p:cNvPicPr>
            <a:picLocks noChangeAspect="1"/>
          </p:cNvPicPr>
          <p:nvPr/>
        </p:nvPicPr>
        <p:blipFill>
          <a:blip r:embed="rId3"/>
          <a:stretch>
            <a:fillRect/>
          </a:stretch>
        </p:blipFill>
        <p:spPr>
          <a:xfrm>
            <a:off x="4562913" y="2393060"/>
            <a:ext cx="2724530" cy="2457793"/>
          </a:xfrm>
          <a:prstGeom prst="rect">
            <a:avLst/>
          </a:prstGeom>
        </p:spPr>
      </p:pic>
    </p:spTree>
    <p:extLst>
      <p:ext uri="{BB962C8B-B14F-4D97-AF65-F5344CB8AC3E}">
        <p14:creationId xmlns:p14="http://schemas.microsoft.com/office/powerpoint/2010/main" val="2094036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COMPONENT 4</a:t>
            </a:r>
            <a:br>
              <a:rPr lang="en-NZ" b="1" dirty="0"/>
            </a:br>
            <a:r>
              <a:rPr lang="en-NZ" sz="3200" b="1" i="1" dirty="0"/>
              <a:t>Load End Screen</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492329673"/>
              </p:ext>
            </p:extLst>
          </p:nvPr>
        </p:nvGraphicFramePr>
        <p:xfrm>
          <a:off x="509967" y="2927272"/>
          <a:ext cx="11360800" cy="2438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Driver collides with Obstacle</a:t>
                      </a:r>
                      <a:endParaRPr sz="2400" dirty="0"/>
                    </a:p>
                  </a:txBody>
                  <a:tcPr marL="121900" marR="121900" marT="121900" marB="121900"/>
                </a:tc>
                <a:tc>
                  <a:txBody>
                    <a:bodyPr/>
                    <a:lstStyle/>
                    <a:p>
                      <a:pPr marL="0" lvl="0" indent="0" algn="l" rtl="0">
                        <a:spcBef>
                          <a:spcPts val="0"/>
                        </a:spcBef>
                        <a:spcAft>
                          <a:spcPts val="0"/>
                        </a:spcAft>
                        <a:buNone/>
                      </a:pPr>
                      <a:r>
                        <a:rPr lang="en-NZ" sz="2400" dirty="0"/>
                        <a:t>Show end game screen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End game screen, “r” pressed</a:t>
                      </a:r>
                      <a:endParaRPr sz="2400" dirty="0"/>
                    </a:p>
                  </a:txBody>
                  <a:tcPr marL="121900" marR="121900" marT="121900" marB="121900"/>
                </a:tc>
                <a:tc>
                  <a:txBody>
                    <a:bodyPr/>
                    <a:lstStyle/>
                    <a:p>
                      <a:pPr marL="0" lvl="0" indent="0" algn="l" rtl="0">
                        <a:spcBef>
                          <a:spcPts val="0"/>
                        </a:spcBef>
                        <a:spcAft>
                          <a:spcPts val="0"/>
                        </a:spcAft>
                        <a:buNone/>
                      </a:pPr>
                      <a:r>
                        <a:rPr lang="en-NZ" sz="2400" dirty="0"/>
                        <a:t>Game restarts</a:t>
                      </a:r>
                      <a:endParaRPr sz="2400" dirty="0"/>
                    </a:p>
                  </a:txBody>
                  <a:tcPr marL="121900" marR="121900" marT="121900" marB="121900"/>
                </a:tc>
                <a:extLst>
                  <a:ext uri="{0D108BD9-81ED-4DB2-BD59-A6C34878D82A}">
                    <a16:rowId xmlns:a16="http://schemas.microsoft.com/office/drawing/2014/main" val="2368857207"/>
                  </a:ext>
                </a:extLst>
              </a:tr>
              <a:tr h="609560">
                <a:tc>
                  <a:txBody>
                    <a:bodyPr/>
                    <a:lstStyle/>
                    <a:p>
                      <a:pPr marL="0" lvl="0" indent="0" algn="l" rtl="0">
                        <a:spcBef>
                          <a:spcPts val="0"/>
                        </a:spcBef>
                        <a:spcAft>
                          <a:spcPts val="0"/>
                        </a:spcAft>
                        <a:buNone/>
                      </a:pPr>
                      <a:r>
                        <a:rPr lang="en-NZ" sz="2400" dirty="0"/>
                        <a:t>End game screen, “q” pressed</a:t>
                      </a:r>
                      <a:endParaRPr sz="2400" dirty="0"/>
                    </a:p>
                  </a:txBody>
                  <a:tcPr marL="121900" marR="121900" marT="121900" marB="121900"/>
                </a:tc>
                <a:tc>
                  <a:txBody>
                    <a:bodyPr/>
                    <a:lstStyle/>
                    <a:p>
                      <a:pPr marL="0" lvl="0" indent="0" algn="l" rtl="0">
                        <a:spcBef>
                          <a:spcPts val="0"/>
                        </a:spcBef>
                        <a:spcAft>
                          <a:spcPts val="0"/>
                        </a:spcAft>
                        <a:buNone/>
                      </a:pPr>
                      <a:r>
                        <a:rPr lang="en-NZ" sz="2400" dirty="0"/>
                        <a:t>Program exits</a:t>
                      </a:r>
                      <a:endParaRPr sz="2400" dirty="0"/>
                    </a:p>
                  </a:txBody>
                  <a:tcPr marL="121900" marR="121900" marT="121900" marB="121900"/>
                </a:tc>
                <a:extLst>
                  <a:ext uri="{0D108BD9-81ED-4DB2-BD59-A6C34878D82A}">
                    <a16:rowId xmlns:a16="http://schemas.microsoft.com/office/drawing/2014/main" val="1160853153"/>
                  </a:ext>
                </a:extLst>
              </a:tr>
            </a:tbl>
          </a:graphicData>
        </a:graphic>
      </p:graphicFrame>
      <p:sp>
        <p:nvSpPr>
          <p:cNvPr id="5" name="Rectangle: Rounded Corners 4">
            <a:extLst>
              <a:ext uri="{FF2B5EF4-FFF2-40B4-BE49-F238E27FC236}">
                <a16:creationId xmlns:a16="http://schemas.microsoft.com/office/drawing/2014/main" id="{1E3C3115-AA28-6FC5-1435-795E36B4828F}"/>
              </a:ext>
            </a:extLst>
          </p:cNvPr>
          <p:cNvSpPr/>
          <p:nvPr/>
        </p:nvSpPr>
        <p:spPr>
          <a:xfrm>
            <a:off x="4913644" y="3695528"/>
            <a:ext cx="984738" cy="34164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388AE703-5AC6-4458-C952-7E679748DB3B}"/>
              </a:ext>
            </a:extLst>
          </p:cNvPr>
          <p:cNvSpPr/>
          <p:nvPr/>
        </p:nvSpPr>
        <p:spPr>
          <a:xfrm>
            <a:off x="4913644" y="4252835"/>
            <a:ext cx="984738" cy="3416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8A8CCBF8-F898-9E6A-F2E0-75C5961564CB}"/>
              </a:ext>
            </a:extLst>
          </p:cNvPr>
          <p:cNvSpPr/>
          <p:nvPr/>
        </p:nvSpPr>
        <p:spPr>
          <a:xfrm>
            <a:off x="4913644" y="4861426"/>
            <a:ext cx="984738" cy="3416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671984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COMPONENT 4</a:t>
            </a:r>
            <a:br>
              <a:rPr lang="en-NZ" b="1" dirty="0"/>
            </a:br>
            <a:r>
              <a:rPr lang="en-NZ" sz="3200" b="1" i="1" dirty="0"/>
              <a:t>Load End Screen</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E42739A1-AA5F-B80D-ED7F-D230E3BF8A9F}"/>
              </a:ext>
            </a:extLst>
          </p:cNvPr>
          <p:cNvSpPr txBox="1"/>
          <p:nvPr/>
        </p:nvSpPr>
        <p:spPr>
          <a:xfrm>
            <a:off x="698485" y="4613314"/>
            <a:ext cx="2866629" cy="923330"/>
          </a:xfrm>
          <a:prstGeom prst="rect">
            <a:avLst/>
          </a:prstGeom>
          <a:noFill/>
        </p:spPr>
        <p:txBody>
          <a:bodyPr wrap="square" rtlCol="0">
            <a:spAutoFit/>
          </a:bodyPr>
          <a:lstStyle/>
          <a:p>
            <a:r>
              <a:rPr lang="en-NZ" dirty="0"/>
              <a:t>When collision was made the end screen loaded correctly</a:t>
            </a:r>
          </a:p>
        </p:txBody>
      </p:sp>
      <p:sp>
        <p:nvSpPr>
          <p:cNvPr id="13" name="TextBox 12">
            <a:extLst>
              <a:ext uri="{FF2B5EF4-FFF2-40B4-BE49-F238E27FC236}">
                <a16:creationId xmlns:a16="http://schemas.microsoft.com/office/drawing/2014/main" id="{CC90F338-87ED-7FD2-368C-E40DF891FB16}"/>
              </a:ext>
            </a:extLst>
          </p:cNvPr>
          <p:cNvSpPr txBox="1"/>
          <p:nvPr/>
        </p:nvSpPr>
        <p:spPr>
          <a:xfrm>
            <a:off x="4725801" y="4797980"/>
            <a:ext cx="2866629" cy="369332"/>
          </a:xfrm>
          <a:prstGeom prst="rect">
            <a:avLst/>
          </a:prstGeom>
          <a:noFill/>
        </p:spPr>
        <p:txBody>
          <a:bodyPr wrap="square" rtlCol="0">
            <a:spAutoFit/>
          </a:bodyPr>
          <a:lstStyle/>
          <a:p>
            <a:r>
              <a:rPr lang="en-NZ" dirty="0"/>
              <a:t>“r” pressed; game restarted</a:t>
            </a:r>
          </a:p>
        </p:txBody>
      </p:sp>
      <p:sp>
        <p:nvSpPr>
          <p:cNvPr id="15" name="TextBox 14">
            <a:extLst>
              <a:ext uri="{FF2B5EF4-FFF2-40B4-BE49-F238E27FC236}">
                <a16:creationId xmlns:a16="http://schemas.microsoft.com/office/drawing/2014/main" id="{192EB923-2999-E4D1-0BBD-195ADF47BEDA}"/>
              </a:ext>
            </a:extLst>
          </p:cNvPr>
          <p:cNvSpPr txBox="1"/>
          <p:nvPr/>
        </p:nvSpPr>
        <p:spPr>
          <a:xfrm>
            <a:off x="8488192" y="4730019"/>
            <a:ext cx="2866629" cy="923330"/>
          </a:xfrm>
          <a:prstGeom prst="rect">
            <a:avLst/>
          </a:prstGeom>
          <a:noFill/>
        </p:spPr>
        <p:txBody>
          <a:bodyPr wrap="square" rtlCol="0">
            <a:spAutoFit/>
          </a:bodyPr>
          <a:lstStyle/>
          <a:p>
            <a:r>
              <a:rPr lang="en-NZ" dirty="0"/>
              <a:t>“q” pressed window was quit. (screenshot of terminal closing window)</a:t>
            </a:r>
          </a:p>
        </p:txBody>
      </p:sp>
      <p:sp>
        <p:nvSpPr>
          <p:cNvPr id="16" name="Rectangle 15">
            <a:extLst>
              <a:ext uri="{FF2B5EF4-FFF2-40B4-BE49-F238E27FC236}">
                <a16:creationId xmlns:a16="http://schemas.microsoft.com/office/drawing/2014/main" id="{2B9D11D1-9BB1-E658-58B9-CCC1D3267C53}"/>
              </a:ext>
            </a:extLst>
          </p:cNvPr>
          <p:cNvSpPr/>
          <p:nvPr/>
        </p:nvSpPr>
        <p:spPr>
          <a:xfrm>
            <a:off x="522514" y="2563901"/>
            <a:ext cx="3386295" cy="3656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4476018" y="2555752"/>
            <a:ext cx="3386295" cy="36560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5F88F6F3-EC52-1949-4438-23FC0101AF7E}"/>
              </a:ext>
            </a:extLst>
          </p:cNvPr>
          <p:cNvSpPr/>
          <p:nvPr/>
        </p:nvSpPr>
        <p:spPr>
          <a:xfrm>
            <a:off x="8287440" y="2555751"/>
            <a:ext cx="3386295" cy="36560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5" name="Picture 4">
            <a:extLst>
              <a:ext uri="{FF2B5EF4-FFF2-40B4-BE49-F238E27FC236}">
                <a16:creationId xmlns:a16="http://schemas.microsoft.com/office/drawing/2014/main" id="{469660D3-23C3-A2EC-C5D5-58AE6C4D868A}"/>
              </a:ext>
            </a:extLst>
          </p:cNvPr>
          <p:cNvPicPr>
            <a:picLocks noChangeAspect="1"/>
          </p:cNvPicPr>
          <p:nvPr/>
        </p:nvPicPr>
        <p:blipFill rotWithShape="1">
          <a:blip r:embed="rId3"/>
          <a:srcRect t="21948" b="20425"/>
          <a:stretch/>
        </p:blipFill>
        <p:spPr>
          <a:xfrm>
            <a:off x="1070197" y="2711609"/>
            <a:ext cx="2123204" cy="1625568"/>
          </a:xfrm>
          <a:prstGeom prst="rect">
            <a:avLst/>
          </a:prstGeom>
        </p:spPr>
      </p:pic>
      <p:pic>
        <p:nvPicPr>
          <p:cNvPr id="7" name="Picture 6">
            <a:extLst>
              <a:ext uri="{FF2B5EF4-FFF2-40B4-BE49-F238E27FC236}">
                <a16:creationId xmlns:a16="http://schemas.microsoft.com/office/drawing/2014/main" id="{A15B8321-C8D8-D831-A451-104A3A645CE0}"/>
              </a:ext>
            </a:extLst>
          </p:cNvPr>
          <p:cNvPicPr>
            <a:picLocks noChangeAspect="1"/>
          </p:cNvPicPr>
          <p:nvPr/>
        </p:nvPicPr>
        <p:blipFill>
          <a:blip r:embed="rId4"/>
          <a:stretch>
            <a:fillRect/>
          </a:stretch>
        </p:blipFill>
        <p:spPr>
          <a:xfrm>
            <a:off x="5418993" y="2673988"/>
            <a:ext cx="1500343" cy="1976947"/>
          </a:xfrm>
          <a:prstGeom prst="rect">
            <a:avLst/>
          </a:prstGeom>
        </p:spPr>
      </p:pic>
      <p:pic>
        <p:nvPicPr>
          <p:cNvPr id="10" name="Picture 9">
            <a:extLst>
              <a:ext uri="{FF2B5EF4-FFF2-40B4-BE49-F238E27FC236}">
                <a16:creationId xmlns:a16="http://schemas.microsoft.com/office/drawing/2014/main" id="{C5DCAD1B-9591-944D-ADF6-04A52079001B}"/>
              </a:ext>
            </a:extLst>
          </p:cNvPr>
          <p:cNvPicPr>
            <a:picLocks noChangeAspect="1"/>
          </p:cNvPicPr>
          <p:nvPr/>
        </p:nvPicPr>
        <p:blipFill>
          <a:blip r:embed="rId5"/>
          <a:stretch>
            <a:fillRect/>
          </a:stretch>
        </p:blipFill>
        <p:spPr>
          <a:xfrm>
            <a:off x="8378502" y="2671513"/>
            <a:ext cx="3204169" cy="811251"/>
          </a:xfrm>
          <a:prstGeom prst="rect">
            <a:avLst/>
          </a:prstGeom>
        </p:spPr>
      </p:pic>
    </p:spTree>
    <p:extLst>
      <p:ext uri="{BB962C8B-B14F-4D97-AF65-F5344CB8AC3E}">
        <p14:creationId xmlns:p14="http://schemas.microsoft.com/office/powerpoint/2010/main" val="379650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Functionality</a:t>
            </a:r>
          </a:p>
        </p:txBody>
      </p:sp>
      <p:sp>
        <p:nvSpPr>
          <p:cNvPr id="8" name="TextBox 7">
            <a:extLst>
              <a:ext uri="{FF2B5EF4-FFF2-40B4-BE49-F238E27FC236}">
                <a16:creationId xmlns:a16="http://schemas.microsoft.com/office/drawing/2014/main" id="{CFD15F97-BF8B-4F0B-82A7-566F0D955109}"/>
              </a:ext>
            </a:extLst>
          </p:cNvPr>
          <p:cNvSpPr txBox="1"/>
          <p:nvPr/>
        </p:nvSpPr>
        <p:spPr>
          <a:xfrm>
            <a:off x="972944" y="1123361"/>
            <a:ext cx="10380856" cy="2554545"/>
          </a:xfrm>
          <a:prstGeom prst="rect">
            <a:avLst/>
          </a:prstGeom>
          <a:noFill/>
        </p:spPr>
        <p:txBody>
          <a:bodyPr wrap="square">
            <a:spAutoFit/>
          </a:bodyPr>
          <a:lstStyle/>
          <a:p>
            <a:r>
              <a:rPr lang="en-US" sz="2000" b="0" i="0" dirty="0">
                <a:effectLst/>
                <a:latin typeface="Whitney"/>
              </a:rPr>
              <a:t>Functionality involves ensuring that the car game works as expected. It should work for everyone who tries to use it. Once all </a:t>
            </a:r>
            <a:r>
              <a:rPr lang="en-US" sz="2000" dirty="0">
                <a:latin typeface="Whitney"/>
              </a:rPr>
              <a:t>non-core libraries are installed the code should fully function with everything attached in the GitHub repository</a:t>
            </a:r>
            <a:endParaRPr lang="en-US" sz="2000" b="0" i="0" dirty="0">
              <a:effectLst/>
              <a:latin typeface="Whitney"/>
            </a:endParaRPr>
          </a:p>
          <a:p>
            <a:endParaRPr lang="en-US" sz="2000" dirty="0">
              <a:latin typeface="Whitney"/>
            </a:endParaRPr>
          </a:p>
          <a:p>
            <a:r>
              <a:rPr lang="en-US" sz="2000" b="0" i="0" dirty="0">
                <a:effectLst/>
                <a:latin typeface="Whitney"/>
              </a:rPr>
              <a:t>Functionality matters because if a program does crash or does not work as expected, users will become frustrated. Programs that don't work correctly are of limited use and in real life, if a program does not function It could cause users harm and/or damage the reputation of the developer.</a:t>
            </a:r>
            <a:endParaRPr lang="en-NZ" sz="2000" dirty="0"/>
          </a:p>
        </p:txBody>
      </p:sp>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4 Discussion: COMPONENT 4</a:t>
            </a:r>
            <a:br>
              <a:rPr lang="en-NZ" b="1" dirty="0"/>
            </a:br>
            <a:r>
              <a:rPr lang="en-NZ" sz="3200" b="1" i="1" dirty="0"/>
              <a:t>Load End Screen</a:t>
            </a:r>
          </a:p>
        </p:txBody>
      </p:sp>
      <p:sp>
        <p:nvSpPr>
          <p:cNvPr id="3" name="TextBox 2">
            <a:extLst>
              <a:ext uri="{FF2B5EF4-FFF2-40B4-BE49-F238E27FC236}">
                <a16:creationId xmlns:a16="http://schemas.microsoft.com/office/drawing/2014/main" id="{ABB360C9-D853-5B12-D1F8-AAC9402D7C49}"/>
              </a:ext>
            </a:extLst>
          </p:cNvPr>
          <p:cNvSpPr txBox="1"/>
          <p:nvPr/>
        </p:nvSpPr>
        <p:spPr>
          <a:xfrm>
            <a:off x="1034980" y="1909187"/>
            <a:ext cx="9756950" cy="1754326"/>
          </a:xfrm>
          <a:prstGeom prst="rect">
            <a:avLst/>
          </a:prstGeom>
          <a:noFill/>
        </p:spPr>
        <p:txBody>
          <a:bodyPr wrap="square" rtlCol="0">
            <a:spAutoFit/>
          </a:bodyPr>
          <a:lstStyle/>
          <a:p>
            <a:r>
              <a:rPr lang="en-NZ" dirty="0"/>
              <a:t>When attempting to get my restart function to work I went through some diffrent iterations, firstly trying to call the while loop back. This didn’t work because my original code relied on the variable </a:t>
            </a:r>
            <a:r>
              <a:rPr lang="en-NZ" dirty="0" err="1"/>
              <a:t>game_over</a:t>
            </a:r>
            <a:r>
              <a:rPr lang="en-NZ" dirty="0"/>
              <a:t> to be false. This meant I would have to change my while loop. After changing that the restart option would only work one time. As a result of this I made this into a function and moved the whole rest of my code into a function (</a:t>
            </a:r>
            <a:r>
              <a:rPr lang="en-NZ" dirty="0" err="1"/>
              <a:t>game_loop</a:t>
            </a:r>
            <a:r>
              <a:rPr lang="en-NZ" dirty="0"/>
              <a:t>) this worked for my code and was a change from my original program structure.</a:t>
            </a:r>
          </a:p>
        </p:txBody>
      </p:sp>
    </p:spTree>
    <p:extLst>
      <p:ext uri="{BB962C8B-B14F-4D97-AF65-F5344CB8AC3E}">
        <p14:creationId xmlns:p14="http://schemas.microsoft.com/office/powerpoint/2010/main" val="859066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 COMPONENT 5</a:t>
            </a:r>
            <a:br>
              <a:rPr lang="en-NZ" b="1" dirty="0"/>
            </a:br>
            <a:r>
              <a:rPr lang="en-NZ" sz="3200" b="1" i="1" dirty="0"/>
              <a:t>Create High Score</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78B64A8B-32E5-3F75-53A2-5447A89D7059}"/>
              </a:ext>
            </a:extLst>
          </p:cNvPr>
          <p:cNvPicPr>
            <a:picLocks noChangeAspect="1"/>
          </p:cNvPicPr>
          <p:nvPr/>
        </p:nvPicPr>
        <p:blipFill>
          <a:blip r:embed="rId3"/>
          <a:stretch>
            <a:fillRect/>
          </a:stretch>
        </p:blipFill>
        <p:spPr>
          <a:xfrm>
            <a:off x="4475088" y="2645103"/>
            <a:ext cx="2819794" cy="3296110"/>
          </a:xfrm>
          <a:prstGeom prst="rect">
            <a:avLst/>
          </a:prstGeom>
        </p:spPr>
      </p:pic>
    </p:spTree>
    <p:extLst>
      <p:ext uri="{BB962C8B-B14F-4D97-AF65-F5344CB8AC3E}">
        <p14:creationId xmlns:p14="http://schemas.microsoft.com/office/powerpoint/2010/main" val="1476874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oogle Shape;92;p19">
            <a:extLst>
              <a:ext uri="{FF2B5EF4-FFF2-40B4-BE49-F238E27FC236}">
                <a16:creationId xmlns:a16="http://schemas.microsoft.com/office/drawing/2014/main" id="{404E9F48-885B-A5DC-06B9-E9ABACD3C9EE}"/>
              </a:ext>
            </a:extLst>
          </p:cNvPr>
          <p:cNvGraphicFramePr/>
          <p:nvPr>
            <p:extLst>
              <p:ext uri="{D42A27DB-BD31-4B8C-83A1-F6EECF244321}">
                <p14:modId xmlns:p14="http://schemas.microsoft.com/office/powerpoint/2010/main" val="1762939619"/>
              </p:ext>
            </p:extLst>
          </p:nvPr>
        </p:nvGraphicFramePr>
        <p:xfrm>
          <a:off x="509967" y="2927272"/>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No high score (HS) set</a:t>
                      </a:r>
                      <a:endParaRPr sz="2400" dirty="0"/>
                    </a:p>
                  </a:txBody>
                  <a:tcPr marL="121900" marR="121900" marT="121900" marB="121900"/>
                </a:tc>
                <a:tc>
                  <a:txBody>
                    <a:bodyPr/>
                    <a:lstStyle/>
                    <a:p>
                      <a:pPr marL="0" lvl="0" indent="0" algn="l" rtl="0">
                        <a:spcBef>
                          <a:spcPts val="0"/>
                        </a:spcBef>
                        <a:spcAft>
                          <a:spcPts val="0"/>
                        </a:spcAft>
                        <a:buNone/>
                      </a:pPr>
                      <a:r>
                        <a:rPr lang="en-NZ" sz="2400" dirty="0"/>
                        <a:t>HS = 0 (write output = 0)</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HS = 1 Score &gt; 1</a:t>
                      </a:r>
                      <a:endParaRPr sz="2400" dirty="0"/>
                    </a:p>
                  </a:txBody>
                  <a:tcPr marL="121900" marR="121900" marT="121900" marB="121900"/>
                </a:tc>
                <a:tc>
                  <a:txBody>
                    <a:bodyPr/>
                    <a:lstStyle/>
                    <a:p>
                      <a:pPr marL="0" lvl="0" indent="0" algn="l" rtl="0">
                        <a:spcBef>
                          <a:spcPts val="0"/>
                        </a:spcBef>
                        <a:spcAft>
                          <a:spcPts val="0"/>
                        </a:spcAft>
                        <a:buNone/>
                      </a:pPr>
                      <a:r>
                        <a:rPr lang="en-NZ" sz="2400" dirty="0"/>
                        <a:t>HS = Score (write output = score)</a:t>
                      </a:r>
                      <a:endParaRPr sz="2400" dirty="0"/>
                    </a:p>
                  </a:txBody>
                  <a:tcPr marL="121900" marR="121900" marT="121900" marB="121900"/>
                </a:tc>
                <a:extLst>
                  <a:ext uri="{0D108BD9-81ED-4DB2-BD59-A6C34878D82A}">
                    <a16:rowId xmlns:a16="http://schemas.microsoft.com/office/drawing/2014/main" val="2368857207"/>
                  </a:ext>
                </a:extLst>
              </a:tr>
              <a:tr h="609560">
                <a:tc>
                  <a:txBody>
                    <a:bodyPr/>
                    <a:lstStyle/>
                    <a:p>
                      <a:pPr marL="0" lvl="0" indent="0" algn="l" rtl="0">
                        <a:spcBef>
                          <a:spcPts val="0"/>
                        </a:spcBef>
                        <a:spcAft>
                          <a:spcPts val="0"/>
                        </a:spcAft>
                        <a:buNone/>
                      </a:pPr>
                      <a:r>
                        <a:rPr lang="en-NZ" sz="2400" dirty="0"/>
                        <a:t>HS = 10 Score &lt;10</a:t>
                      </a:r>
                      <a:endParaRPr sz="2400" dirty="0"/>
                    </a:p>
                  </a:txBody>
                  <a:tcPr marL="121900" marR="121900" marT="121900" marB="121900"/>
                </a:tc>
                <a:tc>
                  <a:txBody>
                    <a:bodyPr/>
                    <a:lstStyle/>
                    <a:p>
                      <a:pPr marL="0" lvl="0" indent="0" algn="l" rtl="0">
                        <a:spcBef>
                          <a:spcPts val="0"/>
                        </a:spcBef>
                        <a:spcAft>
                          <a:spcPts val="0"/>
                        </a:spcAft>
                        <a:buNone/>
                      </a:pPr>
                      <a:r>
                        <a:rPr lang="en-NZ" sz="2400" dirty="0"/>
                        <a:t>HS = 10 (no write output)</a:t>
                      </a:r>
                      <a:endParaRPr sz="2400" dirty="0"/>
                    </a:p>
                  </a:txBody>
                  <a:tcPr marL="121900" marR="121900" marT="121900" marB="121900"/>
                </a:tc>
                <a:extLst>
                  <a:ext uri="{0D108BD9-81ED-4DB2-BD59-A6C34878D82A}">
                    <a16:rowId xmlns:a16="http://schemas.microsoft.com/office/drawing/2014/main" val="1160853153"/>
                  </a:ext>
                </a:extLst>
              </a:tr>
              <a:tr h="609560">
                <a:tc>
                  <a:txBody>
                    <a:bodyPr/>
                    <a:lstStyle/>
                    <a:p>
                      <a:pPr marL="0" lvl="0" indent="0" algn="l" rtl="0">
                        <a:spcBef>
                          <a:spcPts val="0"/>
                        </a:spcBef>
                        <a:spcAft>
                          <a:spcPts val="0"/>
                        </a:spcAft>
                        <a:buNone/>
                      </a:pPr>
                      <a:r>
                        <a:rPr lang="en-NZ" sz="2400" dirty="0"/>
                        <a:t>HS = 0 Score = 0</a:t>
                      </a:r>
                      <a:endParaRPr sz="2400" dirty="0"/>
                    </a:p>
                  </a:txBody>
                  <a:tcPr marL="121900" marR="121900" marT="121900" marB="121900"/>
                </a:tc>
                <a:tc>
                  <a:txBody>
                    <a:bodyPr/>
                    <a:lstStyle/>
                    <a:p>
                      <a:pPr marL="0" lvl="0" indent="0" algn="l" rtl="0">
                        <a:spcBef>
                          <a:spcPts val="0"/>
                        </a:spcBef>
                        <a:spcAft>
                          <a:spcPts val="0"/>
                        </a:spcAft>
                        <a:buNone/>
                      </a:pPr>
                      <a:r>
                        <a:rPr lang="en-NZ" sz="2400" dirty="0"/>
                        <a:t>HS = 0 (no write output)</a:t>
                      </a:r>
                      <a:endParaRPr sz="2400" dirty="0"/>
                    </a:p>
                  </a:txBody>
                  <a:tcPr marL="121900" marR="121900" marT="121900" marB="121900"/>
                </a:tc>
                <a:extLst>
                  <a:ext uri="{0D108BD9-81ED-4DB2-BD59-A6C34878D82A}">
                    <a16:rowId xmlns:a16="http://schemas.microsoft.com/office/drawing/2014/main" val="2474538660"/>
                  </a:ext>
                </a:extLst>
              </a:tr>
              <a:tr h="609560">
                <a:tc>
                  <a:txBody>
                    <a:bodyPr/>
                    <a:lstStyle/>
                    <a:p>
                      <a:pPr marL="0" lvl="0" indent="0" algn="l" rtl="0">
                        <a:spcBef>
                          <a:spcPts val="0"/>
                        </a:spcBef>
                        <a:spcAft>
                          <a:spcPts val="0"/>
                        </a:spcAft>
                        <a:buNone/>
                      </a:pPr>
                      <a:r>
                        <a:rPr lang="en-NZ" sz="2400" dirty="0"/>
                        <a:t>“Hello!” (str)</a:t>
                      </a:r>
                      <a:endParaRPr sz="2400" dirty="0"/>
                    </a:p>
                  </a:txBody>
                  <a:tcPr marL="121900" marR="121900" marT="121900" marB="121900"/>
                </a:tc>
                <a:tc>
                  <a:txBody>
                    <a:bodyPr/>
                    <a:lstStyle/>
                    <a:p>
                      <a:pPr marL="0" lvl="0" indent="0" algn="l" rtl="0">
                        <a:spcBef>
                          <a:spcPts val="0"/>
                        </a:spcBef>
                        <a:spcAft>
                          <a:spcPts val="0"/>
                        </a:spcAft>
                        <a:buNone/>
                      </a:pPr>
                      <a:r>
                        <a:rPr lang="en-NZ" sz="2400" dirty="0"/>
                        <a:t>HS= 0 (write output = 0)</a:t>
                      </a:r>
                      <a:endParaRPr sz="2400" dirty="0"/>
                    </a:p>
                  </a:txBody>
                  <a:tcPr marL="121900" marR="121900" marT="121900" marB="121900"/>
                </a:tc>
                <a:extLst>
                  <a:ext uri="{0D108BD9-81ED-4DB2-BD59-A6C34878D82A}">
                    <a16:rowId xmlns:a16="http://schemas.microsoft.com/office/drawing/2014/main" val="39402284"/>
                  </a:ext>
                </a:extLst>
              </a:tr>
            </a:tbl>
          </a:graphicData>
        </a:graphic>
      </p:graphicFrame>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COMPONENT 5</a:t>
            </a:r>
            <a:br>
              <a:rPr lang="en-NZ" b="1" dirty="0"/>
            </a:br>
            <a:r>
              <a:rPr lang="en-NZ" sz="4400" b="1" i="1" dirty="0"/>
              <a:t>Create High Score</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sp>
        <p:nvSpPr>
          <p:cNvPr id="5" name="Rectangle: Rounded Corners 4">
            <a:extLst>
              <a:ext uri="{FF2B5EF4-FFF2-40B4-BE49-F238E27FC236}">
                <a16:creationId xmlns:a16="http://schemas.microsoft.com/office/drawing/2014/main" id="{1E3C3115-AA28-6FC5-1435-795E36B4828F}"/>
              </a:ext>
            </a:extLst>
          </p:cNvPr>
          <p:cNvSpPr/>
          <p:nvPr/>
        </p:nvSpPr>
        <p:spPr>
          <a:xfrm>
            <a:off x="4913644" y="3695528"/>
            <a:ext cx="984738" cy="34164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388AE703-5AC6-4458-C952-7E679748DB3B}"/>
              </a:ext>
            </a:extLst>
          </p:cNvPr>
          <p:cNvSpPr/>
          <p:nvPr/>
        </p:nvSpPr>
        <p:spPr>
          <a:xfrm>
            <a:off x="4913644" y="4252835"/>
            <a:ext cx="984738" cy="3416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8A8CCBF8-F898-9E6A-F2E0-75C5961564CB}"/>
              </a:ext>
            </a:extLst>
          </p:cNvPr>
          <p:cNvSpPr/>
          <p:nvPr/>
        </p:nvSpPr>
        <p:spPr>
          <a:xfrm>
            <a:off x="4913644" y="4861426"/>
            <a:ext cx="984738" cy="3416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Rounded Corners 9">
            <a:extLst>
              <a:ext uri="{FF2B5EF4-FFF2-40B4-BE49-F238E27FC236}">
                <a16:creationId xmlns:a16="http://schemas.microsoft.com/office/drawing/2014/main" id="{F512E188-18BE-2B68-1606-22AF801D56C7}"/>
              </a:ext>
            </a:extLst>
          </p:cNvPr>
          <p:cNvSpPr/>
          <p:nvPr/>
        </p:nvSpPr>
        <p:spPr>
          <a:xfrm>
            <a:off x="4913644" y="5489419"/>
            <a:ext cx="984738" cy="34164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Rounded Corners 10">
            <a:extLst>
              <a:ext uri="{FF2B5EF4-FFF2-40B4-BE49-F238E27FC236}">
                <a16:creationId xmlns:a16="http://schemas.microsoft.com/office/drawing/2014/main" id="{428F8B82-5F35-21BA-FF88-EB12B20F4284}"/>
              </a:ext>
            </a:extLst>
          </p:cNvPr>
          <p:cNvSpPr/>
          <p:nvPr/>
        </p:nvSpPr>
        <p:spPr>
          <a:xfrm>
            <a:off x="4913644" y="6136864"/>
            <a:ext cx="984738" cy="341644"/>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52598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COMPONENT 5</a:t>
            </a:r>
            <a:br>
              <a:rPr lang="en-NZ" b="1" dirty="0"/>
            </a:br>
            <a:r>
              <a:rPr lang="en-NZ" sz="3200" b="1" i="1" dirty="0"/>
              <a:t>Create High Score</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E42739A1-AA5F-B80D-ED7F-D230E3BF8A9F}"/>
              </a:ext>
            </a:extLst>
          </p:cNvPr>
          <p:cNvSpPr txBox="1"/>
          <p:nvPr/>
        </p:nvSpPr>
        <p:spPr>
          <a:xfrm>
            <a:off x="698485" y="4613314"/>
            <a:ext cx="2866629" cy="646331"/>
          </a:xfrm>
          <a:prstGeom prst="rect">
            <a:avLst/>
          </a:prstGeom>
          <a:noFill/>
        </p:spPr>
        <p:txBody>
          <a:bodyPr wrap="square" rtlCol="0">
            <a:spAutoFit/>
          </a:bodyPr>
          <a:lstStyle/>
          <a:p>
            <a:r>
              <a:rPr lang="en-NZ" dirty="0"/>
              <a:t>Empty File was updated to 0</a:t>
            </a:r>
          </a:p>
          <a:p>
            <a:r>
              <a:rPr lang="en-NZ" dirty="0"/>
              <a:t>(working as expected)</a:t>
            </a:r>
          </a:p>
        </p:txBody>
      </p:sp>
      <p:sp>
        <p:nvSpPr>
          <p:cNvPr id="13" name="TextBox 12">
            <a:extLst>
              <a:ext uri="{FF2B5EF4-FFF2-40B4-BE49-F238E27FC236}">
                <a16:creationId xmlns:a16="http://schemas.microsoft.com/office/drawing/2014/main" id="{CC90F338-87ED-7FD2-368C-E40DF891FB16}"/>
              </a:ext>
            </a:extLst>
          </p:cNvPr>
          <p:cNvSpPr txBox="1"/>
          <p:nvPr/>
        </p:nvSpPr>
        <p:spPr>
          <a:xfrm>
            <a:off x="4725801" y="4797980"/>
            <a:ext cx="3025638" cy="646331"/>
          </a:xfrm>
          <a:prstGeom prst="rect">
            <a:avLst/>
          </a:prstGeom>
          <a:noFill/>
        </p:spPr>
        <p:txBody>
          <a:bodyPr wrap="square" rtlCol="0">
            <a:spAutoFit/>
          </a:bodyPr>
          <a:lstStyle/>
          <a:p>
            <a:r>
              <a:rPr lang="en-NZ" dirty="0"/>
              <a:t>High score was updated to 10</a:t>
            </a:r>
          </a:p>
          <a:p>
            <a:r>
              <a:rPr lang="en-NZ" dirty="0"/>
              <a:t>(working as expected)</a:t>
            </a:r>
          </a:p>
        </p:txBody>
      </p:sp>
      <p:sp>
        <p:nvSpPr>
          <p:cNvPr id="15" name="TextBox 14">
            <a:extLst>
              <a:ext uri="{FF2B5EF4-FFF2-40B4-BE49-F238E27FC236}">
                <a16:creationId xmlns:a16="http://schemas.microsoft.com/office/drawing/2014/main" id="{192EB923-2999-E4D1-0BBD-195ADF47BEDA}"/>
              </a:ext>
            </a:extLst>
          </p:cNvPr>
          <p:cNvSpPr txBox="1"/>
          <p:nvPr/>
        </p:nvSpPr>
        <p:spPr>
          <a:xfrm>
            <a:off x="8488192" y="4730019"/>
            <a:ext cx="2866629" cy="646331"/>
          </a:xfrm>
          <a:prstGeom prst="rect">
            <a:avLst/>
          </a:prstGeom>
          <a:noFill/>
        </p:spPr>
        <p:txBody>
          <a:bodyPr wrap="square" rtlCol="0">
            <a:spAutoFit/>
          </a:bodyPr>
          <a:lstStyle/>
          <a:p>
            <a:r>
              <a:rPr lang="en-NZ" dirty="0"/>
              <a:t>High Score was not updated</a:t>
            </a:r>
          </a:p>
          <a:p>
            <a:r>
              <a:rPr lang="en-NZ" dirty="0"/>
              <a:t>(working as expected)</a:t>
            </a:r>
          </a:p>
        </p:txBody>
      </p:sp>
      <p:sp>
        <p:nvSpPr>
          <p:cNvPr id="16" name="Rectangle 15">
            <a:extLst>
              <a:ext uri="{FF2B5EF4-FFF2-40B4-BE49-F238E27FC236}">
                <a16:creationId xmlns:a16="http://schemas.microsoft.com/office/drawing/2014/main" id="{2B9D11D1-9BB1-E658-58B9-CCC1D3267C53}"/>
              </a:ext>
            </a:extLst>
          </p:cNvPr>
          <p:cNvSpPr/>
          <p:nvPr/>
        </p:nvSpPr>
        <p:spPr>
          <a:xfrm>
            <a:off x="522514" y="2563901"/>
            <a:ext cx="3386295" cy="3656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4476018" y="2555752"/>
            <a:ext cx="3386295" cy="36560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5F88F6F3-EC52-1949-4438-23FC0101AF7E}"/>
              </a:ext>
            </a:extLst>
          </p:cNvPr>
          <p:cNvSpPr/>
          <p:nvPr/>
        </p:nvSpPr>
        <p:spPr>
          <a:xfrm>
            <a:off x="8287440" y="2555751"/>
            <a:ext cx="3386295" cy="36560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6" name="Picture 5">
            <a:extLst>
              <a:ext uri="{FF2B5EF4-FFF2-40B4-BE49-F238E27FC236}">
                <a16:creationId xmlns:a16="http://schemas.microsoft.com/office/drawing/2014/main" id="{38483C59-D48E-661A-089E-C7D91BED322E}"/>
              </a:ext>
            </a:extLst>
          </p:cNvPr>
          <p:cNvPicPr>
            <a:picLocks noChangeAspect="1"/>
          </p:cNvPicPr>
          <p:nvPr/>
        </p:nvPicPr>
        <p:blipFill>
          <a:blip r:embed="rId3"/>
          <a:stretch>
            <a:fillRect/>
          </a:stretch>
        </p:blipFill>
        <p:spPr>
          <a:xfrm>
            <a:off x="680231" y="2629255"/>
            <a:ext cx="3070860" cy="1439989"/>
          </a:xfrm>
          <a:prstGeom prst="rect">
            <a:avLst/>
          </a:prstGeom>
        </p:spPr>
      </p:pic>
      <p:pic>
        <p:nvPicPr>
          <p:cNvPr id="9" name="Picture 8">
            <a:extLst>
              <a:ext uri="{FF2B5EF4-FFF2-40B4-BE49-F238E27FC236}">
                <a16:creationId xmlns:a16="http://schemas.microsoft.com/office/drawing/2014/main" id="{1AE41112-AA55-8C83-16BA-15AE253B1A0E}"/>
              </a:ext>
            </a:extLst>
          </p:cNvPr>
          <p:cNvPicPr>
            <a:picLocks noChangeAspect="1"/>
          </p:cNvPicPr>
          <p:nvPr/>
        </p:nvPicPr>
        <p:blipFill>
          <a:blip r:embed="rId4"/>
          <a:stretch>
            <a:fillRect/>
          </a:stretch>
        </p:blipFill>
        <p:spPr>
          <a:xfrm>
            <a:off x="4583181" y="2773815"/>
            <a:ext cx="3025638" cy="1331843"/>
          </a:xfrm>
          <a:prstGeom prst="rect">
            <a:avLst/>
          </a:prstGeom>
        </p:spPr>
      </p:pic>
      <p:pic>
        <p:nvPicPr>
          <p:cNvPr id="14" name="Picture 13">
            <a:extLst>
              <a:ext uri="{FF2B5EF4-FFF2-40B4-BE49-F238E27FC236}">
                <a16:creationId xmlns:a16="http://schemas.microsoft.com/office/drawing/2014/main" id="{B86C171F-22EF-2188-D8EC-5D2B149C080F}"/>
              </a:ext>
            </a:extLst>
          </p:cNvPr>
          <p:cNvPicPr>
            <a:picLocks noChangeAspect="1"/>
          </p:cNvPicPr>
          <p:nvPr/>
        </p:nvPicPr>
        <p:blipFill>
          <a:blip r:embed="rId5"/>
          <a:stretch>
            <a:fillRect/>
          </a:stretch>
        </p:blipFill>
        <p:spPr>
          <a:xfrm>
            <a:off x="8488192" y="2711609"/>
            <a:ext cx="3054264" cy="1295429"/>
          </a:xfrm>
          <a:prstGeom prst="rect">
            <a:avLst/>
          </a:prstGeom>
        </p:spPr>
      </p:pic>
    </p:spTree>
    <p:extLst>
      <p:ext uri="{BB962C8B-B14F-4D97-AF65-F5344CB8AC3E}">
        <p14:creationId xmlns:p14="http://schemas.microsoft.com/office/powerpoint/2010/main" val="2003550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3.5 Evidence of testing: COMPONENT 5</a:t>
            </a:r>
            <a:br>
              <a:rPr lang="en-NZ" b="1" dirty="0"/>
            </a:br>
            <a:r>
              <a:rPr lang="en-NZ" sz="3200" b="1" i="1" dirty="0"/>
              <a:t>Create High Score</a:t>
            </a:r>
          </a:p>
        </p:txBody>
      </p:sp>
      <p:sp>
        <p:nvSpPr>
          <p:cNvPr id="12" name="TextBox 11">
            <a:extLst>
              <a:ext uri="{FF2B5EF4-FFF2-40B4-BE49-F238E27FC236}">
                <a16:creationId xmlns:a16="http://schemas.microsoft.com/office/drawing/2014/main" id="{E42739A1-AA5F-B80D-ED7F-D230E3BF8A9F}"/>
              </a:ext>
            </a:extLst>
          </p:cNvPr>
          <p:cNvSpPr txBox="1"/>
          <p:nvPr/>
        </p:nvSpPr>
        <p:spPr>
          <a:xfrm>
            <a:off x="1425440" y="5192431"/>
            <a:ext cx="2866629" cy="646331"/>
          </a:xfrm>
          <a:prstGeom prst="rect">
            <a:avLst/>
          </a:prstGeom>
          <a:noFill/>
        </p:spPr>
        <p:txBody>
          <a:bodyPr wrap="square" rtlCol="0">
            <a:spAutoFit/>
          </a:bodyPr>
          <a:lstStyle/>
          <a:p>
            <a:r>
              <a:rPr lang="en-NZ" dirty="0"/>
              <a:t>High Score was not updated</a:t>
            </a:r>
          </a:p>
          <a:p>
            <a:r>
              <a:rPr lang="en-NZ" dirty="0"/>
              <a:t>(working as expected)</a:t>
            </a:r>
          </a:p>
        </p:txBody>
      </p:sp>
      <p:sp>
        <p:nvSpPr>
          <p:cNvPr id="16" name="Rectangle 15">
            <a:extLst>
              <a:ext uri="{FF2B5EF4-FFF2-40B4-BE49-F238E27FC236}">
                <a16:creationId xmlns:a16="http://schemas.microsoft.com/office/drawing/2014/main" id="{2B9D11D1-9BB1-E658-58B9-CCC1D3267C53}"/>
              </a:ext>
            </a:extLst>
          </p:cNvPr>
          <p:cNvSpPr/>
          <p:nvPr/>
        </p:nvSpPr>
        <p:spPr>
          <a:xfrm>
            <a:off x="1165608" y="2637755"/>
            <a:ext cx="3386295" cy="365602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6968009" y="2637755"/>
            <a:ext cx="3386295" cy="365602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a:extLst>
              <a:ext uri="{FF2B5EF4-FFF2-40B4-BE49-F238E27FC236}">
                <a16:creationId xmlns:a16="http://schemas.microsoft.com/office/drawing/2014/main" id="{A1A79C26-1DD9-B5B7-B1F7-33F8A29D5757}"/>
              </a:ext>
            </a:extLst>
          </p:cNvPr>
          <p:cNvSpPr txBox="1"/>
          <p:nvPr/>
        </p:nvSpPr>
        <p:spPr>
          <a:xfrm>
            <a:off x="7227841" y="5251772"/>
            <a:ext cx="2866629" cy="646331"/>
          </a:xfrm>
          <a:prstGeom prst="rect">
            <a:avLst/>
          </a:prstGeom>
          <a:noFill/>
        </p:spPr>
        <p:txBody>
          <a:bodyPr wrap="square" rtlCol="0">
            <a:spAutoFit/>
          </a:bodyPr>
          <a:lstStyle/>
          <a:p>
            <a:r>
              <a:rPr lang="en-NZ" dirty="0"/>
              <a:t>High Score was not updated</a:t>
            </a:r>
          </a:p>
          <a:p>
            <a:r>
              <a:rPr lang="en-NZ" dirty="0"/>
              <a:t>(working as expected)</a:t>
            </a:r>
          </a:p>
        </p:txBody>
      </p:sp>
      <p:pic>
        <p:nvPicPr>
          <p:cNvPr id="4" name="Picture 3">
            <a:extLst>
              <a:ext uri="{FF2B5EF4-FFF2-40B4-BE49-F238E27FC236}">
                <a16:creationId xmlns:a16="http://schemas.microsoft.com/office/drawing/2014/main" id="{AB1A3790-14F6-988E-08C0-7373B07328BB}"/>
              </a:ext>
            </a:extLst>
          </p:cNvPr>
          <p:cNvPicPr>
            <a:picLocks noChangeAspect="1"/>
          </p:cNvPicPr>
          <p:nvPr/>
        </p:nvPicPr>
        <p:blipFill>
          <a:blip r:embed="rId3"/>
          <a:stretch>
            <a:fillRect/>
          </a:stretch>
        </p:blipFill>
        <p:spPr>
          <a:xfrm>
            <a:off x="1254830" y="2791093"/>
            <a:ext cx="3207847" cy="1354149"/>
          </a:xfrm>
          <a:prstGeom prst="rect">
            <a:avLst/>
          </a:prstGeom>
        </p:spPr>
      </p:pic>
      <p:pic>
        <p:nvPicPr>
          <p:cNvPr id="9" name="Picture 8">
            <a:extLst>
              <a:ext uri="{FF2B5EF4-FFF2-40B4-BE49-F238E27FC236}">
                <a16:creationId xmlns:a16="http://schemas.microsoft.com/office/drawing/2014/main" id="{966DE0DA-C240-0F69-19AF-1A2627FB1CFC}"/>
              </a:ext>
            </a:extLst>
          </p:cNvPr>
          <p:cNvPicPr>
            <a:picLocks noChangeAspect="1"/>
          </p:cNvPicPr>
          <p:nvPr/>
        </p:nvPicPr>
        <p:blipFill>
          <a:blip r:embed="rId4"/>
          <a:stretch>
            <a:fillRect/>
          </a:stretch>
        </p:blipFill>
        <p:spPr>
          <a:xfrm>
            <a:off x="7054399" y="2777871"/>
            <a:ext cx="3213512" cy="1302258"/>
          </a:xfrm>
          <a:prstGeom prst="rect">
            <a:avLst/>
          </a:prstGeom>
        </p:spPr>
      </p:pic>
    </p:spTree>
    <p:extLst>
      <p:ext uri="{BB962C8B-B14F-4D97-AF65-F5344CB8AC3E}">
        <p14:creationId xmlns:p14="http://schemas.microsoft.com/office/powerpoint/2010/main" val="3173808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4 Trialling: COMPONENT 3</a:t>
            </a:r>
            <a:br>
              <a:rPr lang="en-NZ" b="1" dirty="0"/>
            </a:br>
            <a:r>
              <a:rPr lang="en-NZ" sz="3200" b="1" i="1" dirty="0"/>
              <a:t>Animate Sprites</a:t>
            </a:r>
          </a:p>
        </p:txBody>
      </p:sp>
      <p:sp>
        <p:nvSpPr>
          <p:cNvPr id="3" name="TextBox 2">
            <a:extLst>
              <a:ext uri="{FF2B5EF4-FFF2-40B4-BE49-F238E27FC236}">
                <a16:creationId xmlns:a16="http://schemas.microsoft.com/office/drawing/2014/main" id="{ABB360C9-D853-5B12-D1F8-AAC9402D7C49}"/>
              </a:ext>
            </a:extLst>
          </p:cNvPr>
          <p:cNvSpPr txBox="1"/>
          <p:nvPr/>
        </p:nvSpPr>
        <p:spPr>
          <a:xfrm>
            <a:off x="295353" y="1637856"/>
            <a:ext cx="9756950" cy="5078313"/>
          </a:xfrm>
          <a:prstGeom prst="rect">
            <a:avLst/>
          </a:prstGeom>
          <a:noFill/>
        </p:spPr>
        <p:txBody>
          <a:bodyPr wrap="square" rtlCol="0">
            <a:spAutoFit/>
          </a:bodyPr>
          <a:lstStyle/>
          <a:p>
            <a:r>
              <a:rPr lang="en-NZ" i="1" dirty="0"/>
              <a:t>Trial 1. When deciding how to score the game I trialled different ways to do it. My first way to calculate score was by each obstacle the driver passed. I did this by checking for obstacle position and if it was greater than drivers position then it would add score by one. I then had to make sure it would only add one score per car forever, so I set a true false value prohibiting anymore contribution to score.</a:t>
            </a:r>
          </a:p>
          <a:p>
            <a:endParaRPr lang="en-NZ" dirty="0"/>
          </a:p>
          <a:p>
            <a:r>
              <a:rPr lang="en-NZ" i="1" dirty="0"/>
              <a:t>Trial 2.  My second trial I wanted to try set score based on distance travelled. I did this by adding the same value that my road moved to my score. This resulted in much bigger scores then previously and I was not as happy with this outcome</a:t>
            </a:r>
          </a:p>
          <a:p>
            <a:endParaRPr lang="en-NZ" dirty="0"/>
          </a:p>
          <a:p>
            <a:r>
              <a:rPr lang="en-NZ" i="1" dirty="0"/>
              <a:t>Trial 3.  On my third Trial I wanted to set score based on time. My first attempt resulted in the score adding 1 per second. To me this felt slow as the score was very rarely getting updated. I changed this to add 0.1 every millisecond this meant that the player would feel like they are accomplishing more in the moment being able to see the score tick up more frequently.</a:t>
            </a:r>
            <a:endParaRPr lang="en-NZ" dirty="0"/>
          </a:p>
          <a:p>
            <a:endParaRPr lang="en-NZ" dirty="0"/>
          </a:p>
          <a:p>
            <a:r>
              <a:rPr lang="en-NZ" dirty="0"/>
              <a:t>For my final result I went with cars passed. I did this because it felt for natural and initiative for the player. I consulted others like my dad to play test it and he tried all three and agreed the past cars scoring was the best suited for my game style. I also changed the read to instead be a integer rather than a float so that the end screen looks cleaner. </a:t>
            </a:r>
          </a:p>
        </p:txBody>
      </p:sp>
      <p:sp>
        <p:nvSpPr>
          <p:cNvPr id="14" name="TextBox 13">
            <a:extLst>
              <a:ext uri="{FF2B5EF4-FFF2-40B4-BE49-F238E27FC236}">
                <a16:creationId xmlns:a16="http://schemas.microsoft.com/office/drawing/2014/main" id="{955DEEAA-082F-399B-F019-2F9640C00057}"/>
              </a:ext>
            </a:extLst>
          </p:cNvPr>
          <p:cNvSpPr txBox="1"/>
          <p:nvPr/>
        </p:nvSpPr>
        <p:spPr>
          <a:xfrm>
            <a:off x="11612610" y="365125"/>
            <a:ext cx="405284" cy="369332"/>
          </a:xfrm>
          <a:prstGeom prst="rect">
            <a:avLst/>
          </a:prstGeom>
          <a:noFill/>
        </p:spPr>
        <p:txBody>
          <a:bodyPr wrap="square" rtlCol="0">
            <a:spAutoFit/>
          </a:bodyPr>
          <a:lstStyle/>
          <a:p>
            <a:r>
              <a:rPr lang="en-NZ" dirty="0"/>
              <a:t>1.</a:t>
            </a:r>
          </a:p>
        </p:txBody>
      </p:sp>
      <p:sp>
        <p:nvSpPr>
          <p:cNvPr id="15" name="TextBox 14">
            <a:extLst>
              <a:ext uri="{FF2B5EF4-FFF2-40B4-BE49-F238E27FC236}">
                <a16:creationId xmlns:a16="http://schemas.microsoft.com/office/drawing/2014/main" id="{32510DC9-9EA5-2799-4530-633E9A346690}"/>
              </a:ext>
            </a:extLst>
          </p:cNvPr>
          <p:cNvSpPr txBox="1"/>
          <p:nvPr/>
        </p:nvSpPr>
        <p:spPr>
          <a:xfrm>
            <a:off x="11612610" y="2383453"/>
            <a:ext cx="405284" cy="369332"/>
          </a:xfrm>
          <a:prstGeom prst="rect">
            <a:avLst/>
          </a:prstGeom>
          <a:noFill/>
        </p:spPr>
        <p:txBody>
          <a:bodyPr wrap="square" rtlCol="0">
            <a:spAutoFit/>
          </a:bodyPr>
          <a:lstStyle/>
          <a:p>
            <a:r>
              <a:rPr lang="en-NZ" dirty="0"/>
              <a:t>2.</a:t>
            </a:r>
          </a:p>
        </p:txBody>
      </p:sp>
      <p:sp>
        <p:nvSpPr>
          <p:cNvPr id="18" name="TextBox 17">
            <a:extLst>
              <a:ext uri="{FF2B5EF4-FFF2-40B4-BE49-F238E27FC236}">
                <a16:creationId xmlns:a16="http://schemas.microsoft.com/office/drawing/2014/main" id="{EFD93631-02C5-275C-C64F-DA6109CB1B7F}"/>
              </a:ext>
            </a:extLst>
          </p:cNvPr>
          <p:cNvSpPr txBox="1"/>
          <p:nvPr/>
        </p:nvSpPr>
        <p:spPr>
          <a:xfrm>
            <a:off x="11612610" y="4508673"/>
            <a:ext cx="405284" cy="369332"/>
          </a:xfrm>
          <a:prstGeom prst="rect">
            <a:avLst/>
          </a:prstGeom>
          <a:noFill/>
        </p:spPr>
        <p:txBody>
          <a:bodyPr wrap="square" rtlCol="0">
            <a:spAutoFit/>
          </a:bodyPr>
          <a:lstStyle/>
          <a:p>
            <a:r>
              <a:rPr lang="en-NZ" dirty="0"/>
              <a:t>3.</a:t>
            </a:r>
          </a:p>
        </p:txBody>
      </p:sp>
      <p:pic>
        <p:nvPicPr>
          <p:cNvPr id="5" name="Picture 4">
            <a:extLst>
              <a:ext uri="{FF2B5EF4-FFF2-40B4-BE49-F238E27FC236}">
                <a16:creationId xmlns:a16="http://schemas.microsoft.com/office/drawing/2014/main" id="{E5E2D336-1560-9770-707C-9D8D7F7090A2}"/>
              </a:ext>
            </a:extLst>
          </p:cNvPr>
          <p:cNvPicPr>
            <a:picLocks noChangeAspect="1"/>
          </p:cNvPicPr>
          <p:nvPr/>
        </p:nvPicPr>
        <p:blipFill>
          <a:blip r:embed="rId3"/>
          <a:stretch>
            <a:fillRect/>
          </a:stretch>
        </p:blipFill>
        <p:spPr>
          <a:xfrm>
            <a:off x="10253282" y="365125"/>
            <a:ext cx="1301497" cy="1776972"/>
          </a:xfrm>
          <a:prstGeom prst="rect">
            <a:avLst/>
          </a:prstGeom>
        </p:spPr>
      </p:pic>
      <p:sp>
        <p:nvSpPr>
          <p:cNvPr id="6" name="TextBox 5">
            <a:extLst>
              <a:ext uri="{FF2B5EF4-FFF2-40B4-BE49-F238E27FC236}">
                <a16:creationId xmlns:a16="http://schemas.microsoft.com/office/drawing/2014/main" id="{CD83B9CD-3186-EBFA-9109-B7D27912751C}"/>
              </a:ext>
            </a:extLst>
          </p:cNvPr>
          <p:cNvSpPr txBox="1"/>
          <p:nvPr/>
        </p:nvSpPr>
        <p:spPr>
          <a:xfrm>
            <a:off x="8362582" y="640809"/>
            <a:ext cx="1890700" cy="646331"/>
          </a:xfrm>
          <a:prstGeom prst="rect">
            <a:avLst/>
          </a:prstGeom>
          <a:noFill/>
        </p:spPr>
        <p:txBody>
          <a:bodyPr wrap="square" rtlCol="0">
            <a:spAutoFit/>
          </a:bodyPr>
          <a:lstStyle/>
          <a:p>
            <a:r>
              <a:rPr lang="en-NZ" sz="1200" i="1" dirty="0"/>
              <a:t>Screenshot shows score added by 1 once a obstacle is passed</a:t>
            </a:r>
          </a:p>
        </p:txBody>
      </p:sp>
      <p:pic>
        <p:nvPicPr>
          <p:cNvPr id="8" name="Picture 7">
            <a:extLst>
              <a:ext uri="{FF2B5EF4-FFF2-40B4-BE49-F238E27FC236}">
                <a16:creationId xmlns:a16="http://schemas.microsoft.com/office/drawing/2014/main" id="{8B002AF7-F70A-4AF1-76DA-0A0AD073AEDC}"/>
              </a:ext>
            </a:extLst>
          </p:cNvPr>
          <p:cNvPicPr>
            <a:picLocks noChangeAspect="1"/>
          </p:cNvPicPr>
          <p:nvPr/>
        </p:nvPicPr>
        <p:blipFill>
          <a:blip r:embed="rId4"/>
          <a:stretch>
            <a:fillRect/>
          </a:stretch>
        </p:blipFill>
        <p:spPr>
          <a:xfrm>
            <a:off x="10244355" y="2400041"/>
            <a:ext cx="1310424" cy="1776972"/>
          </a:xfrm>
          <a:prstGeom prst="rect">
            <a:avLst/>
          </a:prstGeom>
        </p:spPr>
      </p:pic>
      <p:pic>
        <p:nvPicPr>
          <p:cNvPr id="10" name="Picture 9">
            <a:extLst>
              <a:ext uri="{FF2B5EF4-FFF2-40B4-BE49-F238E27FC236}">
                <a16:creationId xmlns:a16="http://schemas.microsoft.com/office/drawing/2014/main" id="{43B5D3E8-A221-803B-BFFF-D7E7CAB930AB}"/>
              </a:ext>
            </a:extLst>
          </p:cNvPr>
          <p:cNvPicPr>
            <a:picLocks noChangeAspect="1"/>
          </p:cNvPicPr>
          <p:nvPr/>
        </p:nvPicPr>
        <p:blipFill>
          <a:blip r:embed="rId5"/>
          <a:stretch>
            <a:fillRect/>
          </a:stretch>
        </p:blipFill>
        <p:spPr>
          <a:xfrm>
            <a:off x="10188503" y="4608809"/>
            <a:ext cx="1422127" cy="1884066"/>
          </a:xfrm>
          <a:prstGeom prst="rect">
            <a:avLst/>
          </a:prstGeom>
        </p:spPr>
      </p:pic>
    </p:spTree>
    <p:extLst>
      <p:ext uri="{BB962C8B-B14F-4D97-AF65-F5344CB8AC3E}">
        <p14:creationId xmlns:p14="http://schemas.microsoft.com/office/powerpoint/2010/main" val="1012750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p:txBody>
          <a:bodyPr/>
          <a:lstStyle/>
          <a:p>
            <a:r>
              <a:rPr lang="en-NZ" b="1"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546483"/>
            <a:ext cx="8767813" cy="1754326"/>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p:txBody>
      </p:sp>
    </p:spTree>
    <p:extLst>
      <p:ext uri="{BB962C8B-B14F-4D97-AF65-F5344CB8AC3E}">
        <p14:creationId xmlns:p14="http://schemas.microsoft.com/office/powerpoint/2010/main" val="1084233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a:xfrm>
            <a:off x="838200" y="-187532"/>
            <a:ext cx="10515600" cy="1325563"/>
          </a:xfrm>
        </p:spPr>
        <p:txBody>
          <a:bodyPr/>
          <a:lstStyle/>
          <a:p>
            <a:r>
              <a:rPr lang="en-NZ" b="1" dirty="0"/>
              <a:t>1 Assembled Outcome Testing – </a:t>
            </a:r>
            <a:r>
              <a:rPr lang="en-NZ" b="1" i="1" dirty="0"/>
              <a:t>Test Plan</a:t>
            </a:r>
          </a:p>
        </p:txBody>
      </p:sp>
      <p:graphicFrame>
        <p:nvGraphicFramePr>
          <p:cNvPr id="4" name="Google Shape;92;p19">
            <a:extLst>
              <a:ext uri="{FF2B5EF4-FFF2-40B4-BE49-F238E27FC236}">
                <a16:creationId xmlns:a16="http://schemas.microsoft.com/office/drawing/2014/main" id="{04C3734E-6593-07D2-84FA-A39DA3B1AC6E}"/>
              </a:ext>
            </a:extLst>
          </p:cNvPr>
          <p:cNvGraphicFramePr/>
          <p:nvPr>
            <p:extLst>
              <p:ext uri="{D42A27DB-BD31-4B8C-83A1-F6EECF244321}">
                <p14:modId xmlns:p14="http://schemas.microsoft.com/office/powerpoint/2010/main" val="4019522034"/>
              </p:ext>
            </p:extLst>
          </p:nvPr>
        </p:nvGraphicFramePr>
        <p:xfrm>
          <a:off x="415600" y="859674"/>
          <a:ext cx="11360800" cy="5851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427740">
                <a:tc>
                  <a:txBody>
                    <a:bodyPr/>
                    <a:lstStyle/>
                    <a:p>
                      <a:pPr marL="0" lvl="0" indent="0" algn="l" rtl="0">
                        <a:spcBef>
                          <a:spcPts val="0"/>
                        </a:spcBef>
                        <a:spcAft>
                          <a:spcPts val="0"/>
                        </a:spcAft>
                        <a:buNone/>
                      </a:pPr>
                      <a:r>
                        <a:rPr lang="en" sz="1600" b="1" dirty="0"/>
                        <a:t>Test Cases - input</a:t>
                      </a:r>
                      <a:endParaRPr sz="16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600" b="1" dirty="0"/>
                        <a:t>Expected output</a:t>
                      </a:r>
                      <a:endParaRPr sz="1600" b="1" dirty="0"/>
                    </a:p>
                  </a:txBody>
                  <a:tcPr marL="121900" marR="121900" marT="121900" marB="121900">
                    <a:solidFill>
                      <a:srgbClr val="CCCCCC"/>
                    </a:solidFill>
                  </a:tcPr>
                </a:tc>
                <a:extLst>
                  <a:ext uri="{0D108BD9-81ED-4DB2-BD59-A6C34878D82A}">
                    <a16:rowId xmlns:a16="http://schemas.microsoft.com/office/drawing/2014/main" val="10000"/>
                  </a:ext>
                </a:extLst>
              </a:tr>
              <a:tr h="427740">
                <a:tc>
                  <a:txBody>
                    <a:bodyPr/>
                    <a:lstStyle/>
                    <a:p>
                      <a:pPr marL="0" lvl="0" indent="0" algn="l" rtl="0">
                        <a:spcBef>
                          <a:spcPts val="0"/>
                        </a:spcBef>
                        <a:spcAft>
                          <a:spcPts val="0"/>
                        </a:spcAft>
                        <a:buNone/>
                      </a:pPr>
                      <a:r>
                        <a:rPr lang="en-NZ" sz="1600" dirty="0"/>
                        <a:t>Program started</a:t>
                      </a:r>
                      <a:endParaRPr sz="1600" dirty="0"/>
                    </a:p>
                  </a:txBody>
                  <a:tcPr marL="121900" marR="121900" marT="121900" marB="121900"/>
                </a:tc>
                <a:tc>
                  <a:txBody>
                    <a:bodyPr/>
                    <a:lstStyle/>
                    <a:p>
                      <a:pPr marL="0" lvl="0" indent="0" algn="l" rtl="0">
                        <a:spcBef>
                          <a:spcPts val="0"/>
                        </a:spcBef>
                        <a:spcAft>
                          <a:spcPts val="0"/>
                        </a:spcAft>
                        <a:buNone/>
                      </a:pPr>
                      <a:r>
                        <a:rPr lang="en-NZ" sz="1600" dirty="0"/>
                        <a:t>red driver car with road background moving</a:t>
                      </a:r>
                      <a:endParaRPr sz="1600" dirty="0"/>
                    </a:p>
                  </a:txBody>
                  <a:tcPr marL="121900" marR="121900" marT="121900" marB="121900"/>
                </a:tc>
                <a:extLst>
                  <a:ext uri="{0D108BD9-81ED-4DB2-BD59-A6C34878D82A}">
                    <a16:rowId xmlns:a16="http://schemas.microsoft.com/office/drawing/2014/main" val="10001"/>
                  </a:ext>
                </a:extLst>
              </a:tr>
              <a:tr h="427740">
                <a:tc>
                  <a:txBody>
                    <a:bodyPr/>
                    <a:lstStyle/>
                    <a:p>
                      <a:pPr marL="0" lvl="0" indent="0" algn="l" rtl="0">
                        <a:spcBef>
                          <a:spcPts val="0"/>
                        </a:spcBef>
                        <a:spcAft>
                          <a:spcPts val="0"/>
                        </a:spcAft>
                        <a:buNone/>
                      </a:pPr>
                      <a:r>
                        <a:rPr lang="en-NZ" sz="1600" dirty="0"/>
                        <a:t>Left arrow pressed</a:t>
                      </a:r>
                      <a:endParaRPr sz="1600" dirty="0"/>
                    </a:p>
                  </a:txBody>
                  <a:tcPr marL="121900" marR="121900" marT="121900" marB="121900"/>
                </a:tc>
                <a:tc>
                  <a:txBody>
                    <a:bodyPr/>
                    <a:lstStyle/>
                    <a:p>
                      <a:pPr marL="0" lvl="0" indent="0" algn="l" rtl="0">
                        <a:spcBef>
                          <a:spcPts val="0"/>
                        </a:spcBef>
                        <a:spcAft>
                          <a:spcPts val="0"/>
                        </a:spcAft>
                        <a:buNone/>
                      </a:pPr>
                      <a:r>
                        <a:rPr lang="en-NZ" sz="1600" dirty="0"/>
                        <a:t>Car tilts left and moves left</a:t>
                      </a:r>
                      <a:endParaRPr sz="1600" dirty="0"/>
                    </a:p>
                  </a:txBody>
                  <a:tcPr marL="121900" marR="121900" marT="121900" marB="121900"/>
                </a:tc>
                <a:extLst>
                  <a:ext uri="{0D108BD9-81ED-4DB2-BD59-A6C34878D82A}">
                    <a16:rowId xmlns:a16="http://schemas.microsoft.com/office/drawing/2014/main" val="2368857207"/>
                  </a:ext>
                </a:extLst>
              </a:tr>
              <a:tr h="427740">
                <a:tc>
                  <a:txBody>
                    <a:bodyPr/>
                    <a:lstStyle/>
                    <a:p>
                      <a:pPr marL="0" lvl="0" indent="0" algn="l" rtl="0">
                        <a:spcBef>
                          <a:spcPts val="0"/>
                        </a:spcBef>
                        <a:spcAft>
                          <a:spcPts val="0"/>
                        </a:spcAft>
                        <a:buNone/>
                      </a:pPr>
                      <a:r>
                        <a:rPr lang="en-NZ" sz="1600" dirty="0"/>
                        <a:t>Right arrow pressed</a:t>
                      </a:r>
                      <a:endParaRPr sz="1600" dirty="0"/>
                    </a:p>
                  </a:txBody>
                  <a:tcPr marL="121900" marR="121900" marT="121900" marB="121900"/>
                </a:tc>
                <a:tc>
                  <a:txBody>
                    <a:bodyPr/>
                    <a:lstStyle/>
                    <a:p>
                      <a:pPr marL="0" lvl="0" indent="0" algn="l" rtl="0">
                        <a:spcBef>
                          <a:spcPts val="0"/>
                        </a:spcBef>
                        <a:spcAft>
                          <a:spcPts val="0"/>
                        </a:spcAft>
                        <a:buNone/>
                      </a:pPr>
                      <a:r>
                        <a:rPr lang="en-NZ" sz="1600" dirty="0"/>
                        <a:t>Car tilts right and moves right</a:t>
                      </a:r>
                      <a:endParaRPr sz="1600" dirty="0"/>
                    </a:p>
                  </a:txBody>
                  <a:tcPr marL="121900" marR="121900" marT="121900" marB="121900"/>
                </a:tc>
                <a:extLst>
                  <a:ext uri="{0D108BD9-81ED-4DB2-BD59-A6C34878D82A}">
                    <a16:rowId xmlns:a16="http://schemas.microsoft.com/office/drawing/2014/main" val="1160853153"/>
                  </a:ext>
                </a:extLst>
              </a:tr>
              <a:tr h="427740">
                <a:tc>
                  <a:txBody>
                    <a:bodyPr/>
                    <a:lstStyle/>
                    <a:p>
                      <a:pPr marL="0" lvl="0" indent="0" algn="l" rtl="0">
                        <a:spcBef>
                          <a:spcPts val="0"/>
                        </a:spcBef>
                        <a:spcAft>
                          <a:spcPts val="0"/>
                        </a:spcAft>
                        <a:buNone/>
                      </a:pPr>
                      <a:r>
                        <a:rPr lang="en-NZ" sz="1600" dirty="0"/>
                        <a:t>Both arrow pressed</a:t>
                      </a:r>
                      <a:endParaRPr sz="1600" dirty="0"/>
                    </a:p>
                  </a:txBody>
                  <a:tcPr marL="121900" marR="121900" marT="121900" marB="121900"/>
                </a:tc>
                <a:tc>
                  <a:txBody>
                    <a:bodyPr/>
                    <a:lstStyle/>
                    <a:p>
                      <a:pPr marL="0" lvl="0" indent="0" algn="l" rtl="0">
                        <a:spcBef>
                          <a:spcPts val="0"/>
                        </a:spcBef>
                        <a:spcAft>
                          <a:spcPts val="0"/>
                        </a:spcAft>
                        <a:buNone/>
                      </a:pPr>
                      <a:r>
                        <a:rPr lang="en-NZ" sz="1600" dirty="0"/>
                        <a:t>Car does not move and faces forewords</a:t>
                      </a:r>
                      <a:endParaRPr sz="1600" dirty="0"/>
                    </a:p>
                  </a:txBody>
                  <a:tcPr marL="121900" marR="121900" marT="121900" marB="121900"/>
                </a:tc>
                <a:extLst>
                  <a:ext uri="{0D108BD9-81ED-4DB2-BD59-A6C34878D82A}">
                    <a16:rowId xmlns:a16="http://schemas.microsoft.com/office/drawing/2014/main" val="2474538660"/>
                  </a:ext>
                </a:extLst>
              </a:tr>
              <a:tr h="427740">
                <a:tc>
                  <a:txBody>
                    <a:bodyPr/>
                    <a:lstStyle/>
                    <a:p>
                      <a:pPr marL="0" lvl="0" indent="0" algn="l" rtl="0">
                        <a:spcBef>
                          <a:spcPts val="0"/>
                        </a:spcBef>
                        <a:spcAft>
                          <a:spcPts val="0"/>
                        </a:spcAft>
                        <a:buNone/>
                      </a:pPr>
                      <a:r>
                        <a:rPr lang="en-NZ" sz="1600" dirty="0"/>
                        <a:t>Nothing pressed</a:t>
                      </a:r>
                      <a:endParaRPr sz="1600" dirty="0"/>
                    </a:p>
                  </a:txBody>
                  <a:tcPr marL="121900" marR="121900" marT="121900" marB="121900"/>
                </a:tc>
                <a:tc>
                  <a:txBody>
                    <a:bodyPr/>
                    <a:lstStyle/>
                    <a:p>
                      <a:pPr marL="0" lvl="0" indent="0" algn="l" rtl="0">
                        <a:spcBef>
                          <a:spcPts val="0"/>
                        </a:spcBef>
                        <a:spcAft>
                          <a:spcPts val="0"/>
                        </a:spcAft>
                        <a:buNone/>
                      </a:pPr>
                      <a:r>
                        <a:rPr lang="en-NZ" sz="1600" dirty="0"/>
                        <a:t>Car does not move and faces forewords</a:t>
                      </a:r>
                      <a:endParaRPr sz="1600" dirty="0"/>
                    </a:p>
                  </a:txBody>
                  <a:tcPr marL="121900" marR="121900" marT="121900" marB="121900"/>
                </a:tc>
                <a:extLst>
                  <a:ext uri="{0D108BD9-81ED-4DB2-BD59-A6C34878D82A}">
                    <a16:rowId xmlns:a16="http://schemas.microsoft.com/office/drawing/2014/main" val="39402284"/>
                  </a:ext>
                </a:extLst>
              </a:tr>
              <a:tr h="427740">
                <a:tc>
                  <a:txBody>
                    <a:bodyPr/>
                    <a:lstStyle/>
                    <a:p>
                      <a:pPr marL="0" lvl="0" indent="0" algn="l" rtl="0">
                        <a:spcBef>
                          <a:spcPts val="0"/>
                        </a:spcBef>
                        <a:spcAft>
                          <a:spcPts val="0"/>
                        </a:spcAft>
                        <a:buNone/>
                      </a:pPr>
                      <a:r>
                        <a:rPr lang="en-NZ" sz="1600" i="0" dirty="0"/>
                        <a:t>Driver Hits Obstacle</a:t>
                      </a:r>
                      <a:endParaRPr sz="1600" i="0" dirty="0"/>
                    </a:p>
                  </a:txBody>
                  <a:tcPr marL="121900" marR="121900" marT="121900" marB="121900"/>
                </a:tc>
                <a:tc>
                  <a:txBody>
                    <a:bodyPr/>
                    <a:lstStyle/>
                    <a:p>
                      <a:pPr marL="0" lvl="0" indent="0" algn="l" rtl="0">
                        <a:spcBef>
                          <a:spcPts val="0"/>
                        </a:spcBef>
                        <a:spcAft>
                          <a:spcPts val="0"/>
                        </a:spcAft>
                        <a:buNone/>
                      </a:pPr>
                      <a:r>
                        <a:rPr lang="en-NZ" sz="1600" dirty="0"/>
                        <a:t>Game Over, End Screen</a:t>
                      </a:r>
                      <a:endParaRPr sz="1600" dirty="0"/>
                    </a:p>
                  </a:txBody>
                  <a:tcPr marL="121900" marR="121900" marT="121900" marB="121900"/>
                </a:tc>
                <a:extLst>
                  <a:ext uri="{0D108BD9-81ED-4DB2-BD59-A6C34878D82A}">
                    <a16:rowId xmlns:a16="http://schemas.microsoft.com/office/drawing/2014/main" val="613223392"/>
                  </a:ext>
                </a:extLst>
              </a:tr>
              <a:tr h="427740">
                <a:tc>
                  <a:txBody>
                    <a:bodyPr/>
                    <a:lstStyle/>
                    <a:p>
                      <a:pPr marL="0" lvl="0" indent="0" algn="l" rtl="0">
                        <a:spcBef>
                          <a:spcPts val="0"/>
                        </a:spcBef>
                        <a:spcAft>
                          <a:spcPts val="0"/>
                        </a:spcAft>
                        <a:buNone/>
                      </a:pPr>
                      <a:r>
                        <a:rPr lang="en-NZ" sz="1600" i="1" dirty="0"/>
                        <a:t>(When Dead) </a:t>
                      </a:r>
                      <a:r>
                        <a:rPr lang="en-NZ" sz="1600" i="0" dirty="0"/>
                        <a:t>“r” pressed</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Program Restarts</a:t>
                      </a:r>
                    </a:p>
                  </a:txBody>
                  <a:tcPr marL="121900" marR="121900" marT="121900" marB="121900"/>
                </a:tc>
                <a:extLst>
                  <a:ext uri="{0D108BD9-81ED-4DB2-BD59-A6C34878D82A}">
                    <a16:rowId xmlns:a16="http://schemas.microsoft.com/office/drawing/2014/main" val="2624563762"/>
                  </a:ext>
                </a:extLst>
              </a:tr>
              <a:tr h="427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i="1" dirty="0"/>
                        <a:t>(When Dead) </a:t>
                      </a:r>
                      <a:r>
                        <a:rPr lang="en-NZ" sz="1600" i="0" dirty="0"/>
                        <a:t>“q” pressed</a:t>
                      </a:r>
                      <a:endParaRPr lang="en-NZ" sz="1600" i="1"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Program Exits</a:t>
                      </a:r>
                    </a:p>
                  </a:txBody>
                  <a:tcPr marL="121900" marR="121900" marT="121900" marB="121900"/>
                </a:tc>
                <a:extLst>
                  <a:ext uri="{0D108BD9-81ED-4DB2-BD59-A6C34878D82A}">
                    <a16:rowId xmlns:a16="http://schemas.microsoft.com/office/drawing/2014/main" val="2517999420"/>
                  </a:ext>
                </a:extLst>
              </a:tr>
              <a:tr h="427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i="1" dirty="0"/>
                        <a:t>(Score)</a:t>
                      </a:r>
                      <a:r>
                        <a:rPr lang="en-NZ" sz="1600" i="0" dirty="0"/>
                        <a:t> Score &gt; HS</a:t>
                      </a:r>
                      <a:endParaRPr lang="en-NZ" sz="1600" i="1" dirty="0"/>
                    </a:p>
                  </a:txBody>
                  <a:tcPr marL="121900" marR="121900" marT="121900" marB="121900"/>
                </a:tc>
                <a:tc>
                  <a:txBody>
                    <a:bodyPr/>
                    <a:lstStyle/>
                    <a:p>
                      <a:pPr marL="0" lvl="0" indent="0" algn="l" rtl="0">
                        <a:spcBef>
                          <a:spcPts val="0"/>
                        </a:spcBef>
                        <a:spcAft>
                          <a:spcPts val="0"/>
                        </a:spcAft>
                        <a:buNone/>
                      </a:pPr>
                      <a:r>
                        <a:rPr lang="en-NZ" sz="1600" dirty="0"/>
                        <a:t>HS is updated</a:t>
                      </a:r>
                    </a:p>
                  </a:txBody>
                  <a:tcPr marL="121900" marR="121900" marT="121900" marB="121900"/>
                </a:tc>
                <a:extLst>
                  <a:ext uri="{0D108BD9-81ED-4DB2-BD59-A6C34878D82A}">
                    <a16:rowId xmlns:a16="http://schemas.microsoft.com/office/drawing/2014/main" val="3165411964"/>
                  </a:ext>
                </a:extLst>
              </a:tr>
              <a:tr h="427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i="1" dirty="0"/>
                        <a:t>(Score) </a:t>
                      </a:r>
                      <a:r>
                        <a:rPr lang="en-NZ" sz="1600" i="0" dirty="0"/>
                        <a:t>Score = HS</a:t>
                      </a:r>
                      <a:endParaRPr lang="en-NZ" sz="1600" i="1" dirty="0"/>
                    </a:p>
                  </a:txBody>
                  <a:tcPr marL="121900" marR="121900" marT="121900" marB="121900"/>
                </a:tc>
                <a:tc>
                  <a:txBody>
                    <a:bodyPr/>
                    <a:lstStyle/>
                    <a:p>
                      <a:pPr marL="0" lvl="0" indent="0" algn="l" rtl="0">
                        <a:spcBef>
                          <a:spcPts val="0"/>
                        </a:spcBef>
                        <a:spcAft>
                          <a:spcPts val="0"/>
                        </a:spcAft>
                        <a:buNone/>
                      </a:pPr>
                      <a:r>
                        <a:rPr lang="en-NZ" sz="1600" dirty="0"/>
                        <a:t>HS is not updated</a:t>
                      </a:r>
                      <a:endParaRPr sz="1600" dirty="0"/>
                    </a:p>
                  </a:txBody>
                  <a:tcPr marL="121900" marR="121900" marT="121900" marB="121900"/>
                </a:tc>
                <a:extLst>
                  <a:ext uri="{0D108BD9-81ED-4DB2-BD59-A6C34878D82A}">
                    <a16:rowId xmlns:a16="http://schemas.microsoft.com/office/drawing/2014/main" val="2728000656"/>
                  </a:ext>
                </a:extLst>
              </a:tr>
              <a:tr h="427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i="1" dirty="0"/>
                        <a:t>(Score) </a:t>
                      </a:r>
                      <a:r>
                        <a:rPr lang="en-NZ" sz="1600" i="0" dirty="0"/>
                        <a:t>Score &lt; HS</a:t>
                      </a:r>
                      <a:endParaRPr lang="en-NZ" sz="1600" i="1"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a:t>HS is not updated</a:t>
                      </a:r>
                    </a:p>
                  </a:txBody>
                  <a:tcPr marL="121900" marR="121900" marT="121900" marB="121900"/>
                </a:tc>
                <a:extLst>
                  <a:ext uri="{0D108BD9-81ED-4DB2-BD59-A6C34878D82A}">
                    <a16:rowId xmlns:a16="http://schemas.microsoft.com/office/drawing/2014/main" val="2992333860"/>
                  </a:ext>
                </a:extLst>
              </a:tr>
            </a:tbl>
          </a:graphicData>
        </a:graphic>
      </p:graphicFrame>
      <p:sp>
        <p:nvSpPr>
          <p:cNvPr id="5" name="Rectangle: Rounded Corners 4">
            <a:extLst>
              <a:ext uri="{FF2B5EF4-FFF2-40B4-BE49-F238E27FC236}">
                <a16:creationId xmlns:a16="http://schemas.microsoft.com/office/drawing/2014/main" id="{54BD1A45-A82F-C7BF-7951-A44BFA4A2BE2}"/>
              </a:ext>
            </a:extLst>
          </p:cNvPr>
          <p:cNvSpPr/>
          <p:nvPr/>
        </p:nvSpPr>
        <p:spPr>
          <a:xfrm>
            <a:off x="4819277" y="1429888"/>
            <a:ext cx="984738" cy="34248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6" name="Rectangle: Rounded Corners 5">
            <a:extLst>
              <a:ext uri="{FF2B5EF4-FFF2-40B4-BE49-F238E27FC236}">
                <a16:creationId xmlns:a16="http://schemas.microsoft.com/office/drawing/2014/main" id="{02CC6F0F-673C-EC0A-D640-8FF03B83672E}"/>
              </a:ext>
            </a:extLst>
          </p:cNvPr>
          <p:cNvSpPr/>
          <p:nvPr/>
        </p:nvSpPr>
        <p:spPr>
          <a:xfrm>
            <a:off x="4819277" y="1912640"/>
            <a:ext cx="984738" cy="34248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7" name="Rectangle: Rounded Corners 6">
            <a:extLst>
              <a:ext uri="{FF2B5EF4-FFF2-40B4-BE49-F238E27FC236}">
                <a16:creationId xmlns:a16="http://schemas.microsoft.com/office/drawing/2014/main" id="{DB5C6433-6F40-D02D-6FFD-D60902D651F6}"/>
              </a:ext>
            </a:extLst>
          </p:cNvPr>
          <p:cNvSpPr/>
          <p:nvPr/>
        </p:nvSpPr>
        <p:spPr>
          <a:xfrm>
            <a:off x="4819277" y="2416188"/>
            <a:ext cx="984738" cy="34248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8" name="Rectangle: Rounded Corners 7">
            <a:extLst>
              <a:ext uri="{FF2B5EF4-FFF2-40B4-BE49-F238E27FC236}">
                <a16:creationId xmlns:a16="http://schemas.microsoft.com/office/drawing/2014/main" id="{D6EDF3C6-660E-5A75-DF3A-CED9A1F21D31}"/>
              </a:ext>
            </a:extLst>
          </p:cNvPr>
          <p:cNvSpPr/>
          <p:nvPr/>
        </p:nvSpPr>
        <p:spPr>
          <a:xfrm>
            <a:off x="4819277" y="2891349"/>
            <a:ext cx="984738" cy="34248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9" name="Rectangle: Rounded Corners 8">
            <a:extLst>
              <a:ext uri="{FF2B5EF4-FFF2-40B4-BE49-F238E27FC236}">
                <a16:creationId xmlns:a16="http://schemas.microsoft.com/office/drawing/2014/main" id="{5665041E-8FC6-C7E5-7BD9-0309DE434145}"/>
              </a:ext>
            </a:extLst>
          </p:cNvPr>
          <p:cNvSpPr/>
          <p:nvPr/>
        </p:nvSpPr>
        <p:spPr>
          <a:xfrm>
            <a:off x="4819277" y="3392266"/>
            <a:ext cx="984738" cy="34248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11" name="Rectangle: Rounded Corners 10">
            <a:extLst>
              <a:ext uri="{FF2B5EF4-FFF2-40B4-BE49-F238E27FC236}">
                <a16:creationId xmlns:a16="http://schemas.microsoft.com/office/drawing/2014/main" id="{FE1D95A4-D934-85F6-188A-46634DD36A57}"/>
              </a:ext>
            </a:extLst>
          </p:cNvPr>
          <p:cNvSpPr/>
          <p:nvPr/>
        </p:nvSpPr>
        <p:spPr>
          <a:xfrm>
            <a:off x="4819277" y="3855851"/>
            <a:ext cx="984738" cy="34248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12" name="Rectangle: Rounded Corners 11">
            <a:extLst>
              <a:ext uri="{FF2B5EF4-FFF2-40B4-BE49-F238E27FC236}">
                <a16:creationId xmlns:a16="http://schemas.microsoft.com/office/drawing/2014/main" id="{BA4ACADC-9562-E510-9A32-F7F5B34CEB00}"/>
              </a:ext>
            </a:extLst>
          </p:cNvPr>
          <p:cNvSpPr/>
          <p:nvPr/>
        </p:nvSpPr>
        <p:spPr>
          <a:xfrm>
            <a:off x="4819277" y="4347703"/>
            <a:ext cx="984738" cy="34248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13" name="Rectangle: Rounded Corners 12">
            <a:extLst>
              <a:ext uri="{FF2B5EF4-FFF2-40B4-BE49-F238E27FC236}">
                <a16:creationId xmlns:a16="http://schemas.microsoft.com/office/drawing/2014/main" id="{1B6B0877-2C16-4A69-5542-4D9BE92197E5}"/>
              </a:ext>
            </a:extLst>
          </p:cNvPr>
          <p:cNvSpPr/>
          <p:nvPr/>
        </p:nvSpPr>
        <p:spPr>
          <a:xfrm>
            <a:off x="4819277" y="4825449"/>
            <a:ext cx="984738" cy="342483"/>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14" name="Rectangle: Rounded Corners 13">
            <a:extLst>
              <a:ext uri="{FF2B5EF4-FFF2-40B4-BE49-F238E27FC236}">
                <a16:creationId xmlns:a16="http://schemas.microsoft.com/office/drawing/2014/main" id="{7FAAF0B1-9CE0-EEA5-C218-07A57C495F22}"/>
              </a:ext>
            </a:extLst>
          </p:cNvPr>
          <p:cNvSpPr/>
          <p:nvPr/>
        </p:nvSpPr>
        <p:spPr>
          <a:xfrm>
            <a:off x="4819277" y="5326369"/>
            <a:ext cx="984738" cy="34248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15" name="Rectangle: Rounded Corners 14">
            <a:extLst>
              <a:ext uri="{FF2B5EF4-FFF2-40B4-BE49-F238E27FC236}">
                <a16:creationId xmlns:a16="http://schemas.microsoft.com/office/drawing/2014/main" id="{4194B8C1-94BB-7220-16EB-9A68C3082E87}"/>
              </a:ext>
            </a:extLst>
          </p:cNvPr>
          <p:cNvSpPr/>
          <p:nvPr/>
        </p:nvSpPr>
        <p:spPr>
          <a:xfrm>
            <a:off x="4819277" y="5830707"/>
            <a:ext cx="984738" cy="34248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
        <p:nvSpPr>
          <p:cNvPr id="16" name="Rectangle: Rounded Corners 15">
            <a:extLst>
              <a:ext uri="{FF2B5EF4-FFF2-40B4-BE49-F238E27FC236}">
                <a16:creationId xmlns:a16="http://schemas.microsoft.com/office/drawing/2014/main" id="{A10732B3-4FAD-6F62-A3E4-00CC66DDDC7A}"/>
              </a:ext>
            </a:extLst>
          </p:cNvPr>
          <p:cNvSpPr/>
          <p:nvPr/>
        </p:nvSpPr>
        <p:spPr>
          <a:xfrm>
            <a:off x="4819277" y="6272314"/>
            <a:ext cx="984738" cy="342483"/>
          </a:xfrm>
          <a:prstGeom prst="roundRect">
            <a:avLst/>
          </a:prstGeom>
          <a:solidFill>
            <a:srgbClr val="EC4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00"/>
          </a:p>
        </p:txBody>
      </p:sp>
    </p:spTree>
    <p:extLst>
      <p:ext uri="{BB962C8B-B14F-4D97-AF65-F5344CB8AC3E}">
        <p14:creationId xmlns:p14="http://schemas.microsoft.com/office/powerpoint/2010/main" val="4083204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
        <p:nvSpPr>
          <p:cNvPr id="4" name="Rectangle 3">
            <a:extLst>
              <a:ext uri="{FF2B5EF4-FFF2-40B4-BE49-F238E27FC236}">
                <a16:creationId xmlns:a16="http://schemas.microsoft.com/office/drawing/2014/main" id="{46995D75-3FFF-CA24-9A85-FF80A1EEC3C4}"/>
              </a:ext>
            </a:extLst>
          </p:cNvPr>
          <p:cNvSpPr/>
          <p:nvPr/>
        </p:nvSpPr>
        <p:spPr>
          <a:xfrm>
            <a:off x="522514" y="2563901"/>
            <a:ext cx="3386295" cy="3656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a:extLst>
              <a:ext uri="{FF2B5EF4-FFF2-40B4-BE49-F238E27FC236}">
                <a16:creationId xmlns:a16="http://schemas.microsoft.com/office/drawing/2014/main" id="{CBE6E532-0B08-A35A-CB9A-A5700FF8824C}"/>
              </a:ext>
            </a:extLst>
          </p:cNvPr>
          <p:cNvSpPr/>
          <p:nvPr/>
        </p:nvSpPr>
        <p:spPr>
          <a:xfrm>
            <a:off x="4402852" y="2563900"/>
            <a:ext cx="3386295" cy="36560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ED74B2D2-3658-A29B-86DE-C126EC743D90}"/>
              </a:ext>
            </a:extLst>
          </p:cNvPr>
          <p:cNvSpPr/>
          <p:nvPr/>
        </p:nvSpPr>
        <p:spPr>
          <a:xfrm>
            <a:off x="8283190" y="2563899"/>
            <a:ext cx="3386295" cy="36560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8" name="Picture 7">
            <a:extLst>
              <a:ext uri="{FF2B5EF4-FFF2-40B4-BE49-F238E27FC236}">
                <a16:creationId xmlns:a16="http://schemas.microsoft.com/office/drawing/2014/main" id="{7BC9BBEC-3439-8378-3E54-5729A1348443}"/>
              </a:ext>
            </a:extLst>
          </p:cNvPr>
          <p:cNvPicPr>
            <a:picLocks noChangeAspect="1"/>
          </p:cNvPicPr>
          <p:nvPr/>
        </p:nvPicPr>
        <p:blipFill>
          <a:blip r:embed="rId3"/>
          <a:stretch>
            <a:fillRect/>
          </a:stretch>
        </p:blipFill>
        <p:spPr>
          <a:xfrm>
            <a:off x="1507252" y="2713436"/>
            <a:ext cx="1487565" cy="2032158"/>
          </a:xfrm>
          <a:prstGeom prst="rect">
            <a:avLst/>
          </a:prstGeom>
        </p:spPr>
      </p:pic>
      <p:pic>
        <p:nvPicPr>
          <p:cNvPr id="10" name="Picture 9">
            <a:extLst>
              <a:ext uri="{FF2B5EF4-FFF2-40B4-BE49-F238E27FC236}">
                <a16:creationId xmlns:a16="http://schemas.microsoft.com/office/drawing/2014/main" id="{8ACA4F55-A51E-FBAC-F15D-B2F9BDE7B107}"/>
              </a:ext>
            </a:extLst>
          </p:cNvPr>
          <p:cNvPicPr>
            <a:picLocks noChangeAspect="1"/>
          </p:cNvPicPr>
          <p:nvPr/>
        </p:nvPicPr>
        <p:blipFill>
          <a:blip r:embed="rId4"/>
          <a:stretch>
            <a:fillRect/>
          </a:stretch>
        </p:blipFill>
        <p:spPr>
          <a:xfrm>
            <a:off x="9318035" y="2649885"/>
            <a:ext cx="1559550" cy="2124215"/>
          </a:xfrm>
          <a:prstGeom prst="rect">
            <a:avLst/>
          </a:prstGeom>
        </p:spPr>
      </p:pic>
      <p:pic>
        <p:nvPicPr>
          <p:cNvPr id="12" name="Picture 11">
            <a:extLst>
              <a:ext uri="{FF2B5EF4-FFF2-40B4-BE49-F238E27FC236}">
                <a16:creationId xmlns:a16="http://schemas.microsoft.com/office/drawing/2014/main" id="{739B80FB-66D3-D994-94F3-DBE10AD66E8E}"/>
              </a:ext>
            </a:extLst>
          </p:cNvPr>
          <p:cNvPicPr>
            <a:picLocks noChangeAspect="1"/>
          </p:cNvPicPr>
          <p:nvPr/>
        </p:nvPicPr>
        <p:blipFill>
          <a:blip r:embed="rId5"/>
          <a:stretch>
            <a:fillRect/>
          </a:stretch>
        </p:blipFill>
        <p:spPr>
          <a:xfrm>
            <a:off x="5365549" y="2649885"/>
            <a:ext cx="1460900" cy="2020349"/>
          </a:xfrm>
          <a:prstGeom prst="rect">
            <a:avLst/>
          </a:prstGeom>
        </p:spPr>
      </p:pic>
      <p:sp>
        <p:nvSpPr>
          <p:cNvPr id="13" name="TextBox 12">
            <a:extLst>
              <a:ext uri="{FF2B5EF4-FFF2-40B4-BE49-F238E27FC236}">
                <a16:creationId xmlns:a16="http://schemas.microsoft.com/office/drawing/2014/main" id="{AC5E2959-9733-B75D-6526-483E7FA23D59}"/>
              </a:ext>
            </a:extLst>
          </p:cNvPr>
          <p:cNvSpPr txBox="1"/>
          <p:nvPr/>
        </p:nvSpPr>
        <p:spPr>
          <a:xfrm>
            <a:off x="724129" y="4787305"/>
            <a:ext cx="3070151" cy="646331"/>
          </a:xfrm>
          <a:prstGeom prst="rect">
            <a:avLst/>
          </a:prstGeom>
          <a:noFill/>
        </p:spPr>
        <p:txBody>
          <a:bodyPr wrap="square" rtlCol="0">
            <a:spAutoFit/>
          </a:bodyPr>
          <a:lstStyle/>
          <a:p>
            <a:r>
              <a:rPr lang="en-NZ" dirty="0"/>
              <a:t>Game Opens and starts as intended</a:t>
            </a:r>
          </a:p>
        </p:txBody>
      </p:sp>
      <p:sp>
        <p:nvSpPr>
          <p:cNvPr id="14" name="TextBox 13">
            <a:extLst>
              <a:ext uri="{FF2B5EF4-FFF2-40B4-BE49-F238E27FC236}">
                <a16:creationId xmlns:a16="http://schemas.microsoft.com/office/drawing/2014/main" id="{C6A4F6E3-6A82-F649-B28A-51BE2EE0BC0A}"/>
              </a:ext>
            </a:extLst>
          </p:cNvPr>
          <p:cNvSpPr txBox="1"/>
          <p:nvPr/>
        </p:nvSpPr>
        <p:spPr>
          <a:xfrm>
            <a:off x="4560923" y="4978726"/>
            <a:ext cx="3070151" cy="646331"/>
          </a:xfrm>
          <a:prstGeom prst="rect">
            <a:avLst/>
          </a:prstGeom>
          <a:noFill/>
        </p:spPr>
        <p:txBody>
          <a:bodyPr wrap="square" rtlCol="0">
            <a:spAutoFit/>
          </a:bodyPr>
          <a:lstStyle/>
          <a:p>
            <a:r>
              <a:rPr lang="en-NZ" dirty="0"/>
              <a:t>Left arrow key pressed, car tilts and moves left</a:t>
            </a:r>
          </a:p>
        </p:txBody>
      </p:sp>
      <p:sp>
        <p:nvSpPr>
          <p:cNvPr id="15" name="TextBox 14">
            <a:extLst>
              <a:ext uri="{FF2B5EF4-FFF2-40B4-BE49-F238E27FC236}">
                <a16:creationId xmlns:a16="http://schemas.microsoft.com/office/drawing/2014/main" id="{1E863830-6902-7C02-952A-7387456FD056}"/>
              </a:ext>
            </a:extLst>
          </p:cNvPr>
          <p:cNvSpPr txBox="1"/>
          <p:nvPr/>
        </p:nvSpPr>
        <p:spPr>
          <a:xfrm>
            <a:off x="1260224" y="5686788"/>
            <a:ext cx="1997959" cy="369332"/>
          </a:xfrm>
          <a:prstGeom prst="rect">
            <a:avLst/>
          </a:prstGeom>
          <a:noFill/>
        </p:spPr>
        <p:txBody>
          <a:bodyPr wrap="square" rtlCol="0">
            <a:spAutoFit/>
          </a:bodyPr>
          <a:lstStyle/>
          <a:p>
            <a:r>
              <a:rPr lang="en-NZ" dirty="0"/>
              <a:t>Works as intended</a:t>
            </a:r>
          </a:p>
        </p:txBody>
      </p:sp>
      <p:sp>
        <p:nvSpPr>
          <p:cNvPr id="16" name="TextBox 15">
            <a:extLst>
              <a:ext uri="{FF2B5EF4-FFF2-40B4-BE49-F238E27FC236}">
                <a16:creationId xmlns:a16="http://schemas.microsoft.com/office/drawing/2014/main" id="{A3C67FB9-A875-4CE0-7415-6941ABFB8C25}"/>
              </a:ext>
            </a:extLst>
          </p:cNvPr>
          <p:cNvSpPr txBox="1"/>
          <p:nvPr/>
        </p:nvSpPr>
        <p:spPr>
          <a:xfrm>
            <a:off x="5039230" y="5714016"/>
            <a:ext cx="1997959" cy="369332"/>
          </a:xfrm>
          <a:prstGeom prst="rect">
            <a:avLst/>
          </a:prstGeom>
          <a:noFill/>
        </p:spPr>
        <p:txBody>
          <a:bodyPr wrap="square" rtlCol="0">
            <a:spAutoFit/>
          </a:bodyPr>
          <a:lstStyle/>
          <a:p>
            <a:r>
              <a:rPr lang="en-NZ" dirty="0"/>
              <a:t>Works as intended</a:t>
            </a:r>
          </a:p>
        </p:txBody>
      </p:sp>
      <p:sp>
        <p:nvSpPr>
          <p:cNvPr id="17" name="TextBox 16">
            <a:extLst>
              <a:ext uri="{FF2B5EF4-FFF2-40B4-BE49-F238E27FC236}">
                <a16:creationId xmlns:a16="http://schemas.microsoft.com/office/drawing/2014/main" id="{1F7074E1-FC4F-1BB7-37DB-1A18F78EC26A}"/>
              </a:ext>
            </a:extLst>
          </p:cNvPr>
          <p:cNvSpPr txBox="1"/>
          <p:nvPr/>
        </p:nvSpPr>
        <p:spPr>
          <a:xfrm>
            <a:off x="8386618" y="4860086"/>
            <a:ext cx="3177309" cy="646331"/>
          </a:xfrm>
          <a:prstGeom prst="rect">
            <a:avLst/>
          </a:prstGeom>
          <a:noFill/>
        </p:spPr>
        <p:txBody>
          <a:bodyPr wrap="square" rtlCol="0">
            <a:spAutoFit/>
          </a:bodyPr>
          <a:lstStyle/>
          <a:p>
            <a:r>
              <a:rPr lang="en-NZ" dirty="0"/>
              <a:t>Right arrow key pressed, car tilts and moves right</a:t>
            </a:r>
          </a:p>
        </p:txBody>
      </p:sp>
      <p:sp>
        <p:nvSpPr>
          <p:cNvPr id="18" name="TextBox 17">
            <a:extLst>
              <a:ext uri="{FF2B5EF4-FFF2-40B4-BE49-F238E27FC236}">
                <a16:creationId xmlns:a16="http://schemas.microsoft.com/office/drawing/2014/main" id="{2FFBE59F-869C-6140-8EC7-DF8D49A47F2E}"/>
              </a:ext>
            </a:extLst>
          </p:cNvPr>
          <p:cNvSpPr txBox="1"/>
          <p:nvPr/>
        </p:nvSpPr>
        <p:spPr>
          <a:xfrm>
            <a:off x="9098830" y="5625057"/>
            <a:ext cx="1997959" cy="369332"/>
          </a:xfrm>
          <a:prstGeom prst="rect">
            <a:avLst/>
          </a:prstGeom>
          <a:noFill/>
        </p:spPr>
        <p:txBody>
          <a:bodyPr wrap="square" rtlCol="0">
            <a:spAutoFit/>
          </a:bodyPr>
          <a:lstStyle/>
          <a:p>
            <a:r>
              <a:rPr lang="en-NZ" dirty="0"/>
              <a:t>Works as intended</a:t>
            </a:r>
          </a:p>
        </p:txBody>
      </p:sp>
    </p:spTree>
    <p:extLst>
      <p:ext uri="{BB962C8B-B14F-4D97-AF65-F5344CB8AC3E}">
        <p14:creationId xmlns:p14="http://schemas.microsoft.com/office/powerpoint/2010/main" val="3773934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2.1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
        <p:nvSpPr>
          <p:cNvPr id="4" name="Rectangle 3">
            <a:extLst>
              <a:ext uri="{FF2B5EF4-FFF2-40B4-BE49-F238E27FC236}">
                <a16:creationId xmlns:a16="http://schemas.microsoft.com/office/drawing/2014/main" id="{46995D75-3FFF-CA24-9A85-FF80A1EEC3C4}"/>
              </a:ext>
            </a:extLst>
          </p:cNvPr>
          <p:cNvSpPr/>
          <p:nvPr/>
        </p:nvSpPr>
        <p:spPr>
          <a:xfrm>
            <a:off x="522514" y="2563901"/>
            <a:ext cx="3386295" cy="365602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a:extLst>
              <a:ext uri="{FF2B5EF4-FFF2-40B4-BE49-F238E27FC236}">
                <a16:creationId xmlns:a16="http://schemas.microsoft.com/office/drawing/2014/main" id="{CBE6E532-0B08-A35A-CB9A-A5700FF8824C}"/>
              </a:ext>
            </a:extLst>
          </p:cNvPr>
          <p:cNvSpPr/>
          <p:nvPr/>
        </p:nvSpPr>
        <p:spPr>
          <a:xfrm>
            <a:off x="4402852" y="2563900"/>
            <a:ext cx="3386295" cy="365602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ED74B2D2-3658-A29B-86DE-C126EC743D90}"/>
              </a:ext>
            </a:extLst>
          </p:cNvPr>
          <p:cNvSpPr/>
          <p:nvPr/>
        </p:nvSpPr>
        <p:spPr>
          <a:xfrm>
            <a:off x="8283190" y="2563899"/>
            <a:ext cx="3386295" cy="365602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8" name="Picture 7">
            <a:extLst>
              <a:ext uri="{FF2B5EF4-FFF2-40B4-BE49-F238E27FC236}">
                <a16:creationId xmlns:a16="http://schemas.microsoft.com/office/drawing/2014/main" id="{3713330F-14B8-8075-5587-03F4539A0FB3}"/>
              </a:ext>
            </a:extLst>
          </p:cNvPr>
          <p:cNvPicPr>
            <a:picLocks noChangeAspect="1"/>
          </p:cNvPicPr>
          <p:nvPr/>
        </p:nvPicPr>
        <p:blipFill>
          <a:blip r:embed="rId3"/>
          <a:stretch>
            <a:fillRect/>
          </a:stretch>
        </p:blipFill>
        <p:spPr>
          <a:xfrm>
            <a:off x="1405026" y="2736327"/>
            <a:ext cx="1621271" cy="2202438"/>
          </a:xfrm>
          <a:prstGeom prst="rect">
            <a:avLst/>
          </a:prstGeom>
        </p:spPr>
      </p:pic>
      <p:pic>
        <p:nvPicPr>
          <p:cNvPr id="10" name="Picture 9">
            <a:extLst>
              <a:ext uri="{FF2B5EF4-FFF2-40B4-BE49-F238E27FC236}">
                <a16:creationId xmlns:a16="http://schemas.microsoft.com/office/drawing/2014/main" id="{60FD68D3-1D10-CAA4-831F-1BD5227AEEFA}"/>
              </a:ext>
            </a:extLst>
          </p:cNvPr>
          <p:cNvPicPr>
            <a:picLocks noChangeAspect="1"/>
          </p:cNvPicPr>
          <p:nvPr/>
        </p:nvPicPr>
        <p:blipFill>
          <a:blip r:embed="rId4"/>
          <a:stretch>
            <a:fillRect/>
          </a:stretch>
        </p:blipFill>
        <p:spPr>
          <a:xfrm>
            <a:off x="5292010" y="2734726"/>
            <a:ext cx="1607979" cy="2204039"/>
          </a:xfrm>
          <a:prstGeom prst="rect">
            <a:avLst/>
          </a:prstGeom>
        </p:spPr>
      </p:pic>
      <p:sp>
        <p:nvSpPr>
          <p:cNvPr id="13" name="TextBox 12">
            <a:extLst>
              <a:ext uri="{FF2B5EF4-FFF2-40B4-BE49-F238E27FC236}">
                <a16:creationId xmlns:a16="http://schemas.microsoft.com/office/drawing/2014/main" id="{057B488C-65DF-32F8-6BA8-40D8B25319B1}"/>
              </a:ext>
            </a:extLst>
          </p:cNvPr>
          <p:cNvSpPr txBox="1"/>
          <p:nvPr/>
        </p:nvSpPr>
        <p:spPr>
          <a:xfrm>
            <a:off x="5039230" y="5714016"/>
            <a:ext cx="1997959" cy="369332"/>
          </a:xfrm>
          <a:prstGeom prst="rect">
            <a:avLst/>
          </a:prstGeom>
          <a:noFill/>
        </p:spPr>
        <p:txBody>
          <a:bodyPr wrap="square" rtlCol="0">
            <a:spAutoFit/>
          </a:bodyPr>
          <a:lstStyle/>
          <a:p>
            <a:r>
              <a:rPr lang="en-NZ" dirty="0"/>
              <a:t>Works as intended</a:t>
            </a:r>
          </a:p>
        </p:txBody>
      </p:sp>
      <p:sp>
        <p:nvSpPr>
          <p:cNvPr id="14" name="TextBox 13">
            <a:extLst>
              <a:ext uri="{FF2B5EF4-FFF2-40B4-BE49-F238E27FC236}">
                <a16:creationId xmlns:a16="http://schemas.microsoft.com/office/drawing/2014/main" id="{E6F0B5B6-C792-ED7E-ECAD-FF6B475AF8D4}"/>
              </a:ext>
            </a:extLst>
          </p:cNvPr>
          <p:cNvSpPr txBox="1"/>
          <p:nvPr/>
        </p:nvSpPr>
        <p:spPr>
          <a:xfrm>
            <a:off x="1158892" y="5714016"/>
            <a:ext cx="1997959" cy="369332"/>
          </a:xfrm>
          <a:prstGeom prst="rect">
            <a:avLst/>
          </a:prstGeom>
          <a:noFill/>
        </p:spPr>
        <p:txBody>
          <a:bodyPr wrap="square" rtlCol="0">
            <a:spAutoFit/>
          </a:bodyPr>
          <a:lstStyle/>
          <a:p>
            <a:r>
              <a:rPr lang="en-NZ" dirty="0"/>
              <a:t>Works as intended</a:t>
            </a:r>
          </a:p>
        </p:txBody>
      </p:sp>
      <p:sp>
        <p:nvSpPr>
          <p:cNvPr id="15" name="TextBox 14">
            <a:extLst>
              <a:ext uri="{FF2B5EF4-FFF2-40B4-BE49-F238E27FC236}">
                <a16:creationId xmlns:a16="http://schemas.microsoft.com/office/drawing/2014/main" id="{3DCDAEA4-816B-C942-5F4B-39DA6A38231A}"/>
              </a:ext>
            </a:extLst>
          </p:cNvPr>
          <p:cNvSpPr txBox="1"/>
          <p:nvPr/>
        </p:nvSpPr>
        <p:spPr>
          <a:xfrm>
            <a:off x="9038614" y="5581414"/>
            <a:ext cx="1997959" cy="369332"/>
          </a:xfrm>
          <a:prstGeom prst="rect">
            <a:avLst/>
          </a:prstGeom>
          <a:noFill/>
        </p:spPr>
        <p:txBody>
          <a:bodyPr wrap="square" rtlCol="0">
            <a:spAutoFit/>
          </a:bodyPr>
          <a:lstStyle/>
          <a:p>
            <a:r>
              <a:rPr lang="en-NZ" dirty="0"/>
              <a:t>Works as intended</a:t>
            </a:r>
          </a:p>
        </p:txBody>
      </p:sp>
      <p:sp>
        <p:nvSpPr>
          <p:cNvPr id="16" name="TextBox 15">
            <a:extLst>
              <a:ext uri="{FF2B5EF4-FFF2-40B4-BE49-F238E27FC236}">
                <a16:creationId xmlns:a16="http://schemas.microsoft.com/office/drawing/2014/main" id="{56EC81AE-7706-8AE2-4D44-19D8F369020B}"/>
              </a:ext>
            </a:extLst>
          </p:cNvPr>
          <p:cNvSpPr txBox="1"/>
          <p:nvPr/>
        </p:nvSpPr>
        <p:spPr>
          <a:xfrm>
            <a:off x="693521" y="4979286"/>
            <a:ext cx="3076419" cy="646331"/>
          </a:xfrm>
          <a:prstGeom prst="rect">
            <a:avLst/>
          </a:prstGeom>
          <a:noFill/>
        </p:spPr>
        <p:txBody>
          <a:bodyPr wrap="square" rtlCol="0">
            <a:spAutoFit/>
          </a:bodyPr>
          <a:lstStyle/>
          <a:p>
            <a:r>
              <a:rPr lang="en-NZ" dirty="0"/>
              <a:t>Both arrow keys pressed, car does not move and no tilt</a:t>
            </a:r>
          </a:p>
        </p:txBody>
      </p:sp>
      <p:sp>
        <p:nvSpPr>
          <p:cNvPr id="17" name="TextBox 16">
            <a:extLst>
              <a:ext uri="{FF2B5EF4-FFF2-40B4-BE49-F238E27FC236}">
                <a16:creationId xmlns:a16="http://schemas.microsoft.com/office/drawing/2014/main" id="{CCE89E98-18A1-E159-E54C-30FABFB2029D}"/>
              </a:ext>
            </a:extLst>
          </p:cNvPr>
          <p:cNvSpPr txBox="1"/>
          <p:nvPr/>
        </p:nvSpPr>
        <p:spPr>
          <a:xfrm>
            <a:off x="4703709" y="5029389"/>
            <a:ext cx="3076419" cy="646331"/>
          </a:xfrm>
          <a:prstGeom prst="rect">
            <a:avLst/>
          </a:prstGeom>
          <a:noFill/>
        </p:spPr>
        <p:txBody>
          <a:bodyPr wrap="square" rtlCol="0">
            <a:spAutoFit/>
          </a:bodyPr>
          <a:lstStyle/>
          <a:p>
            <a:r>
              <a:rPr lang="en-NZ" dirty="0"/>
              <a:t>No arrow keys pressed, car does not move and no tilt</a:t>
            </a:r>
          </a:p>
        </p:txBody>
      </p:sp>
      <p:sp>
        <p:nvSpPr>
          <p:cNvPr id="18" name="TextBox 17">
            <a:extLst>
              <a:ext uri="{FF2B5EF4-FFF2-40B4-BE49-F238E27FC236}">
                <a16:creationId xmlns:a16="http://schemas.microsoft.com/office/drawing/2014/main" id="{63B94945-1067-E2AE-18FB-9D6661D827BF}"/>
              </a:ext>
            </a:extLst>
          </p:cNvPr>
          <p:cNvSpPr txBox="1"/>
          <p:nvPr/>
        </p:nvSpPr>
        <p:spPr>
          <a:xfrm>
            <a:off x="8596662" y="4862348"/>
            <a:ext cx="3076419" cy="646331"/>
          </a:xfrm>
          <a:prstGeom prst="rect">
            <a:avLst/>
          </a:prstGeom>
          <a:noFill/>
        </p:spPr>
        <p:txBody>
          <a:bodyPr wrap="square" rtlCol="0">
            <a:spAutoFit/>
          </a:bodyPr>
          <a:lstStyle/>
          <a:p>
            <a:r>
              <a:rPr lang="en-NZ" dirty="0"/>
              <a:t>Driver Car collides with obstacle, End screen shows</a:t>
            </a:r>
          </a:p>
        </p:txBody>
      </p:sp>
      <p:grpSp>
        <p:nvGrpSpPr>
          <p:cNvPr id="20" name="Group 19">
            <a:extLst>
              <a:ext uri="{FF2B5EF4-FFF2-40B4-BE49-F238E27FC236}">
                <a16:creationId xmlns:a16="http://schemas.microsoft.com/office/drawing/2014/main" id="{4E318573-9089-7896-FE78-F964A622BDFA}"/>
              </a:ext>
            </a:extLst>
          </p:cNvPr>
          <p:cNvGrpSpPr/>
          <p:nvPr/>
        </p:nvGrpSpPr>
        <p:grpSpPr>
          <a:xfrm>
            <a:off x="9288215" y="2734726"/>
            <a:ext cx="1498759" cy="2054888"/>
            <a:chOff x="9288215" y="2734726"/>
            <a:chExt cx="1498759" cy="2054888"/>
          </a:xfrm>
        </p:grpSpPr>
        <p:pic>
          <p:nvPicPr>
            <p:cNvPr id="12" name="Picture 11">
              <a:extLst>
                <a:ext uri="{FF2B5EF4-FFF2-40B4-BE49-F238E27FC236}">
                  <a16:creationId xmlns:a16="http://schemas.microsoft.com/office/drawing/2014/main" id="{1A229D7B-FE9D-08E6-4BB7-C00A10D32DA4}"/>
                </a:ext>
              </a:extLst>
            </p:cNvPr>
            <p:cNvPicPr>
              <a:picLocks noChangeAspect="1"/>
            </p:cNvPicPr>
            <p:nvPr/>
          </p:nvPicPr>
          <p:blipFill>
            <a:blip r:embed="rId5"/>
            <a:stretch>
              <a:fillRect/>
            </a:stretch>
          </p:blipFill>
          <p:spPr>
            <a:xfrm>
              <a:off x="9288215" y="2734726"/>
              <a:ext cx="1498759" cy="2054888"/>
            </a:xfrm>
            <a:prstGeom prst="rect">
              <a:avLst/>
            </a:prstGeom>
          </p:spPr>
        </p:pic>
        <p:sp>
          <p:nvSpPr>
            <p:cNvPr id="19" name="Rectangle 18">
              <a:extLst>
                <a:ext uri="{FF2B5EF4-FFF2-40B4-BE49-F238E27FC236}">
                  <a16:creationId xmlns:a16="http://schemas.microsoft.com/office/drawing/2014/main" id="{B8074EC1-E576-3880-296D-BEB6D401B147}"/>
                </a:ext>
              </a:extLst>
            </p:cNvPr>
            <p:cNvSpPr/>
            <p:nvPr/>
          </p:nvSpPr>
          <p:spPr>
            <a:xfrm>
              <a:off x="9974898" y="3848457"/>
              <a:ext cx="200416" cy="918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Tree>
    <p:extLst>
      <p:ext uri="{BB962C8B-B14F-4D97-AF65-F5344CB8AC3E}">
        <p14:creationId xmlns:p14="http://schemas.microsoft.com/office/powerpoint/2010/main" val="3525631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Usability</a:t>
            </a:r>
          </a:p>
        </p:txBody>
      </p:sp>
      <p:sp>
        <p:nvSpPr>
          <p:cNvPr id="5" name="TextBox 4">
            <a:extLst>
              <a:ext uri="{FF2B5EF4-FFF2-40B4-BE49-F238E27FC236}">
                <a16:creationId xmlns:a16="http://schemas.microsoft.com/office/drawing/2014/main" id="{75953464-8DD7-4E71-8BEA-74BEDA207F61}"/>
              </a:ext>
            </a:extLst>
          </p:cNvPr>
          <p:cNvSpPr txBox="1"/>
          <p:nvPr/>
        </p:nvSpPr>
        <p:spPr>
          <a:xfrm>
            <a:off x="984095" y="1303560"/>
            <a:ext cx="10234031" cy="2862322"/>
          </a:xfrm>
          <a:prstGeom prst="rect">
            <a:avLst/>
          </a:prstGeom>
          <a:noFill/>
        </p:spPr>
        <p:txBody>
          <a:bodyPr wrap="square">
            <a:spAutoFit/>
          </a:bodyPr>
          <a:lstStyle/>
          <a:p>
            <a:pPr algn="l" fontAlgn="base"/>
            <a:r>
              <a:rPr lang="en-US" sz="2000" b="0" i="0" dirty="0">
                <a:solidFill>
                  <a:srgbClr val="000000"/>
                </a:solidFill>
                <a:effectLst/>
                <a:latin typeface="inherit"/>
              </a:rPr>
              <a:t>Usability involves making it possible for people to use a program without needing to ask for help. For my </a:t>
            </a:r>
            <a:r>
              <a:rPr lang="en-US" sz="2000" dirty="0">
                <a:solidFill>
                  <a:srgbClr val="000000"/>
                </a:solidFill>
                <a:latin typeface="inherit"/>
              </a:rPr>
              <a:t>Car game</a:t>
            </a:r>
            <a:r>
              <a:rPr lang="en-US" sz="2000" b="0" i="0" dirty="0">
                <a:solidFill>
                  <a:srgbClr val="000000"/>
                </a:solidFill>
                <a:effectLst/>
                <a:latin typeface="inherit"/>
              </a:rPr>
              <a:t>, this would mean that the user can easily figure out the controls, and redundant keys play no part in the game until needed. My aim is to make the program less frustrating to use. Usability is about how easily the end user can accomplish tasks. It deals with issues like making instructions and error messages clear and easy for users to understand. </a:t>
            </a:r>
          </a:p>
          <a:p>
            <a:pPr algn="l" fontAlgn="base">
              <a:buFont typeface="+mj-lt"/>
              <a:buAutoNum type="arabicPeriod"/>
            </a:pPr>
            <a:endParaRPr lang="en-US" sz="2000" dirty="0">
              <a:solidFill>
                <a:srgbClr val="000000"/>
              </a:solidFill>
              <a:latin typeface="inherit"/>
            </a:endParaRPr>
          </a:p>
          <a:p>
            <a:pPr algn="l" fontAlgn="base"/>
            <a:r>
              <a:rPr lang="en-US" sz="2000" b="0" i="0" dirty="0">
                <a:solidFill>
                  <a:srgbClr val="000000"/>
                </a:solidFill>
                <a:effectLst/>
                <a:latin typeface="inherit"/>
              </a:rPr>
              <a:t>Usability matters because if a program is hard to use people will get frustrated and give up. This could result in the program not being used/bought and so the developer would lose money. The consequences of poor usability are very similar to those of poor functionality.</a:t>
            </a:r>
          </a:p>
        </p:txBody>
      </p:sp>
    </p:spTree>
    <p:extLst>
      <p:ext uri="{BB962C8B-B14F-4D97-AF65-F5344CB8AC3E}">
        <p14:creationId xmlns:p14="http://schemas.microsoft.com/office/powerpoint/2010/main" val="2916219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2.2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
        <p:nvSpPr>
          <p:cNvPr id="4" name="Rectangle 3">
            <a:extLst>
              <a:ext uri="{FF2B5EF4-FFF2-40B4-BE49-F238E27FC236}">
                <a16:creationId xmlns:a16="http://schemas.microsoft.com/office/drawing/2014/main" id="{46995D75-3FFF-CA24-9A85-FF80A1EEC3C4}"/>
              </a:ext>
            </a:extLst>
          </p:cNvPr>
          <p:cNvSpPr/>
          <p:nvPr/>
        </p:nvSpPr>
        <p:spPr>
          <a:xfrm>
            <a:off x="1475490" y="2599478"/>
            <a:ext cx="3386295" cy="365602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a:extLst>
              <a:ext uri="{FF2B5EF4-FFF2-40B4-BE49-F238E27FC236}">
                <a16:creationId xmlns:a16="http://schemas.microsoft.com/office/drawing/2014/main" id="{CBE6E532-0B08-A35A-CB9A-A5700FF8824C}"/>
              </a:ext>
            </a:extLst>
          </p:cNvPr>
          <p:cNvSpPr/>
          <p:nvPr/>
        </p:nvSpPr>
        <p:spPr>
          <a:xfrm>
            <a:off x="7330215" y="2599478"/>
            <a:ext cx="3386295" cy="3656029"/>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8" name="Picture 7">
            <a:extLst>
              <a:ext uri="{FF2B5EF4-FFF2-40B4-BE49-F238E27FC236}">
                <a16:creationId xmlns:a16="http://schemas.microsoft.com/office/drawing/2014/main" id="{A5BA5354-CED0-B9FB-2C30-D12D9A1D5898}"/>
              </a:ext>
            </a:extLst>
          </p:cNvPr>
          <p:cNvPicPr>
            <a:picLocks noChangeAspect="1"/>
          </p:cNvPicPr>
          <p:nvPr/>
        </p:nvPicPr>
        <p:blipFill>
          <a:blip r:embed="rId3"/>
          <a:stretch>
            <a:fillRect/>
          </a:stretch>
        </p:blipFill>
        <p:spPr>
          <a:xfrm>
            <a:off x="2461093" y="2649716"/>
            <a:ext cx="1415088" cy="1926541"/>
          </a:xfrm>
          <a:prstGeom prst="rect">
            <a:avLst/>
          </a:prstGeom>
        </p:spPr>
      </p:pic>
      <p:pic>
        <p:nvPicPr>
          <p:cNvPr id="10" name="Picture 9">
            <a:extLst>
              <a:ext uri="{FF2B5EF4-FFF2-40B4-BE49-F238E27FC236}">
                <a16:creationId xmlns:a16="http://schemas.microsoft.com/office/drawing/2014/main" id="{BE1BF8A6-B658-E068-AE77-758E8DA85629}"/>
              </a:ext>
            </a:extLst>
          </p:cNvPr>
          <p:cNvPicPr>
            <a:picLocks noChangeAspect="1"/>
          </p:cNvPicPr>
          <p:nvPr/>
        </p:nvPicPr>
        <p:blipFill>
          <a:blip r:embed="rId4"/>
          <a:stretch>
            <a:fillRect/>
          </a:stretch>
        </p:blipFill>
        <p:spPr>
          <a:xfrm>
            <a:off x="7408160" y="2649717"/>
            <a:ext cx="3275723" cy="779283"/>
          </a:xfrm>
          <a:prstGeom prst="rect">
            <a:avLst/>
          </a:prstGeom>
        </p:spPr>
      </p:pic>
      <p:sp>
        <p:nvSpPr>
          <p:cNvPr id="11" name="TextBox 10">
            <a:extLst>
              <a:ext uri="{FF2B5EF4-FFF2-40B4-BE49-F238E27FC236}">
                <a16:creationId xmlns:a16="http://schemas.microsoft.com/office/drawing/2014/main" id="{F18B5D91-BBBB-1ACE-DAE8-9708B5F8B4FB}"/>
              </a:ext>
            </a:extLst>
          </p:cNvPr>
          <p:cNvSpPr txBox="1"/>
          <p:nvPr/>
        </p:nvSpPr>
        <p:spPr>
          <a:xfrm>
            <a:off x="1711127" y="4655561"/>
            <a:ext cx="3076419" cy="646331"/>
          </a:xfrm>
          <a:prstGeom prst="rect">
            <a:avLst/>
          </a:prstGeom>
          <a:noFill/>
        </p:spPr>
        <p:txBody>
          <a:bodyPr wrap="square" rtlCol="0">
            <a:spAutoFit/>
          </a:bodyPr>
          <a:lstStyle/>
          <a:p>
            <a:r>
              <a:rPr lang="en-NZ" dirty="0"/>
              <a:t>When in end screen “r” pressed, Game restarts</a:t>
            </a:r>
          </a:p>
        </p:txBody>
      </p:sp>
      <p:sp>
        <p:nvSpPr>
          <p:cNvPr id="12" name="TextBox 11">
            <a:extLst>
              <a:ext uri="{FF2B5EF4-FFF2-40B4-BE49-F238E27FC236}">
                <a16:creationId xmlns:a16="http://schemas.microsoft.com/office/drawing/2014/main" id="{82F41632-BC7E-8339-FFEF-8D5977C25627}"/>
              </a:ext>
            </a:extLst>
          </p:cNvPr>
          <p:cNvSpPr txBox="1"/>
          <p:nvPr/>
        </p:nvSpPr>
        <p:spPr>
          <a:xfrm>
            <a:off x="2169657" y="5514265"/>
            <a:ext cx="1997959" cy="369332"/>
          </a:xfrm>
          <a:prstGeom prst="rect">
            <a:avLst/>
          </a:prstGeom>
          <a:noFill/>
        </p:spPr>
        <p:txBody>
          <a:bodyPr wrap="square" rtlCol="0">
            <a:spAutoFit/>
          </a:bodyPr>
          <a:lstStyle/>
          <a:p>
            <a:r>
              <a:rPr lang="en-NZ" dirty="0"/>
              <a:t>Works as intended</a:t>
            </a:r>
          </a:p>
        </p:txBody>
      </p:sp>
      <p:sp>
        <p:nvSpPr>
          <p:cNvPr id="13" name="TextBox 12">
            <a:extLst>
              <a:ext uri="{FF2B5EF4-FFF2-40B4-BE49-F238E27FC236}">
                <a16:creationId xmlns:a16="http://schemas.microsoft.com/office/drawing/2014/main" id="{FA2C5213-CA44-21BD-616D-F2065582D486}"/>
              </a:ext>
            </a:extLst>
          </p:cNvPr>
          <p:cNvSpPr txBox="1"/>
          <p:nvPr/>
        </p:nvSpPr>
        <p:spPr>
          <a:xfrm>
            <a:off x="8150819" y="5523596"/>
            <a:ext cx="1997959" cy="369332"/>
          </a:xfrm>
          <a:prstGeom prst="rect">
            <a:avLst/>
          </a:prstGeom>
          <a:noFill/>
        </p:spPr>
        <p:txBody>
          <a:bodyPr wrap="square" rtlCol="0">
            <a:spAutoFit/>
          </a:bodyPr>
          <a:lstStyle/>
          <a:p>
            <a:r>
              <a:rPr lang="en-NZ" dirty="0"/>
              <a:t>Works as intended</a:t>
            </a:r>
          </a:p>
        </p:txBody>
      </p:sp>
      <p:sp>
        <p:nvSpPr>
          <p:cNvPr id="14" name="TextBox 13">
            <a:extLst>
              <a:ext uri="{FF2B5EF4-FFF2-40B4-BE49-F238E27FC236}">
                <a16:creationId xmlns:a16="http://schemas.microsoft.com/office/drawing/2014/main" id="{532ADA8B-516A-3BF2-01D1-1FF505F11D42}"/>
              </a:ext>
            </a:extLst>
          </p:cNvPr>
          <p:cNvSpPr txBox="1"/>
          <p:nvPr/>
        </p:nvSpPr>
        <p:spPr>
          <a:xfrm>
            <a:off x="7765563" y="4297035"/>
            <a:ext cx="3076419" cy="646331"/>
          </a:xfrm>
          <a:prstGeom prst="rect">
            <a:avLst/>
          </a:prstGeom>
          <a:noFill/>
        </p:spPr>
        <p:txBody>
          <a:bodyPr wrap="square" rtlCol="0">
            <a:spAutoFit/>
          </a:bodyPr>
          <a:lstStyle/>
          <a:p>
            <a:r>
              <a:rPr lang="en-NZ" dirty="0"/>
              <a:t>When in end screen “q” pressed, Program exits</a:t>
            </a:r>
          </a:p>
        </p:txBody>
      </p:sp>
    </p:spTree>
    <p:extLst>
      <p:ext uri="{BB962C8B-B14F-4D97-AF65-F5344CB8AC3E}">
        <p14:creationId xmlns:p14="http://schemas.microsoft.com/office/powerpoint/2010/main" val="3843914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2.3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
        <p:nvSpPr>
          <p:cNvPr id="4" name="Rectangle 3">
            <a:extLst>
              <a:ext uri="{FF2B5EF4-FFF2-40B4-BE49-F238E27FC236}">
                <a16:creationId xmlns:a16="http://schemas.microsoft.com/office/drawing/2014/main" id="{46995D75-3FFF-CA24-9A85-FF80A1EEC3C4}"/>
              </a:ext>
            </a:extLst>
          </p:cNvPr>
          <p:cNvSpPr/>
          <p:nvPr/>
        </p:nvSpPr>
        <p:spPr>
          <a:xfrm>
            <a:off x="4402852" y="2555418"/>
            <a:ext cx="3386295" cy="3656029"/>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a:extLst>
              <a:ext uri="{FF2B5EF4-FFF2-40B4-BE49-F238E27FC236}">
                <a16:creationId xmlns:a16="http://schemas.microsoft.com/office/drawing/2014/main" id="{CBE6E532-0B08-A35A-CB9A-A5700FF8824C}"/>
              </a:ext>
            </a:extLst>
          </p:cNvPr>
          <p:cNvSpPr/>
          <p:nvPr/>
        </p:nvSpPr>
        <p:spPr>
          <a:xfrm>
            <a:off x="8269581" y="2555420"/>
            <a:ext cx="3386295" cy="3656029"/>
          </a:xfrm>
          <a:prstGeom prst="rect">
            <a:avLst/>
          </a:prstGeom>
          <a:noFill/>
          <a:ln w="28575">
            <a:solidFill>
              <a:srgbClr val="EC45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a:extLst>
              <a:ext uri="{FF2B5EF4-FFF2-40B4-BE49-F238E27FC236}">
                <a16:creationId xmlns:a16="http://schemas.microsoft.com/office/drawing/2014/main" id="{D270B05C-D6FC-CBA7-38EB-09A413DD573B}"/>
              </a:ext>
            </a:extLst>
          </p:cNvPr>
          <p:cNvSpPr/>
          <p:nvPr/>
        </p:nvSpPr>
        <p:spPr>
          <a:xfrm>
            <a:off x="536123" y="2555418"/>
            <a:ext cx="3386295" cy="365602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8" name="Picture 7">
            <a:extLst>
              <a:ext uri="{FF2B5EF4-FFF2-40B4-BE49-F238E27FC236}">
                <a16:creationId xmlns:a16="http://schemas.microsoft.com/office/drawing/2014/main" id="{BAFA1953-07D6-56D3-D2D4-BEA765DC5CDE}"/>
              </a:ext>
            </a:extLst>
          </p:cNvPr>
          <p:cNvPicPr>
            <a:picLocks noChangeAspect="1"/>
          </p:cNvPicPr>
          <p:nvPr/>
        </p:nvPicPr>
        <p:blipFill>
          <a:blip r:embed="rId3"/>
          <a:stretch>
            <a:fillRect/>
          </a:stretch>
        </p:blipFill>
        <p:spPr>
          <a:xfrm>
            <a:off x="716451" y="2763078"/>
            <a:ext cx="3025638" cy="1331843"/>
          </a:xfrm>
          <a:prstGeom prst="rect">
            <a:avLst/>
          </a:prstGeom>
        </p:spPr>
      </p:pic>
      <p:pic>
        <p:nvPicPr>
          <p:cNvPr id="9" name="Picture 8">
            <a:extLst>
              <a:ext uri="{FF2B5EF4-FFF2-40B4-BE49-F238E27FC236}">
                <a16:creationId xmlns:a16="http://schemas.microsoft.com/office/drawing/2014/main" id="{8A5C8430-D78F-DFAC-CB92-50F7C12E3147}"/>
              </a:ext>
            </a:extLst>
          </p:cNvPr>
          <p:cNvPicPr>
            <a:picLocks noChangeAspect="1"/>
          </p:cNvPicPr>
          <p:nvPr/>
        </p:nvPicPr>
        <p:blipFill>
          <a:blip r:embed="rId4"/>
          <a:stretch>
            <a:fillRect/>
          </a:stretch>
        </p:blipFill>
        <p:spPr>
          <a:xfrm>
            <a:off x="8488192" y="2711609"/>
            <a:ext cx="3054264" cy="1295429"/>
          </a:xfrm>
          <a:prstGeom prst="rect">
            <a:avLst/>
          </a:prstGeom>
        </p:spPr>
      </p:pic>
      <p:pic>
        <p:nvPicPr>
          <p:cNvPr id="10" name="Picture 9">
            <a:extLst>
              <a:ext uri="{FF2B5EF4-FFF2-40B4-BE49-F238E27FC236}">
                <a16:creationId xmlns:a16="http://schemas.microsoft.com/office/drawing/2014/main" id="{81BDB0BE-1587-021A-9304-CECA142F636D}"/>
              </a:ext>
            </a:extLst>
          </p:cNvPr>
          <p:cNvPicPr>
            <a:picLocks noChangeAspect="1"/>
          </p:cNvPicPr>
          <p:nvPr/>
        </p:nvPicPr>
        <p:blipFill>
          <a:blip r:embed="rId5"/>
          <a:stretch>
            <a:fillRect/>
          </a:stretch>
        </p:blipFill>
        <p:spPr>
          <a:xfrm>
            <a:off x="4500916" y="2652889"/>
            <a:ext cx="3207847" cy="1354149"/>
          </a:xfrm>
          <a:prstGeom prst="rect">
            <a:avLst/>
          </a:prstGeom>
        </p:spPr>
      </p:pic>
      <p:sp>
        <p:nvSpPr>
          <p:cNvPr id="11" name="TextBox 10">
            <a:extLst>
              <a:ext uri="{FF2B5EF4-FFF2-40B4-BE49-F238E27FC236}">
                <a16:creationId xmlns:a16="http://schemas.microsoft.com/office/drawing/2014/main" id="{65935161-E87F-00A7-CC96-4EFBD21C2912}"/>
              </a:ext>
            </a:extLst>
          </p:cNvPr>
          <p:cNvSpPr txBox="1"/>
          <p:nvPr/>
        </p:nvSpPr>
        <p:spPr>
          <a:xfrm>
            <a:off x="838199" y="4124734"/>
            <a:ext cx="3076419" cy="646331"/>
          </a:xfrm>
          <a:prstGeom prst="rect">
            <a:avLst/>
          </a:prstGeom>
          <a:noFill/>
        </p:spPr>
        <p:txBody>
          <a:bodyPr wrap="square" rtlCol="0">
            <a:spAutoFit/>
          </a:bodyPr>
          <a:lstStyle/>
          <a:p>
            <a:r>
              <a:rPr lang="en-NZ" dirty="0"/>
              <a:t>When score is higher then HS, HS is updated</a:t>
            </a:r>
          </a:p>
        </p:txBody>
      </p:sp>
      <p:sp>
        <p:nvSpPr>
          <p:cNvPr id="12" name="TextBox 11">
            <a:extLst>
              <a:ext uri="{FF2B5EF4-FFF2-40B4-BE49-F238E27FC236}">
                <a16:creationId xmlns:a16="http://schemas.microsoft.com/office/drawing/2014/main" id="{700BC2EA-93FB-7143-5C8A-19FCE52A1B82}"/>
              </a:ext>
            </a:extLst>
          </p:cNvPr>
          <p:cNvSpPr txBox="1"/>
          <p:nvPr/>
        </p:nvSpPr>
        <p:spPr>
          <a:xfrm>
            <a:off x="4566629" y="4104509"/>
            <a:ext cx="3076419" cy="646331"/>
          </a:xfrm>
          <a:prstGeom prst="rect">
            <a:avLst/>
          </a:prstGeom>
          <a:noFill/>
        </p:spPr>
        <p:txBody>
          <a:bodyPr wrap="square" rtlCol="0">
            <a:spAutoFit/>
          </a:bodyPr>
          <a:lstStyle/>
          <a:p>
            <a:r>
              <a:rPr lang="en-NZ" dirty="0"/>
              <a:t>When score is same as HS, HS is not updated</a:t>
            </a:r>
          </a:p>
        </p:txBody>
      </p:sp>
      <p:sp>
        <p:nvSpPr>
          <p:cNvPr id="13" name="TextBox 12">
            <a:extLst>
              <a:ext uri="{FF2B5EF4-FFF2-40B4-BE49-F238E27FC236}">
                <a16:creationId xmlns:a16="http://schemas.microsoft.com/office/drawing/2014/main" id="{4A29F3DC-0A57-D115-2FC5-D5905E131DC6}"/>
              </a:ext>
            </a:extLst>
          </p:cNvPr>
          <p:cNvSpPr txBox="1"/>
          <p:nvPr/>
        </p:nvSpPr>
        <p:spPr>
          <a:xfrm>
            <a:off x="8466037" y="4036853"/>
            <a:ext cx="3076419" cy="646331"/>
          </a:xfrm>
          <a:prstGeom prst="rect">
            <a:avLst/>
          </a:prstGeom>
          <a:noFill/>
        </p:spPr>
        <p:txBody>
          <a:bodyPr wrap="square" rtlCol="0">
            <a:spAutoFit/>
          </a:bodyPr>
          <a:lstStyle/>
          <a:p>
            <a:r>
              <a:rPr lang="en-NZ" dirty="0"/>
              <a:t>When score is less then HS, HS is not updated</a:t>
            </a:r>
          </a:p>
        </p:txBody>
      </p:sp>
      <p:sp>
        <p:nvSpPr>
          <p:cNvPr id="14" name="TextBox 13">
            <a:extLst>
              <a:ext uri="{FF2B5EF4-FFF2-40B4-BE49-F238E27FC236}">
                <a16:creationId xmlns:a16="http://schemas.microsoft.com/office/drawing/2014/main" id="{9F72714F-D24E-DCC7-50CD-CC327C947B9B}"/>
              </a:ext>
            </a:extLst>
          </p:cNvPr>
          <p:cNvSpPr txBox="1"/>
          <p:nvPr/>
        </p:nvSpPr>
        <p:spPr>
          <a:xfrm>
            <a:off x="1158892" y="5714016"/>
            <a:ext cx="1997959" cy="369332"/>
          </a:xfrm>
          <a:prstGeom prst="rect">
            <a:avLst/>
          </a:prstGeom>
          <a:noFill/>
        </p:spPr>
        <p:txBody>
          <a:bodyPr wrap="square" rtlCol="0">
            <a:spAutoFit/>
          </a:bodyPr>
          <a:lstStyle/>
          <a:p>
            <a:r>
              <a:rPr lang="en-NZ" dirty="0"/>
              <a:t>Works as intended</a:t>
            </a:r>
          </a:p>
        </p:txBody>
      </p:sp>
      <p:sp>
        <p:nvSpPr>
          <p:cNvPr id="15" name="TextBox 14">
            <a:extLst>
              <a:ext uri="{FF2B5EF4-FFF2-40B4-BE49-F238E27FC236}">
                <a16:creationId xmlns:a16="http://schemas.microsoft.com/office/drawing/2014/main" id="{4A570D45-4779-D63C-A315-17F8875F601B}"/>
              </a:ext>
            </a:extLst>
          </p:cNvPr>
          <p:cNvSpPr txBox="1"/>
          <p:nvPr/>
        </p:nvSpPr>
        <p:spPr>
          <a:xfrm>
            <a:off x="5150453" y="5626270"/>
            <a:ext cx="1997959" cy="369332"/>
          </a:xfrm>
          <a:prstGeom prst="rect">
            <a:avLst/>
          </a:prstGeom>
          <a:noFill/>
        </p:spPr>
        <p:txBody>
          <a:bodyPr wrap="square" rtlCol="0">
            <a:spAutoFit/>
          </a:bodyPr>
          <a:lstStyle/>
          <a:p>
            <a:r>
              <a:rPr lang="en-NZ" dirty="0"/>
              <a:t>Works as intended</a:t>
            </a:r>
          </a:p>
        </p:txBody>
      </p:sp>
      <p:sp>
        <p:nvSpPr>
          <p:cNvPr id="16" name="TextBox 15">
            <a:extLst>
              <a:ext uri="{FF2B5EF4-FFF2-40B4-BE49-F238E27FC236}">
                <a16:creationId xmlns:a16="http://schemas.microsoft.com/office/drawing/2014/main" id="{942BA2FC-A6C6-EBE0-8589-3A88E0C25BBE}"/>
              </a:ext>
            </a:extLst>
          </p:cNvPr>
          <p:cNvSpPr txBox="1"/>
          <p:nvPr/>
        </p:nvSpPr>
        <p:spPr>
          <a:xfrm>
            <a:off x="9135944" y="5529350"/>
            <a:ext cx="1997959" cy="369332"/>
          </a:xfrm>
          <a:prstGeom prst="rect">
            <a:avLst/>
          </a:prstGeom>
          <a:noFill/>
        </p:spPr>
        <p:txBody>
          <a:bodyPr wrap="square" rtlCol="0">
            <a:spAutoFit/>
          </a:bodyPr>
          <a:lstStyle/>
          <a:p>
            <a:r>
              <a:rPr lang="en-NZ" dirty="0"/>
              <a:t>Works as intended</a:t>
            </a:r>
          </a:p>
        </p:txBody>
      </p:sp>
    </p:spTree>
    <p:extLst>
      <p:ext uri="{BB962C8B-B14F-4D97-AF65-F5344CB8AC3E}">
        <p14:creationId xmlns:p14="http://schemas.microsoft.com/office/powerpoint/2010/main" val="2778860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a:xfrm>
            <a:off x="838200" y="-187532"/>
            <a:ext cx="10515600" cy="1325563"/>
          </a:xfrm>
        </p:spPr>
        <p:txBody>
          <a:bodyPr/>
          <a:lstStyle/>
          <a:p>
            <a:r>
              <a:rPr lang="en-NZ" b="1" dirty="0"/>
              <a:t>3 Assembled Outcome Testing – </a:t>
            </a:r>
            <a:r>
              <a:rPr lang="en-NZ" b="1" i="1" dirty="0"/>
              <a:t>Usability</a:t>
            </a:r>
          </a:p>
        </p:txBody>
      </p:sp>
      <p:sp>
        <p:nvSpPr>
          <p:cNvPr id="3" name="TextBox 2">
            <a:extLst>
              <a:ext uri="{FF2B5EF4-FFF2-40B4-BE49-F238E27FC236}">
                <a16:creationId xmlns:a16="http://schemas.microsoft.com/office/drawing/2014/main" id="{1D747F7E-567A-1ED7-F99F-C962D0721E37}"/>
              </a:ext>
            </a:extLst>
          </p:cNvPr>
          <p:cNvSpPr txBox="1"/>
          <p:nvPr/>
        </p:nvSpPr>
        <p:spPr>
          <a:xfrm>
            <a:off x="951722" y="951722"/>
            <a:ext cx="9591870" cy="3416320"/>
          </a:xfrm>
          <a:prstGeom prst="rect">
            <a:avLst/>
          </a:prstGeom>
          <a:noFill/>
        </p:spPr>
        <p:txBody>
          <a:bodyPr wrap="square" rtlCol="0">
            <a:spAutoFit/>
          </a:bodyPr>
          <a:lstStyle/>
          <a:p>
            <a:r>
              <a:rPr lang="en-NZ" dirty="0"/>
              <a:t>I got other third parties to test my final program and suggest any changes that I should make:</a:t>
            </a:r>
          </a:p>
          <a:p>
            <a:endParaRPr lang="en-NZ" dirty="0"/>
          </a:p>
          <a:p>
            <a:r>
              <a:rPr lang="en-NZ" dirty="0"/>
              <a:t>Dad:</a:t>
            </a:r>
          </a:p>
          <a:p>
            <a:r>
              <a:rPr lang="en-NZ" dirty="0"/>
              <a:t>Change the start car position so that the player has to move otherwise could collide rather than starting in the middle where no cars are.</a:t>
            </a:r>
          </a:p>
          <a:p>
            <a:r>
              <a:rPr lang="en-NZ" dirty="0"/>
              <a:t>If you get a score higher than your high score but the game is quit before the end screen your new high score is not saved.</a:t>
            </a:r>
          </a:p>
          <a:p>
            <a:endParaRPr lang="en-NZ" dirty="0"/>
          </a:p>
          <a:p>
            <a:r>
              <a:rPr lang="en-NZ" dirty="0"/>
              <a:t>Brother:</a:t>
            </a:r>
          </a:p>
          <a:p>
            <a:r>
              <a:rPr lang="en-NZ" dirty="0"/>
              <a:t>Change it so that no obstacles spawn until the player has made a move, otherwise player could not be ready and also on other systems that have more lag, obstacles could kill the player before they have loaded in.</a:t>
            </a:r>
          </a:p>
        </p:txBody>
      </p:sp>
    </p:spTree>
    <p:extLst>
      <p:ext uri="{BB962C8B-B14F-4D97-AF65-F5344CB8AC3E}">
        <p14:creationId xmlns:p14="http://schemas.microsoft.com/office/powerpoint/2010/main" val="3372429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a:xfrm>
            <a:off x="838200" y="-187532"/>
            <a:ext cx="11353800" cy="1325563"/>
          </a:xfrm>
        </p:spPr>
        <p:txBody>
          <a:bodyPr/>
          <a:lstStyle/>
          <a:p>
            <a:r>
              <a:rPr lang="en-NZ" b="1" dirty="0"/>
              <a:t>3.1 Assembled Outcome Testing – </a:t>
            </a:r>
            <a:r>
              <a:rPr lang="en-NZ" b="1" i="1" dirty="0"/>
              <a:t>Usability Results</a:t>
            </a:r>
          </a:p>
        </p:txBody>
      </p:sp>
      <p:sp>
        <p:nvSpPr>
          <p:cNvPr id="3" name="TextBox 2">
            <a:extLst>
              <a:ext uri="{FF2B5EF4-FFF2-40B4-BE49-F238E27FC236}">
                <a16:creationId xmlns:a16="http://schemas.microsoft.com/office/drawing/2014/main" id="{1D747F7E-567A-1ED7-F99F-C962D0721E37}"/>
              </a:ext>
            </a:extLst>
          </p:cNvPr>
          <p:cNvSpPr txBox="1"/>
          <p:nvPr/>
        </p:nvSpPr>
        <p:spPr>
          <a:xfrm>
            <a:off x="388776" y="671068"/>
            <a:ext cx="4486716" cy="3139321"/>
          </a:xfrm>
          <a:prstGeom prst="rect">
            <a:avLst/>
          </a:prstGeom>
          <a:noFill/>
        </p:spPr>
        <p:txBody>
          <a:bodyPr wrap="square" rtlCol="0">
            <a:spAutoFit/>
          </a:bodyPr>
          <a:lstStyle/>
          <a:p>
            <a:r>
              <a:rPr lang="en-NZ" dirty="0"/>
              <a:t>Dad:</a:t>
            </a:r>
          </a:p>
          <a:p>
            <a:endParaRPr lang="en-NZ" dirty="0"/>
          </a:p>
          <a:p>
            <a:r>
              <a:rPr lang="en-NZ" dirty="0"/>
              <a:t>1). Change the start car position </a:t>
            </a:r>
          </a:p>
          <a:p>
            <a:endParaRPr lang="en-NZ" dirty="0"/>
          </a:p>
          <a:p>
            <a:endParaRPr lang="en-NZ" dirty="0"/>
          </a:p>
          <a:p>
            <a:r>
              <a:rPr lang="en-NZ" dirty="0"/>
              <a:t>2). Update High Score when game closes</a:t>
            </a:r>
          </a:p>
          <a:p>
            <a:endParaRPr lang="en-NZ" dirty="0"/>
          </a:p>
          <a:p>
            <a:endParaRPr lang="en-NZ" dirty="0"/>
          </a:p>
          <a:p>
            <a:r>
              <a:rPr lang="en-NZ" dirty="0"/>
              <a:t>Brother:</a:t>
            </a:r>
          </a:p>
          <a:p>
            <a:endParaRPr lang="en-NZ" dirty="0"/>
          </a:p>
          <a:p>
            <a:r>
              <a:rPr lang="en-NZ" dirty="0"/>
              <a:t>3). No obstacles till player moves</a:t>
            </a:r>
          </a:p>
        </p:txBody>
      </p:sp>
      <p:pic>
        <p:nvPicPr>
          <p:cNvPr id="5" name="Picture 4">
            <a:extLst>
              <a:ext uri="{FF2B5EF4-FFF2-40B4-BE49-F238E27FC236}">
                <a16:creationId xmlns:a16="http://schemas.microsoft.com/office/drawing/2014/main" id="{18763C7B-9447-F1B7-BAF1-C863403DE02D}"/>
              </a:ext>
            </a:extLst>
          </p:cNvPr>
          <p:cNvPicPr>
            <a:picLocks noChangeAspect="1"/>
          </p:cNvPicPr>
          <p:nvPr/>
        </p:nvPicPr>
        <p:blipFill>
          <a:blip r:embed="rId3"/>
          <a:stretch>
            <a:fillRect/>
          </a:stretch>
        </p:blipFill>
        <p:spPr>
          <a:xfrm>
            <a:off x="4875492" y="1035697"/>
            <a:ext cx="1893211" cy="2585323"/>
          </a:xfrm>
          <a:prstGeom prst="rect">
            <a:avLst/>
          </a:prstGeom>
        </p:spPr>
      </p:pic>
      <p:pic>
        <p:nvPicPr>
          <p:cNvPr id="7" name="Picture 6">
            <a:extLst>
              <a:ext uri="{FF2B5EF4-FFF2-40B4-BE49-F238E27FC236}">
                <a16:creationId xmlns:a16="http://schemas.microsoft.com/office/drawing/2014/main" id="{0E0BC946-F313-9DA0-09A5-6488B36548F8}"/>
              </a:ext>
            </a:extLst>
          </p:cNvPr>
          <p:cNvPicPr>
            <a:picLocks noChangeAspect="1"/>
          </p:cNvPicPr>
          <p:nvPr/>
        </p:nvPicPr>
        <p:blipFill>
          <a:blip r:embed="rId4"/>
          <a:stretch>
            <a:fillRect/>
          </a:stretch>
        </p:blipFill>
        <p:spPr>
          <a:xfrm>
            <a:off x="6320712" y="3894252"/>
            <a:ext cx="1995487" cy="2736668"/>
          </a:xfrm>
          <a:prstGeom prst="rect">
            <a:avLst/>
          </a:prstGeom>
        </p:spPr>
      </p:pic>
      <p:pic>
        <p:nvPicPr>
          <p:cNvPr id="9" name="Picture 8">
            <a:extLst>
              <a:ext uri="{FF2B5EF4-FFF2-40B4-BE49-F238E27FC236}">
                <a16:creationId xmlns:a16="http://schemas.microsoft.com/office/drawing/2014/main" id="{51F0AC60-A318-BB7D-8C62-85D86E035C75}"/>
              </a:ext>
            </a:extLst>
          </p:cNvPr>
          <p:cNvPicPr>
            <a:picLocks noChangeAspect="1"/>
          </p:cNvPicPr>
          <p:nvPr/>
        </p:nvPicPr>
        <p:blipFill>
          <a:blip r:embed="rId5"/>
          <a:stretch>
            <a:fillRect/>
          </a:stretch>
        </p:blipFill>
        <p:spPr>
          <a:xfrm>
            <a:off x="233728" y="3929421"/>
            <a:ext cx="885825" cy="1207943"/>
          </a:xfrm>
          <a:prstGeom prst="rect">
            <a:avLst/>
          </a:prstGeom>
        </p:spPr>
      </p:pic>
      <p:pic>
        <p:nvPicPr>
          <p:cNvPr id="11" name="Picture 10">
            <a:extLst>
              <a:ext uri="{FF2B5EF4-FFF2-40B4-BE49-F238E27FC236}">
                <a16:creationId xmlns:a16="http://schemas.microsoft.com/office/drawing/2014/main" id="{FE1D2B79-6C33-DEF8-19A5-EB66EBC5423E}"/>
              </a:ext>
            </a:extLst>
          </p:cNvPr>
          <p:cNvPicPr>
            <a:picLocks noChangeAspect="1"/>
          </p:cNvPicPr>
          <p:nvPr/>
        </p:nvPicPr>
        <p:blipFill>
          <a:blip r:embed="rId6"/>
          <a:stretch>
            <a:fillRect/>
          </a:stretch>
        </p:blipFill>
        <p:spPr>
          <a:xfrm>
            <a:off x="1144974" y="3929421"/>
            <a:ext cx="1000350" cy="1201257"/>
          </a:xfrm>
          <a:prstGeom prst="rect">
            <a:avLst/>
          </a:prstGeom>
        </p:spPr>
      </p:pic>
      <p:sp>
        <p:nvSpPr>
          <p:cNvPr id="12" name="TextBox 11">
            <a:extLst>
              <a:ext uri="{FF2B5EF4-FFF2-40B4-BE49-F238E27FC236}">
                <a16:creationId xmlns:a16="http://schemas.microsoft.com/office/drawing/2014/main" id="{C1200BE0-B50A-E0E7-640D-153D3C0A7BC3}"/>
              </a:ext>
            </a:extLst>
          </p:cNvPr>
          <p:cNvSpPr txBox="1"/>
          <p:nvPr/>
        </p:nvSpPr>
        <p:spPr>
          <a:xfrm>
            <a:off x="6881446" y="1035697"/>
            <a:ext cx="4921778" cy="1754326"/>
          </a:xfrm>
          <a:prstGeom prst="rect">
            <a:avLst/>
          </a:prstGeom>
          <a:noFill/>
        </p:spPr>
        <p:txBody>
          <a:bodyPr wrap="square" rtlCol="0">
            <a:spAutoFit/>
          </a:bodyPr>
          <a:lstStyle/>
          <a:p>
            <a:r>
              <a:rPr lang="en-NZ" dirty="0"/>
              <a:t>1). Car now starts in the second lane direct in line with </a:t>
            </a:r>
            <a:r>
              <a:rPr lang="en-NZ" dirty="0" err="1"/>
              <a:t>x_pos</a:t>
            </a:r>
            <a:r>
              <a:rPr lang="en-NZ" dirty="0"/>
              <a:t> of oncoming traffic, This now forces the player to keep moving once the game has started instead of waiting in the middle the whole time. This is a good change, and I am happy with the result</a:t>
            </a:r>
          </a:p>
        </p:txBody>
      </p:sp>
      <p:sp>
        <p:nvSpPr>
          <p:cNvPr id="13" name="TextBox 12">
            <a:extLst>
              <a:ext uri="{FF2B5EF4-FFF2-40B4-BE49-F238E27FC236}">
                <a16:creationId xmlns:a16="http://schemas.microsoft.com/office/drawing/2014/main" id="{138D9CBD-F788-CC53-3AB8-C5F0EEBD7BB2}"/>
              </a:ext>
            </a:extLst>
          </p:cNvPr>
          <p:cNvSpPr txBox="1"/>
          <p:nvPr/>
        </p:nvSpPr>
        <p:spPr>
          <a:xfrm>
            <a:off x="233728" y="4034928"/>
            <a:ext cx="5545749" cy="1754326"/>
          </a:xfrm>
          <a:prstGeom prst="rect">
            <a:avLst/>
          </a:prstGeom>
          <a:noFill/>
        </p:spPr>
        <p:txBody>
          <a:bodyPr wrap="square" rtlCol="0">
            <a:spAutoFit/>
          </a:bodyPr>
          <a:lstStyle/>
          <a:p>
            <a:r>
              <a:rPr lang="en-NZ" dirty="0"/>
              <a:t>                                    2). The High Score now gets updated                           I                                   even if the player does not get to the I                                   end game screen for whatever reason I                      such as game crash or window forced closed. This is a good change and makes the game more usable for the player. </a:t>
            </a:r>
          </a:p>
        </p:txBody>
      </p:sp>
      <p:sp>
        <p:nvSpPr>
          <p:cNvPr id="14" name="TextBox 13">
            <a:extLst>
              <a:ext uri="{FF2B5EF4-FFF2-40B4-BE49-F238E27FC236}">
                <a16:creationId xmlns:a16="http://schemas.microsoft.com/office/drawing/2014/main" id="{3AF42E96-A5B2-403F-CBA9-30B408164980}"/>
              </a:ext>
            </a:extLst>
          </p:cNvPr>
          <p:cNvSpPr txBox="1"/>
          <p:nvPr/>
        </p:nvSpPr>
        <p:spPr>
          <a:xfrm>
            <a:off x="8405446" y="3894252"/>
            <a:ext cx="3552826" cy="1754326"/>
          </a:xfrm>
          <a:prstGeom prst="rect">
            <a:avLst/>
          </a:prstGeom>
          <a:noFill/>
        </p:spPr>
        <p:txBody>
          <a:bodyPr wrap="square" rtlCol="0">
            <a:spAutoFit/>
          </a:bodyPr>
          <a:lstStyle/>
          <a:p>
            <a:r>
              <a:rPr lang="en-NZ" dirty="0"/>
              <a:t>3). Now, Obstacles will not spawn until the player makes a move. This is good change as will cause less frustration if a system takes longer to load. This fits in with my relevant implications.</a:t>
            </a:r>
          </a:p>
        </p:txBody>
      </p:sp>
      <p:sp>
        <p:nvSpPr>
          <p:cNvPr id="15" name="Rectangle 14">
            <a:extLst>
              <a:ext uri="{FF2B5EF4-FFF2-40B4-BE49-F238E27FC236}">
                <a16:creationId xmlns:a16="http://schemas.microsoft.com/office/drawing/2014/main" id="{B18FFCA7-9346-8B08-B483-0853AAFB08A2}"/>
              </a:ext>
            </a:extLst>
          </p:cNvPr>
          <p:cNvSpPr/>
          <p:nvPr/>
        </p:nvSpPr>
        <p:spPr>
          <a:xfrm>
            <a:off x="388776" y="1103915"/>
            <a:ext cx="3268824" cy="7131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ectangle 15">
            <a:extLst>
              <a:ext uri="{FF2B5EF4-FFF2-40B4-BE49-F238E27FC236}">
                <a16:creationId xmlns:a16="http://schemas.microsoft.com/office/drawing/2014/main" id="{4A9D797D-4967-24AD-CA4B-EBDB9ED57122}"/>
              </a:ext>
            </a:extLst>
          </p:cNvPr>
          <p:cNvSpPr/>
          <p:nvPr/>
        </p:nvSpPr>
        <p:spPr>
          <a:xfrm>
            <a:off x="388776" y="1900940"/>
            <a:ext cx="3937039" cy="713162"/>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08224065-3BAA-FC38-2CB6-BDEA71778BE4}"/>
              </a:ext>
            </a:extLst>
          </p:cNvPr>
          <p:cNvSpPr/>
          <p:nvPr/>
        </p:nvSpPr>
        <p:spPr>
          <a:xfrm>
            <a:off x="388776" y="3242361"/>
            <a:ext cx="3937039" cy="609959"/>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C01080D1-BBEC-E9C4-2670-70CCD2414C32}"/>
              </a:ext>
            </a:extLst>
          </p:cNvPr>
          <p:cNvSpPr/>
          <p:nvPr/>
        </p:nvSpPr>
        <p:spPr>
          <a:xfrm>
            <a:off x="176804" y="3899212"/>
            <a:ext cx="5545749" cy="2079557"/>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Rectangle 18">
            <a:extLst>
              <a:ext uri="{FF2B5EF4-FFF2-40B4-BE49-F238E27FC236}">
                <a16:creationId xmlns:a16="http://schemas.microsoft.com/office/drawing/2014/main" id="{89475772-E8B2-8867-5E9C-A97B50106FBF}"/>
              </a:ext>
            </a:extLst>
          </p:cNvPr>
          <p:cNvSpPr/>
          <p:nvPr/>
        </p:nvSpPr>
        <p:spPr>
          <a:xfrm>
            <a:off x="4775239" y="946874"/>
            <a:ext cx="7027985" cy="27578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Rectangle 19">
            <a:extLst>
              <a:ext uri="{FF2B5EF4-FFF2-40B4-BE49-F238E27FC236}">
                <a16:creationId xmlns:a16="http://schemas.microsoft.com/office/drawing/2014/main" id="{79D6457C-FE66-B01C-ADCA-CC43AD689206}"/>
              </a:ext>
            </a:extLst>
          </p:cNvPr>
          <p:cNvSpPr/>
          <p:nvPr/>
        </p:nvSpPr>
        <p:spPr>
          <a:xfrm>
            <a:off x="6274545" y="3852320"/>
            <a:ext cx="5683728" cy="28650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55387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a:xfrm>
            <a:off x="82062" y="340006"/>
            <a:ext cx="11690838" cy="1325563"/>
          </a:xfrm>
        </p:spPr>
        <p:txBody>
          <a:bodyPr/>
          <a:lstStyle/>
          <a:p>
            <a:r>
              <a:rPr lang="en-NZ" b="1" dirty="0"/>
              <a:t>3.2 Assembled Outcome Testing – </a:t>
            </a:r>
            <a:r>
              <a:rPr lang="en-NZ" b="1" i="1" dirty="0"/>
              <a:t>Usability Updated</a:t>
            </a:r>
          </a:p>
        </p:txBody>
      </p:sp>
      <p:sp>
        <p:nvSpPr>
          <p:cNvPr id="3" name="TextBox 2">
            <a:extLst>
              <a:ext uri="{FF2B5EF4-FFF2-40B4-BE49-F238E27FC236}">
                <a16:creationId xmlns:a16="http://schemas.microsoft.com/office/drawing/2014/main" id="{1D747F7E-567A-1ED7-F99F-C962D0721E37}"/>
              </a:ext>
            </a:extLst>
          </p:cNvPr>
          <p:cNvSpPr txBox="1"/>
          <p:nvPr/>
        </p:nvSpPr>
        <p:spPr>
          <a:xfrm>
            <a:off x="838200" y="2405384"/>
            <a:ext cx="9591870" cy="3139321"/>
          </a:xfrm>
          <a:prstGeom prst="rect">
            <a:avLst/>
          </a:prstGeom>
          <a:noFill/>
        </p:spPr>
        <p:txBody>
          <a:bodyPr wrap="square" rtlCol="0">
            <a:spAutoFit/>
          </a:bodyPr>
          <a:lstStyle/>
          <a:p>
            <a:r>
              <a:rPr lang="en-NZ" dirty="0"/>
              <a:t>Having updated my code and made the suggested changes I asked the parties back to retry my code and see if they are happy with the updated design:</a:t>
            </a:r>
          </a:p>
          <a:p>
            <a:endParaRPr lang="en-NZ" dirty="0"/>
          </a:p>
          <a:p>
            <a:r>
              <a:rPr lang="en-NZ" dirty="0"/>
              <a:t>Dad:</a:t>
            </a:r>
          </a:p>
          <a:p>
            <a:r>
              <a:rPr lang="en-NZ" dirty="0"/>
              <a:t>He liked the changes made, He said, “the game now requires more skill and awareness” He said that my code now is more playable and user friendly.</a:t>
            </a:r>
          </a:p>
          <a:p>
            <a:endParaRPr lang="en-NZ" dirty="0"/>
          </a:p>
          <a:p>
            <a:r>
              <a:rPr lang="en-NZ" dirty="0"/>
              <a:t>Brother:</a:t>
            </a:r>
          </a:p>
          <a:p>
            <a:r>
              <a:rPr lang="en-NZ" dirty="0"/>
              <a:t>He liked my updated obstacle spawning requirements It means that the player does not have start moving until they are ready making the program more enjoyable and less prone to causing frustration.</a:t>
            </a:r>
          </a:p>
        </p:txBody>
      </p:sp>
    </p:spTree>
    <p:extLst>
      <p:ext uri="{BB962C8B-B14F-4D97-AF65-F5344CB8AC3E}">
        <p14:creationId xmlns:p14="http://schemas.microsoft.com/office/powerpoint/2010/main" val="7597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pic>
        <p:nvPicPr>
          <p:cNvPr id="4" name="Picture 3">
            <a:extLst>
              <a:ext uri="{FF2B5EF4-FFF2-40B4-BE49-F238E27FC236}">
                <a16:creationId xmlns:a16="http://schemas.microsoft.com/office/drawing/2014/main" id="{FF676DCF-5C42-0898-0922-F7D51B4BCF51}"/>
              </a:ext>
            </a:extLst>
          </p:cNvPr>
          <p:cNvPicPr>
            <a:picLocks noChangeAspect="1"/>
          </p:cNvPicPr>
          <p:nvPr/>
        </p:nvPicPr>
        <p:blipFill>
          <a:blip r:embed="rId3"/>
          <a:stretch>
            <a:fillRect/>
          </a:stretch>
        </p:blipFill>
        <p:spPr>
          <a:xfrm>
            <a:off x="462565" y="1172306"/>
            <a:ext cx="4859171" cy="5040923"/>
          </a:xfrm>
          <a:prstGeom prst="rect">
            <a:avLst/>
          </a:prstGeom>
        </p:spPr>
      </p:pic>
      <p:pic>
        <p:nvPicPr>
          <p:cNvPr id="8" name="Picture 7">
            <a:extLst>
              <a:ext uri="{FF2B5EF4-FFF2-40B4-BE49-F238E27FC236}">
                <a16:creationId xmlns:a16="http://schemas.microsoft.com/office/drawing/2014/main" id="{9369350E-ABB0-B3D2-51F8-3FE39757DFD0}"/>
              </a:ext>
            </a:extLst>
          </p:cNvPr>
          <p:cNvPicPr>
            <a:picLocks noChangeAspect="1"/>
          </p:cNvPicPr>
          <p:nvPr/>
        </p:nvPicPr>
        <p:blipFill>
          <a:blip r:embed="rId4"/>
          <a:stretch>
            <a:fillRect/>
          </a:stretch>
        </p:blipFill>
        <p:spPr>
          <a:xfrm>
            <a:off x="6345427" y="1324705"/>
            <a:ext cx="5008373" cy="4736123"/>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Discussion</a:t>
            </a:r>
          </a:p>
        </p:txBody>
      </p:sp>
      <p:sp>
        <p:nvSpPr>
          <p:cNvPr id="3" name="Rectangle 2">
            <a:extLst>
              <a:ext uri="{FF2B5EF4-FFF2-40B4-BE49-F238E27FC236}">
                <a16:creationId xmlns:a16="http://schemas.microsoft.com/office/drawing/2014/main" id="{587AE7D3-5F44-4638-A690-53362BD9429B}"/>
              </a:ext>
            </a:extLst>
          </p:cNvPr>
          <p:cNvSpPr/>
          <p:nvPr/>
        </p:nvSpPr>
        <p:spPr>
          <a:xfrm>
            <a:off x="838200" y="1470395"/>
            <a:ext cx="8122920"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TextBox 3">
            <a:extLst>
              <a:ext uri="{FF2B5EF4-FFF2-40B4-BE49-F238E27FC236}">
                <a16:creationId xmlns:a16="http://schemas.microsoft.com/office/drawing/2014/main" id="{B01620EE-248F-E70D-BD7E-801FEB807933}"/>
              </a:ext>
            </a:extLst>
          </p:cNvPr>
          <p:cNvSpPr txBox="1"/>
          <p:nvPr/>
        </p:nvSpPr>
        <p:spPr>
          <a:xfrm>
            <a:off x="246185" y="2653144"/>
            <a:ext cx="11746523" cy="3416320"/>
          </a:xfrm>
          <a:prstGeom prst="rect">
            <a:avLst/>
          </a:prstGeom>
          <a:noFill/>
        </p:spPr>
        <p:txBody>
          <a:bodyPr wrap="square" rtlCol="0">
            <a:spAutoFit/>
          </a:bodyPr>
          <a:lstStyle/>
          <a:p>
            <a:r>
              <a:rPr lang="en-NZ" dirty="0"/>
              <a:t>I used a Trello board to keep track of my project and ensure the components were developed in a logical way. Trello enabled me to be flexible with my planning, adding and moving cards and lists as new ideas were developed. </a:t>
            </a:r>
          </a:p>
          <a:p>
            <a:endParaRPr lang="en-NZ" dirty="0"/>
          </a:p>
          <a:p>
            <a:r>
              <a:rPr lang="en-NZ" dirty="0"/>
              <a:t>Trialling pieces of code and ensuring that a given component worked correctly made it easy to ensure that problems were resolved prior to combining with others. Once it had been thoroughly trialled and tested to prove that it worked properly, I had would then combine with other components to ensure they would work well with each other. This made the identification and fixing of problems much less complicated. This will also help if another programmer has to make changes and/or update my program. It is easy to follow my different versions as they are well commented and labelled. </a:t>
            </a:r>
          </a:p>
          <a:p>
            <a:endParaRPr lang="en-NZ" dirty="0"/>
          </a:p>
          <a:p>
            <a:r>
              <a:rPr lang="en-NZ" dirty="0"/>
              <a:t>I saved files on my local computer storage as well as using GitHub and Trello, but this meant I had a local set instead of always being on the cloud. The cloud is not always 100% available internet is sometimes not reliable and file syncing can sometimes play up. Having a set of local files meant I always had access to my program.</a:t>
            </a:r>
          </a:p>
        </p:txBody>
      </p:sp>
    </p:spTree>
    <p:extLst>
      <p:ext uri="{BB962C8B-B14F-4D97-AF65-F5344CB8AC3E}">
        <p14:creationId xmlns:p14="http://schemas.microsoft.com/office/powerpoint/2010/main" val="520546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Discussion</a:t>
            </a:r>
          </a:p>
        </p:txBody>
      </p:sp>
      <p:sp>
        <p:nvSpPr>
          <p:cNvPr id="4" name="TextBox 3">
            <a:extLst>
              <a:ext uri="{FF2B5EF4-FFF2-40B4-BE49-F238E27FC236}">
                <a16:creationId xmlns:a16="http://schemas.microsoft.com/office/drawing/2014/main" id="{B01620EE-248F-E70D-BD7E-801FEB807933}"/>
              </a:ext>
            </a:extLst>
          </p:cNvPr>
          <p:cNvSpPr txBox="1"/>
          <p:nvPr/>
        </p:nvSpPr>
        <p:spPr>
          <a:xfrm>
            <a:off x="222738" y="1516005"/>
            <a:ext cx="11746523" cy="3693319"/>
          </a:xfrm>
          <a:prstGeom prst="rect">
            <a:avLst/>
          </a:prstGeom>
          <a:noFill/>
        </p:spPr>
        <p:txBody>
          <a:bodyPr wrap="square" rtlCol="0">
            <a:spAutoFit/>
          </a:bodyPr>
          <a:lstStyle/>
          <a:p>
            <a:r>
              <a:rPr lang="en-NZ" dirty="0"/>
              <a:t>I trialled all of my components finding the best way to implement them in the game. I would use the one that best made sense to use for this program. By doing this I would ensure that my game was high quality and efficient for the user. It would also mean another programmer would understand what my code is doing.</a:t>
            </a:r>
          </a:p>
          <a:p>
            <a:endParaRPr lang="en-NZ" dirty="0"/>
          </a:p>
          <a:p>
            <a:r>
              <a:rPr lang="en-NZ" dirty="0"/>
              <a:t>Per examples previous for each component, I ensured testing was done this meant the game I created was fun and enjoyable. I would not have been able to produce such a high-quality game without this level of testing.</a:t>
            </a:r>
          </a:p>
          <a:p>
            <a:endParaRPr lang="en-NZ" dirty="0"/>
          </a:p>
          <a:p>
            <a:r>
              <a:rPr lang="en-NZ" dirty="0"/>
              <a:t>Another way I collated information about how to further improve my program was the amount of other third-party user I got to test the program and provide any relevant feedback. Some if the feedback received was not of relevance to the project so I could not change and therefore have not been able to update. But for all feedback relating to the code and design of the game I was able to update and then once run past the user again they were happy with the result and gameplay. This meant that the game I produced was already tested to be of value to others not just me and would reach out to the intended audience.</a:t>
            </a:r>
          </a:p>
        </p:txBody>
      </p:sp>
    </p:spTree>
    <p:extLst>
      <p:ext uri="{BB962C8B-B14F-4D97-AF65-F5344CB8AC3E}">
        <p14:creationId xmlns:p14="http://schemas.microsoft.com/office/powerpoint/2010/main" val="268598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Aesthetics</a:t>
            </a:r>
          </a:p>
        </p:txBody>
      </p:sp>
      <p:sp>
        <p:nvSpPr>
          <p:cNvPr id="4" name="TextBox 3">
            <a:extLst>
              <a:ext uri="{FF2B5EF4-FFF2-40B4-BE49-F238E27FC236}">
                <a16:creationId xmlns:a16="http://schemas.microsoft.com/office/drawing/2014/main" id="{A887E53F-55E1-41D2-B133-AC1E3F8DC3FB}"/>
              </a:ext>
            </a:extLst>
          </p:cNvPr>
          <p:cNvSpPr txBox="1"/>
          <p:nvPr/>
        </p:nvSpPr>
        <p:spPr>
          <a:xfrm>
            <a:off x="1117909" y="1585244"/>
            <a:ext cx="9286178" cy="2246769"/>
          </a:xfrm>
          <a:prstGeom prst="rect">
            <a:avLst/>
          </a:prstGeom>
          <a:noFill/>
        </p:spPr>
        <p:txBody>
          <a:bodyPr wrap="square">
            <a:spAutoFit/>
          </a:bodyPr>
          <a:lstStyle/>
          <a:p>
            <a:pPr algn="l" fontAlgn="base"/>
            <a:r>
              <a:rPr lang="en-US" sz="2000" b="0" i="0" dirty="0">
                <a:solidFill>
                  <a:srgbClr val="000000"/>
                </a:solidFill>
                <a:effectLst/>
                <a:latin typeface="inherit"/>
              </a:rPr>
              <a:t>Aesthetics Involves an outcome's overall appearance. A program which is well designed, </a:t>
            </a:r>
            <a:r>
              <a:rPr lang="en-US" sz="2000" dirty="0">
                <a:solidFill>
                  <a:srgbClr val="000000"/>
                </a:solidFill>
                <a:latin typeface="inherit"/>
              </a:rPr>
              <a:t>colorful and looks aesthetically pleasing to the user</a:t>
            </a:r>
            <a:endParaRPr lang="en-US" sz="2000" b="0" i="0" dirty="0">
              <a:solidFill>
                <a:srgbClr val="000000"/>
              </a:solidFill>
              <a:effectLst/>
              <a:latin typeface="inherit"/>
            </a:endParaRPr>
          </a:p>
          <a:p>
            <a:pPr algn="l" fontAlgn="base"/>
            <a:endParaRPr lang="en-US" sz="2000" b="0" i="0" dirty="0">
              <a:solidFill>
                <a:srgbClr val="000000"/>
              </a:solidFill>
              <a:effectLst/>
              <a:latin typeface="inherit"/>
            </a:endParaRPr>
          </a:p>
          <a:p>
            <a:pPr algn="l" fontAlgn="base"/>
            <a:r>
              <a:rPr lang="en-US" sz="2000" b="0" i="0" dirty="0">
                <a:solidFill>
                  <a:srgbClr val="000000"/>
                </a:solidFill>
                <a:effectLst/>
                <a:latin typeface="inherit"/>
              </a:rPr>
              <a:t>Aesthetics matters because users prefer games which are attractive over those that are plain and boring. To achieve this my code will have lots of colorful moving parts that capture my user's attention while also being simplistic so that the user does not get overwhelmed.</a:t>
            </a:r>
          </a:p>
        </p:txBody>
      </p:sp>
    </p:spTree>
    <p:extLst>
      <p:ext uri="{BB962C8B-B14F-4D97-AF65-F5344CB8AC3E}">
        <p14:creationId xmlns:p14="http://schemas.microsoft.com/office/powerpoint/2010/main" val="424164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Social</a:t>
            </a:r>
          </a:p>
        </p:txBody>
      </p:sp>
      <p:sp>
        <p:nvSpPr>
          <p:cNvPr id="4" name="TextBox 3">
            <a:extLst>
              <a:ext uri="{FF2B5EF4-FFF2-40B4-BE49-F238E27FC236}">
                <a16:creationId xmlns:a16="http://schemas.microsoft.com/office/drawing/2014/main" id="{48B07DDA-7E75-43DE-AFDE-7FDDD6E83481}"/>
              </a:ext>
            </a:extLst>
          </p:cNvPr>
          <p:cNvSpPr txBox="1"/>
          <p:nvPr/>
        </p:nvSpPr>
        <p:spPr>
          <a:xfrm>
            <a:off x="838200" y="1322960"/>
            <a:ext cx="10391078" cy="3785652"/>
          </a:xfrm>
          <a:prstGeom prst="rect">
            <a:avLst/>
          </a:prstGeom>
          <a:noFill/>
        </p:spPr>
        <p:txBody>
          <a:bodyPr wrap="square">
            <a:spAutoFit/>
          </a:bodyPr>
          <a:lstStyle/>
          <a:p>
            <a:pPr algn="l" fontAlgn="base"/>
            <a:r>
              <a:rPr lang="en-US" sz="2000" b="0" i="0" dirty="0">
                <a:solidFill>
                  <a:srgbClr val="000000"/>
                </a:solidFill>
                <a:effectLst/>
                <a:latin typeface="inherit"/>
              </a:rPr>
              <a:t>The social implications of an outcome involve how it affects users, the wider community and society as a whole. For example, car crashes are uncomfortable topic for some, based on their personal experiences or others around them. These social implications matter because If they are not considered and addressed, an outcome could have unintended consequences. </a:t>
            </a:r>
          </a:p>
          <a:p>
            <a:pPr algn="l" fontAlgn="base"/>
            <a:endParaRPr lang="en-US" sz="2000" b="0" i="0" dirty="0">
              <a:solidFill>
                <a:srgbClr val="000000"/>
              </a:solidFill>
              <a:effectLst/>
              <a:latin typeface="inherit"/>
            </a:endParaRPr>
          </a:p>
          <a:p>
            <a:pPr algn="l" fontAlgn="base"/>
            <a:r>
              <a:rPr lang="en-US" sz="2000" b="0" i="0" dirty="0">
                <a:solidFill>
                  <a:srgbClr val="000000"/>
                </a:solidFill>
                <a:effectLst/>
                <a:latin typeface="inherit"/>
              </a:rPr>
              <a:t>In the case of the car game, It is hoped that the game will suit everyone</a:t>
            </a:r>
            <a:r>
              <a:rPr lang="en-US" sz="2000" dirty="0">
                <a:solidFill>
                  <a:srgbClr val="000000"/>
                </a:solidFill>
                <a:latin typeface="inherit"/>
              </a:rPr>
              <a:t>, because the end product should be fun and enjoyable for all. </a:t>
            </a:r>
            <a:r>
              <a:rPr lang="en-US" sz="2000" b="0" i="0" dirty="0">
                <a:solidFill>
                  <a:srgbClr val="000000"/>
                </a:solidFill>
                <a:effectLst/>
                <a:latin typeface="inherit"/>
              </a:rPr>
              <a:t>It Is Important that the interface has language appropriate and comprehensible to the community I will be targeting. I have opted for relaxed</a:t>
            </a:r>
            <a:r>
              <a:rPr lang="en-US" sz="2000" dirty="0">
                <a:solidFill>
                  <a:srgbClr val="000000"/>
                </a:solidFill>
                <a:latin typeface="inherit"/>
              </a:rPr>
              <a:t> un</a:t>
            </a:r>
            <a:r>
              <a:rPr lang="en-US" sz="2000" b="0" i="0" dirty="0">
                <a:solidFill>
                  <a:srgbClr val="000000"/>
                </a:solidFill>
                <a:effectLst/>
                <a:latin typeface="inherit"/>
              </a:rPr>
              <a:t>formal language in the wording of my game over messages, making the outcome suitable for our intended audience (users aged 10 and up). The language is easy to understand. It is important to that although the program is about car crashes that I do not have anything that could inflict painful memories to anyone that plays the game. For example, loud noises or graphics relating to the crash.</a:t>
            </a:r>
          </a:p>
        </p:txBody>
      </p:sp>
    </p:spTree>
    <p:extLst>
      <p:ext uri="{BB962C8B-B14F-4D97-AF65-F5344CB8AC3E}">
        <p14:creationId xmlns:p14="http://schemas.microsoft.com/office/powerpoint/2010/main" val="184368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Graphical User Interface - design: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268172"/>
            <a:ext cx="9999846" cy="392159"/>
          </a:xfrm>
          <a:prstGeom prst="rect">
            <a:avLst/>
          </a:prstGeom>
        </p:spPr>
        <p:txBody>
          <a:bodyPr wrap="square">
            <a:spAutoFit/>
          </a:bodyPr>
          <a:lstStyle/>
          <a:p>
            <a:pPr>
              <a:lnSpc>
                <a:spcPct val="115000"/>
              </a:lnSpc>
            </a:pPr>
            <a:r>
              <a:rPr lang="en-NZ" i="1" dirty="0"/>
              <a:t>Create wireframes for your program’s GUI.  Please place them on this slide.</a:t>
            </a:r>
          </a:p>
        </p:txBody>
      </p:sp>
      <p:grpSp>
        <p:nvGrpSpPr>
          <p:cNvPr id="19" name="Group 18">
            <a:extLst>
              <a:ext uri="{FF2B5EF4-FFF2-40B4-BE49-F238E27FC236}">
                <a16:creationId xmlns:a16="http://schemas.microsoft.com/office/drawing/2014/main" id="{7E159025-BE56-79EC-FD15-CA8179F25267}"/>
              </a:ext>
            </a:extLst>
          </p:cNvPr>
          <p:cNvGrpSpPr/>
          <p:nvPr/>
        </p:nvGrpSpPr>
        <p:grpSpPr>
          <a:xfrm>
            <a:off x="4340888" y="1690688"/>
            <a:ext cx="3054699" cy="5095351"/>
            <a:chOff x="4340888" y="1690688"/>
            <a:chExt cx="3054699" cy="5095351"/>
          </a:xfrm>
        </p:grpSpPr>
        <p:sp>
          <p:nvSpPr>
            <p:cNvPr id="3" name="Rectangle 2">
              <a:extLst>
                <a:ext uri="{FF2B5EF4-FFF2-40B4-BE49-F238E27FC236}">
                  <a16:creationId xmlns:a16="http://schemas.microsoft.com/office/drawing/2014/main" id="{3D205C64-6731-C0FE-DB53-D2D024C3C001}"/>
                </a:ext>
              </a:extLst>
            </p:cNvPr>
            <p:cNvSpPr/>
            <p:nvPr/>
          </p:nvSpPr>
          <p:spPr>
            <a:xfrm>
              <a:off x="4340888" y="1694731"/>
              <a:ext cx="3054699" cy="508726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a:p>
          </p:txBody>
        </p:sp>
        <p:sp>
          <p:nvSpPr>
            <p:cNvPr id="6" name="Rectangle 5">
              <a:extLst>
                <a:ext uri="{FF2B5EF4-FFF2-40B4-BE49-F238E27FC236}">
                  <a16:creationId xmlns:a16="http://schemas.microsoft.com/office/drawing/2014/main" id="{F1C94F85-9B8A-0C37-26F7-914E4EC87B1F}"/>
                </a:ext>
              </a:extLst>
            </p:cNvPr>
            <p:cNvSpPr/>
            <p:nvPr/>
          </p:nvSpPr>
          <p:spPr>
            <a:xfrm>
              <a:off x="4529759" y="2844143"/>
              <a:ext cx="379784" cy="6946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a:p>
          </p:txBody>
        </p:sp>
        <p:sp>
          <p:nvSpPr>
            <p:cNvPr id="7" name="Rectangle 6">
              <a:extLst>
                <a:ext uri="{FF2B5EF4-FFF2-40B4-BE49-F238E27FC236}">
                  <a16:creationId xmlns:a16="http://schemas.microsoft.com/office/drawing/2014/main" id="{7900B693-5463-665F-D19D-D6C43F8F0B06}"/>
                </a:ext>
              </a:extLst>
            </p:cNvPr>
            <p:cNvSpPr/>
            <p:nvPr/>
          </p:nvSpPr>
          <p:spPr>
            <a:xfrm>
              <a:off x="5394019" y="2006300"/>
              <a:ext cx="379784" cy="69462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a:p>
          </p:txBody>
        </p:sp>
        <p:sp>
          <p:nvSpPr>
            <p:cNvPr id="8" name="Rectangle 7">
              <a:extLst>
                <a:ext uri="{FF2B5EF4-FFF2-40B4-BE49-F238E27FC236}">
                  <a16:creationId xmlns:a16="http://schemas.microsoft.com/office/drawing/2014/main" id="{4AA384B5-F2F3-85CD-9130-1500EF4E1DC2}"/>
                </a:ext>
              </a:extLst>
            </p:cNvPr>
            <p:cNvSpPr/>
            <p:nvPr/>
          </p:nvSpPr>
          <p:spPr>
            <a:xfrm>
              <a:off x="6209023" y="4398584"/>
              <a:ext cx="379784" cy="6946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a:p>
          </p:txBody>
        </p:sp>
        <p:sp>
          <p:nvSpPr>
            <p:cNvPr id="9" name="Rectangle 8">
              <a:extLst>
                <a:ext uri="{FF2B5EF4-FFF2-40B4-BE49-F238E27FC236}">
                  <a16:creationId xmlns:a16="http://schemas.microsoft.com/office/drawing/2014/main" id="{A34EAB38-87F6-17E9-EB46-7E0A70F20FC2}"/>
                </a:ext>
              </a:extLst>
            </p:cNvPr>
            <p:cNvSpPr/>
            <p:nvPr/>
          </p:nvSpPr>
          <p:spPr>
            <a:xfrm>
              <a:off x="6915209" y="4745895"/>
              <a:ext cx="379784" cy="6946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a:p>
          </p:txBody>
        </p:sp>
        <p:cxnSp>
          <p:nvCxnSpPr>
            <p:cNvPr id="16" name="Straight Connector 15">
              <a:extLst>
                <a:ext uri="{FF2B5EF4-FFF2-40B4-BE49-F238E27FC236}">
                  <a16:creationId xmlns:a16="http://schemas.microsoft.com/office/drawing/2014/main" id="{4840A21A-EE3C-E29C-2FFB-F08B5351BD99}"/>
                </a:ext>
              </a:extLst>
            </p:cNvPr>
            <p:cNvCxnSpPr>
              <a:cxnSpLocks/>
            </p:cNvCxnSpPr>
            <p:nvPr/>
          </p:nvCxnSpPr>
          <p:spPr>
            <a:xfrm flipV="1">
              <a:off x="6767406" y="1690688"/>
              <a:ext cx="0" cy="5091308"/>
            </a:xfrm>
            <a:prstGeom prst="line">
              <a:avLst/>
            </a:prstGeom>
            <a:ln w="254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F8B1145A-295B-1FAF-29D1-01612ACD6C12}"/>
                </a:ext>
              </a:extLst>
            </p:cNvPr>
            <p:cNvCxnSpPr>
              <a:cxnSpLocks/>
            </p:cNvCxnSpPr>
            <p:nvPr/>
          </p:nvCxnSpPr>
          <p:spPr>
            <a:xfrm flipV="1">
              <a:off x="5917506" y="1694731"/>
              <a:ext cx="0" cy="5091308"/>
            </a:xfrm>
            <a:prstGeom prst="line">
              <a:avLst/>
            </a:prstGeom>
            <a:ln w="254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2659EFDA-6EB6-391D-EF4E-59D332801BCB}"/>
                </a:ext>
              </a:extLst>
            </p:cNvPr>
            <p:cNvCxnSpPr>
              <a:cxnSpLocks/>
            </p:cNvCxnSpPr>
            <p:nvPr/>
          </p:nvCxnSpPr>
          <p:spPr>
            <a:xfrm flipV="1">
              <a:off x="5155886" y="1690688"/>
              <a:ext cx="0" cy="5091308"/>
            </a:xfrm>
            <a:prstGeom prst="line">
              <a:avLst/>
            </a:prstGeom>
            <a:ln w="254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Rectangle 4">
              <a:extLst>
                <a:ext uri="{FF2B5EF4-FFF2-40B4-BE49-F238E27FC236}">
                  <a16:creationId xmlns:a16="http://schemas.microsoft.com/office/drawing/2014/main" id="{9816532E-065E-2E13-CA83-5055AB055171}"/>
                </a:ext>
              </a:extLst>
            </p:cNvPr>
            <p:cNvSpPr/>
            <p:nvPr/>
          </p:nvSpPr>
          <p:spPr>
            <a:xfrm>
              <a:off x="5727614" y="5732134"/>
              <a:ext cx="371735" cy="6946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dirty="0"/>
            </a:p>
          </p:txBody>
        </p:sp>
      </p:grpSp>
    </p:spTree>
    <p:extLst>
      <p:ext uri="{BB962C8B-B14F-4D97-AF65-F5344CB8AC3E}">
        <p14:creationId xmlns:p14="http://schemas.microsoft.com/office/powerpoint/2010/main" val="376033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Program Structure:</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1029256"/>
          </a:xfrm>
          <a:prstGeom prst="rect">
            <a:avLst/>
          </a:prstGeom>
        </p:spPr>
        <p:txBody>
          <a:bodyPr wrap="square">
            <a:spAutoFit/>
          </a:bodyPr>
          <a:lstStyle/>
          <a:p>
            <a:pPr>
              <a:lnSpc>
                <a:spcPct val="115000"/>
              </a:lnSpc>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p:txBody>
      </p:sp>
      <p:grpSp>
        <p:nvGrpSpPr>
          <p:cNvPr id="7" name="Group 6">
            <a:extLst>
              <a:ext uri="{FF2B5EF4-FFF2-40B4-BE49-F238E27FC236}">
                <a16:creationId xmlns:a16="http://schemas.microsoft.com/office/drawing/2014/main" id="{BD9875F6-1800-DDE4-5F4B-0433B32EE1E0}"/>
              </a:ext>
            </a:extLst>
          </p:cNvPr>
          <p:cNvGrpSpPr/>
          <p:nvPr/>
        </p:nvGrpSpPr>
        <p:grpSpPr>
          <a:xfrm>
            <a:off x="3788229" y="3526967"/>
            <a:ext cx="3396342" cy="1404575"/>
            <a:chOff x="3788229" y="2924070"/>
            <a:chExt cx="3396342" cy="1404575"/>
          </a:xfrm>
        </p:grpSpPr>
        <p:sp>
          <p:nvSpPr>
            <p:cNvPr id="3" name="TextBox 2">
              <a:extLst>
                <a:ext uri="{FF2B5EF4-FFF2-40B4-BE49-F238E27FC236}">
                  <a16:creationId xmlns:a16="http://schemas.microsoft.com/office/drawing/2014/main" id="{720F73F8-58BC-A335-CB97-EE17C04A7C37}"/>
                </a:ext>
              </a:extLst>
            </p:cNvPr>
            <p:cNvSpPr txBox="1"/>
            <p:nvPr/>
          </p:nvSpPr>
          <p:spPr>
            <a:xfrm>
              <a:off x="3788229" y="2924070"/>
              <a:ext cx="3396342" cy="369332"/>
            </a:xfrm>
            <a:prstGeom prst="rect">
              <a:avLst/>
            </a:prstGeom>
            <a:noFill/>
            <a:ln w="19050">
              <a:solidFill>
                <a:srgbClr val="FF0000"/>
              </a:solidFill>
            </a:ln>
          </p:spPr>
          <p:txBody>
            <a:bodyPr wrap="square" rtlCol="0">
              <a:spAutoFit/>
            </a:bodyPr>
            <a:lstStyle/>
            <a:p>
              <a:r>
                <a:rPr lang="en-NZ" dirty="0"/>
                <a:t>Driver Class</a:t>
              </a:r>
            </a:p>
          </p:txBody>
        </p:sp>
        <p:sp>
          <p:nvSpPr>
            <p:cNvPr id="5" name="TextBox 4">
              <a:extLst>
                <a:ext uri="{FF2B5EF4-FFF2-40B4-BE49-F238E27FC236}">
                  <a16:creationId xmlns:a16="http://schemas.microsoft.com/office/drawing/2014/main" id="{2FA224B0-EE26-AB44-8483-33F772B8CA43}"/>
                </a:ext>
              </a:extLst>
            </p:cNvPr>
            <p:cNvSpPr txBox="1"/>
            <p:nvPr/>
          </p:nvSpPr>
          <p:spPr>
            <a:xfrm>
              <a:off x="3788229" y="3413536"/>
              <a:ext cx="3396342" cy="369332"/>
            </a:xfrm>
            <a:prstGeom prst="rect">
              <a:avLst/>
            </a:prstGeom>
            <a:noFill/>
            <a:ln w="19050">
              <a:solidFill>
                <a:srgbClr val="00B050"/>
              </a:solidFill>
            </a:ln>
          </p:spPr>
          <p:txBody>
            <a:bodyPr wrap="square" rtlCol="0">
              <a:spAutoFit/>
            </a:bodyPr>
            <a:lstStyle/>
            <a:p>
              <a:r>
                <a:rPr lang="en-NZ" dirty="0"/>
                <a:t>Obstacle Class</a:t>
              </a:r>
            </a:p>
          </p:txBody>
        </p:sp>
        <p:sp>
          <p:nvSpPr>
            <p:cNvPr id="6" name="TextBox 5">
              <a:extLst>
                <a:ext uri="{FF2B5EF4-FFF2-40B4-BE49-F238E27FC236}">
                  <a16:creationId xmlns:a16="http://schemas.microsoft.com/office/drawing/2014/main" id="{8691CA31-F168-AB6F-CCFD-B8BF48FE6B4C}"/>
                </a:ext>
              </a:extLst>
            </p:cNvPr>
            <p:cNvSpPr txBox="1"/>
            <p:nvPr/>
          </p:nvSpPr>
          <p:spPr>
            <a:xfrm>
              <a:off x="3788229" y="3959313"/>
              <a:ext cx="3396342" cy="369332"/>
            </a:xfrm>
            <a:prstGeom prst="rect">
              <a:avLst/>
            </a:prstGeom>
            <a:noFill/>
            <a:ln w="19050">
              <a:solidFill>
                <a:srgbClr val="00B0F0"/>
              </a:solidFill>
            </a:ln>
          </p:spPr>
          <p:txBody>
            <a:bodyPr wrap="square" rtlCol="0">
              <a:spAutoFit/>
            </a:bodyPr>
            <a:lstStyle/>
            <a:p>
              <a:r>
                <a:rPr lang="en-NZ" dirty="0"/>
                <a:t>Game Loop Function</a:t>
              </a:r>
            </a:p>
          </p:txBody>
        </p:sp>
      </p:grpSp>
    </p:spTree>
    <p:extLst>
      <p:ext uri="{BB962C8B-B14F-4D97-AF65-F5344CB8AC3E}">
        <p14:creationId xmlns:p14="http://schemas.microsoft.com/office/powerpoint/2010/main" val="247407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Program Structure Edited:</a:t>
            </a:r>
            <a:endParaRPr lang="en-NZ" dirty="0"/>
          </a:p>
        </p:txBody>
      </p:sp>
      <p:grpSp>
        <p:nvGrpSpPr>
          <p:cNvPr id="10" name="Group 9">
            <a:extLst>
              <a:ext uri="{FF2B5EF4-FFF2-40B4-BE49-F238E27FC236}">
                <a16:creationId xmlns:a16="http://schemas.microsoft.com/office/drawing/2014/main" id="{4C60C94F-3B6F-08DF-ABCA-2A8B1A42C85E}"/>
              </a:ext>
            </a:extLst>
          </p:cNvPr>
          <p:cNvGrpSpPr/>
          <p:nvPr/>
        </p:nvGrpSpPr>
        <p:grpSpPr>
          <a:xfrm>
            <a:off x="744415" y="2014301"/>
            <a:ext cx="3686907" cy="2585323"/>
            <a:chOff x="744415" y="2014301"/>
            <a:chExt cx="3686907" cy="2585323"/>
          </a:xfrm>
        </p:grpSpPr>
        <p:sp>
          <p:nvSpPr>
            <p:cNvPr id="6" name="TextBox 5">
              <a:extLst>
                <a:ext uri="{FF2B5EF4-FFF2-40B4-BE49-F238E27FC236}">
                  <a16:creationId xmlns:a16="http://schemas.microsoft.com/office/drawing/2014/main" id="{8691CA31-F168-AB6F-CCFD-B8BF48FE6B4C}"/>
                </a:ext>
              </a:extLst>
            </p:cNvPr>
            <p:cNvSpPr txBox="1"/>
            <p:nvPr/>
          </p:nvSpPr>
          <p:spPr>
            <a:xfrm>
              <a:off x="744415" y="2014301"/>
              <a:ext cx="3686907" cy="2585323"/>
            </a:xfrm>
            <a:prstGeom prst="rect">
              <a:avLst/>
            </a:prstGeom>
            <a:noFill/>
            <a:ln w="19050">
              <a:solidFill>
                <a:srgbClr val="00B0F0"/>
              </a:solidFill>
            </a:ln>
          </p:spPr>
          <p:txBody>
            <a:bodyPr wrap="square" rtlCol="0">
              <a:spAutoFit/>
            </a:bodyPr>
            <a:lstStyle/>
            <a:p>
              <a:r>
                <a:rPr lang="en-NZ" dirty="0"/>
                <a:t>Game Loop Function</a:t>
              </a:r>
            </a:p>
            <a:p>
              <a:endParaRPr lang="en-NZ" dirty="0"/>
            </a:p>
            <a:p>
              <a:endParaRPr lang="en-NZ" dirty="0"/>
            </a:p>
            <a:p>
              <a:endParaRPr lang="en-NZ" dirty="0"/>
            </a:p>
            <a:p>
              <a:endParaRPr lang="en-NZ" dirty="0"/>
            </a:p>
            <a:p>
              <a:endParaRPr lang="en-NZ" dirty="0"/>
            </a:p>
            <a:p>
              <a:endParaRPr lang="en-NZ" dirty="0"/>
            </a:p>
            <a:p>
              <a:endParaRPr lang="en-NZ" dirty="0"/>
            </a:p>
            <a:p>
              <a:endParaRPr lang="en-NZ" dirty="0"/>
            </a:p>
          </p:txBody>
        </p:sp>
        <p:sp>
          <p:nvSpPr>
            <p:cNvPr id="3" name="TextBox 2">
              <a:extLst>
                <a:ext uri="{FF2B5EF4-FFF2-40B4-BE49-F238E27FC236}">
                  <a16:creationId xmlns:a16="http://schemas.microsoft.com/office/drawing/2014/main" id="{720F73F8-58BC-A335-CB97-EE17C04A7C37}"/>
                </a:ext>
              </a:extLst>
            </p:cNvPr>
            <p:cNvSpPr txBox="1"/>
            <p:nvPr/>
          </p:nvSpPr>
          <p:spPr>
            <a:xfrm>
              <a:off x="864996" y="2522132"/>
              <a:ext cx="3396342" cy="369332"/>
            </a:xfrm>
            <a:prstGeom prst="rect">
              <a:avLst/>
            </a:prstGeom>
            <a:noFill/>
            <a:ln w="19050">
              <a:solidFill>
                <a:srgbClr val="FF0000"/>
              </a:solidFill>
            </a:ln>
          </p:spPr>
          <p:txBody>
            <a:bodyPr wrap="square" rtlCol="0">
              <a:spAutoFit/>
            </a:bodyPr>
            <a:lstStyle/>
            <a:p>
              <a:r>
                <a:rPr lang="en-NZ" dirty="0"/>
                <a:t>Driver Class</a:t>
              </a:r>
            </a:p>
          </p:txBody>
        </p:sp>
        <p:sp>
          <p:nvSpPr>
            <p:cNvPr id="5" name="TextBox 4">
              <a:extLst>
                <a:ext uri="{FF2B5EF4-FFF2-40B4-BE49-F238E27FC236}">
                  <a16:creationId xmlns:a16="http://schemas.microsoft.com/office/drawing/2014/main" id="{2FA224B0-EE26-AB44-8483-33F772B8CA43}"/>
                </a:ext>
              </a:extLst>
            </p:cNvPr>
            <p:cNvSpPr txBox="1"/>
            <p:nvPr/>
          </p:nvSpPr>
          <p:spPr>
            <a:xfrm>
              <a:off x="864996" y="3011598"/>
              <a:ext cx="3396342" cy="369332"/>
            </a:xfrm>
            <a:prstGeom prst="rect">
              <a:avLst/>
            </a:prstGeom>
            <a:noFill/>
            <a:ln w="19050">
              <a:solidFill>
                <a:srgbClr val="00B050"/>
              </a:solidFill>
            </a:ln>
          </p:spPr>
          <p:txBody>
            <a:bodyPr wrap="square" rtlCol="0">
              <a:spAutoFit/>
            </a:bodyPr>
            <a:lstStyle/>
            <a:p>
              <a:r>
                <a:rPr lang="en-NZ" dirty="0"/>
                <a:t>Obstacle Class</a:t>
              </a:r>
            </a:p>
          </p:txBody>
        </p:sp>
        <p:sp>
          <p:nvSpPr>
            <p:cNvPr id="8" name="TextBox 7">
              <a:extLst>
                <a:ext uri="{FF2B5EF4-FFF2-40B4-BE49-F238E27FC236}">
                  <a16:creationId xmlns:a16="http://schemas.microsoft.com/office/drawing/2014/main" id="{B1CCB7F3-96AD-694C-0AE3-3B558356AEEE}"/>
                </a:ext>
              </a:extLst>
            </p:cNvPr>
            <p:cNvSpPr txBox="1"/>
            <p:nvPr/>
          </p:nvSpPr>
          <p:spPr>
            <a:xfrm>
              <a:off x="876724" y="3505639"/>
              <a:ext cx="3396342" cy="369332"/>
            </a:xfrm>
            <a:prstGeom prst="rect">
              <a:avLst/>
            </a:prstGeom>
            <a:noFill/>
            <a:ln w="19050">
              <a:solidFill>
                <a:srgbClr val="7030A0"/>
              </a:solidFill>
            </a:ln>
          </p:spPr>
          <p:txBody>
            <a:bodyPr wrap="square" rtlCol="0">
              <a:spAutoFit/>
            </a:bodyPr>
            <a:lstStyle/>
            <a:p>
              <a:r>
                <a:rPr lang="en-NZ" dirty="0"/>
                <a:t>Game Running While Loop</a:t>
              </a:r>
            </a:p>
          </p:txBody>
        </p:sp>
        <p:sp>
          <p:nvSpPr>
            <p:cNvPr id="9" name="TextBox 8">
              <a:extLst>
                <a:ext uri="{FF2B5EF4-FFF2-40B4-BE49-F238E27FC236}">
                  <a16:creationId xmlns:a16="http://schemas.microsoft.com/office/drawing/2014/main" id="{36AB3297-116D-3A21-EF69-C3DB9202667B}"/>
                </a:ext>
              </a:extLst>
            </p:cNvPr>
            <p:cNvSpPr txBox="1"/>
            <p:nvPr/>
          </p:nvSpPr>
          <p:spPr>
            <a:xfrm>
              <a:off x="888452" y="3989631"/>
              <a:ext cx="3396342" cy="369332"/>
            </a:xfrm>
            <a:prstGeom prst="rect">
              <a:avLst/>
            </a:prstGeom>
            <a:noFill/>
            <a:ln w="19050">
              <a:solidFill>
                <a:srgbClr val="FFC000"/>
              </a:solidFill>
            </a:ln>
          </p:spPr>
          <p:txBody>
            <a:bodyPr wrap="square" rtlCol="0">
              <a:spAutoFit/>
            </a:bodyPr>
            <a:lstStyle/>
            <a:p>
              <a:r>
                <a:rPr lang="en-NZ" dirty="0"/>
                <a:t>Game over function</a:t>
              </a:r>
            </a:p>
          </p:txBody>
        </p:sp>
      </p:grpSp>
      <p:sp>
        <p:nvSpPr>
          <p:cNvPr id="11" name="TextBox 10">
            <a:extLst>
              <a:ext uri="{FF2B5EF4-FFF2-40B4-BE49-F238E27FC236}">
                <a16:creationId xmlns:a16="http://schemas.microsoft.com/office/drawing/2014/main" id="{FBFCF6A1-9C22-879D-B972-DE75AA6A661D}"/>
              </a:ext>
            </a:extLst>
          </p:cNvPr>
          <p:cNvSpPr txBox="1"/>
          <p:nvPr/>
        </p:nvSpPr>
        <p:spPr>
          <a:xfrm>
            <a:off x="6096000" y="1858945"/>
            <a:ext cx="5351585" cy="3416320"/>
          </a:xfrm>
          <a:prstGeom prst="rect">
            <a:avLst/>
          </a:prstGeom>
          <a:noFill/>
        </p:spPr>
        <p:txBody>
          <a:bodyPr wrap="square" rtlCol="0">
            <a:spAutoFit/>
          </a:bodyPr>
          <a:lstStyle/>
          <a:p>
            <a:r>
              <a:rPr lang="en-NZ" dirty="0"/>
              <a:t>I edited my program structure by putting all the class and functions into one loop and at the end of the call calling this function. I did this so that I could create an endless cycle of the game being played and if the user dies it calls the restart function that can then call the whole game loop and restart the game.</a:t>
            </a:r>
          </a:p>
          <a:p>
            <a:endParaRPr lang="en-NZ" dirty="0"/>
          </a:p>
          <a:p>
            <a:r>
              <a:rPr lang="en-NZ" dirty="0"/>
              <a:t>This makes it easier to reanimate all the involved sprites and reset all the necessary variables.</a:t>
            </a:r>
          </a:p>
          <a:p>
            <a:r>
              <a:rPr lang="en-NZ" dirty="0"/>
              <a:t>It will now do this loop until the player decides to quit either by clicking the x button on the window or pressing q when prompted by the game over screen</a:t>
            </a:r>
          </a:p>
        </p:txBody>
      </p:sp>
    </p:spTree>
    <p:extLst>
      <p:ext uri="{BB962C8B-B14F-4D97-AF65-F5344CB8AC3E}">
        <p14:creationId xmlns:p14="http://schemas.microsoft.com/office/powerpoint/2010/main" val="2957310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12aa44a7-9dfd-4ca0-86a8-cc75321b874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653CD421917B4ABFB2FF890D072FA1" ma:contentTypeVersion="3" ma:contentTypeDescription="Create a new document." ma:contentTypeScope="" ma:versionID="c58b526d3fc989d9439617c3e8695d30">
  <xsd:schema xmlns:xsd="http://www.w3.org/2001/XMLSchema" xmlns:xs="http://www.w3.org/2001/XMLSchema" xmlns:p="http://schemas.microsoft.com/office/2006/metadata/properties" xmlns:ns2="12aa44a7-9dfd-4ca0-86a8-cc75321b8748" targetNamespace="http://schemas.microsoft.com/office/2006/metadata/properties" ma:root="true" ma:fieldsID="d941548c3405a86ea95c85affbb287d0" ns2:_="">
    <xsd:import namespace="12aa44a7-9dfd-4ca0-86a8-cc75321b8748"/>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a44a7-9dfd-4ca0-86a8-cc75321b8748"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50612E-F1E5-4F56-91C6-EC12B0BDAC14}">
  <ds:schemaRefs>
    <ds:schemaRef ds:uri="http://schemas.microsoft.com/office/2006/metadata/properties"/>
    <ds:schemaRef ds:uri="http://schemas.microsoft.com/office/infopath/2007/PartnerControls"/>
    <ds:schemaRef ds:uri="12aa44a7-9dfd-4ca0-86a8-cc75321b8748"/>
  </ds:schemaRefs>
</ds:datastoreItem>
</file>

<file path=customXml/itemProps2.xml><?xml version="1.0" encoding="utf-8"?>
<ds:datastoreItem xmlns:ds="http://schemas.openxmlformats.org/officeDocument/2006/customXml" ds:itemID="{D88AC42B-C4F1-4434-9D5A-895EE65820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aa44a7-9dfd-4ca0-86a8-cc75321b87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660B88-93BD-441B-8193-7A1E5DE6F2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909</TotalTime>
  <Words>6070</Words>
  <Application>Microsoft Office PowerPoint</Application>
  <PresentationFormat>Widescreen</PresentationFormat>
  <Paragraphs>446</Paragraphs>
  <Slides>47</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inherit</vt:lpstr>
      <vt:lpstr>Whitney</vt:lpstr>
      <vt:lpstr>Office Theme</vt:lpstr>
      <vt:lpstr>AS91906 (3.7) &amp; AS91907(3.8) Documentation</vt:lpstr>
      <vt:lpstr>Car Driving Game</vt:lpstr>
      <vt:lpstr>Relevant Implications: Functionality</vt:lpstr>
      <vt:lpstr>Relevant Implications: Usability</vt:lpstr>
      <vt:lpstr>Relevant Implications: Aesthetics</vt:lpstr>
      <vt:lpstr>Relevant Implications: Social</vt:lpstr>
      <vt:lpstr>Graphical User Interface - design:</vt:lpstr>
      <vt:lpstr>Program Structure:</vt:lpstr>
      <vt:lpstr>Program Structure Edited:</vt:lpstr>
      <vt:lpstr>Problem Decomposition:</vt:lpstr>
      <vt:lpstr>Problem Decomposition Edited:</vt:lpstr>
      <vt:lpstr>Component development:</vt:lpstr>
      <vt:lpstr>1 Component Planning: COMPONENT 1 Initialize Screen</vt:lpstr>
      <vt:lpstr>2 Component Test Plan: COMPONENT 1 Initialize Screen</vt:lpstr>
      <vt:lpstr>3 Evidence of testing: COMPONENT 1 Initialize Screen</vt:lpstr>
      <vt:lpstr>1 Component Planning: COMPONENT 2 Print active Sprites</vt:lpstr>
      <vt:lpstr>2 Component Test Plan: COMPONENT 2 Print active Sprites</vt:lpstr>
      <vt:lpstr>3 Evidence of testing: COMPONENT 2 Print active Sprites</vt:lpstr>
      <vt:lpstr>3.5 Evidence of testing: COMPONENT 2 Print active Sprites</vt:lpstr>
      <vt:lpstr>4 Discussion: COMPONENT 2 Print active Sprites</vt:lpstr>
      <vt:lpstr>1 Component Planning: COMPONENT 3 Animate Sprites</vt:lpstr>
      <vt:lpstr>2 Component Test Plan: COMPONENT 3 Animate Sprites</vt:lpstr>
      <vt:lpstr>3 Evidence of testing: COMPONENT 3 Animate Sprites</vt:lpstr>
      <vt:lpstr>3.5 Evidence of testing: COMPONENT 3 Animate Sprites</vt:lpstr>
      <vt:lpstr>4 Trialling: COMPONENT 3 Animate Sprites</vt:lpstr>
      <vt:lpstr>5 Discussion: COMPONENT 3 Animate Sprites</vt:lpstr>
      <vt:lpstr>1 Component Planning: COMPONENT 4 Load End Screen</vt:lpstr>
      <vt:lpstr>2 Component Test Plan: COMPONENT 4 Load End Screen</vt:lpstr>
      <vt:lpstr>3 Evidence of testing: COMPONENT 4 Load End Screen</vt:lpstr>
      <vt:lpstr>4 Discussion: COMPONENT 4 Load End Screen</vt:lpstr>
      <vt:lpstr>1 Component Planning: COMPONENT 5 Create High Score</vt:lpstr>
      <vt:lpstr>2 Component Test Plan: COMPONENT 5 Create High Score</vt:lpstr>
      <vt:lpstr>3 Evidence of testing: COMPONENT 5 Create High Score</vt:lpstr>
      <vt:lpstr>3.5 Evidence of testing: COMPONENT 5 Create High Score</vt:lpstr>
      <vt:lpstr>4 Trialling: COMPONENT 3 Animate Sprites</vt:lpstr>
      <vt:lpstr>Assembled Outcome Testing:</vt:lpstr>
      <vt:lpstr>1 Assembled Outcome Testing – Test Plan</vt:lpstr>
      <vt:lpstr>2 Assembled Outcome Testing - Evidence</vt:lpstr>
      <vt:lpstr>2.1 Assembled Outcome Testing - Evidence</vt:lpstr>
      <vt:lpstr>2.2 Assembled Outcome Testing - Evidence</vt:lpstr>
      <vt:lpstr>2.3 Assembled Outcome Testing - Evidence</vt:lpstr>
      <vt:lpstr>3 Assembled Outcome Testing – Usability</vt:lpstr>
      <vt:lpstr>3.1 Assembled Outcome Testing – Usability Results</vt:lpstr>
      <vt:lpstr>3.2 Assembled Outcome Testing – Usability Updated</vt:lpstr>
      <vt:lpstr>Version Control Evidence:</vt:lpstr>
      <vt:lpstr>Complex processes - Discussion</vt:lpstr>
      <vt:lpstr>Complex processes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Conor Smith</cp:lastModifiedBy>
  <cp:revision>18</cp:revision>
  <dcterms:created xsi:type="dcterms:W3CDTF">2020-03-13T23:52:53Z</dcterms:created>
  <dcterms:modified xsi:type="dcterms:W3CDTF">2023-05-28T03:35:26Z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0x0101001F653CD421917B4ABFB2FF890D072FA1</vt:lpwstr>
  </property>
</Properties>
</file>