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277" r:id="rId6"/>
    <p:sldId id="278" r:id="rId7"/>
    <p:sldId id="280" r:id="rId8"/>
    <p:sldId id="281" r:id="rId9"/>
    <p:sldId id="282" r:id="rId10"/>
    <p:sldId id="260" r:id="rId11"/>
    <p:sldId id="272" r:id="rId12"/>
    <p:sldId id="283" r:id="rId13"/>
    <p:sldId id="271" r:id="rId14"/>
    <p:sldId id="284" r:id="rId15"/>
    <p:sldId id="262" r:id="rId16"/>
    <p:sldId id="273" r:id="rId17"/>
    <p:sldId id="274" r:id="rId18"/>
    <p:sldId id="276" r:id="rId19"/>
    <p:sldId id="285" r:id="rId20"/>
    <p:sldId id="286" r:id="rId21"/>
    <p:sldId id="287" r:id="rId22"/>
    <p:sldId id="288" r:id="rId23"/>
    <p:sldId id="294" r:id="rId24"/>
    <p:sldId id="289" r:id="rId25"/>
    <p:sldId id="290" r:id="rId26"/>
    <p:sldId id="291" r:id="rId27"/>
    <p:sldId id="292" r:id="rId28"/>
    <p:sldId id="293" r:id="rId29"/>
    <p:sldId id="295" r:id="rId30"/>
    <p:sldId id="296" r:id="rId31"/>
    <p:sldId id="297" r:id="rId32"/>
    <p:sldId id="298" r:id="rId33"/>
    <p:sldId id="300" r:id="rId34"/>
    <p:sldId id="301" r:id="rId35"/>
    <p:sldId id="302" r:id="rId36"/>
    <p:sldId id="303" r:id="rId37"/>
    <p:sldId id="305" r:id="rId38"/>
    <p:sldId id="306" r:id="rId39"/>
    <p:sldId id="304" r:id="rId40"/>
    <p:sldId id="263" r:id="rId41"/>
    <p:sldId id="264" r:id="rId42"/>
    <p:sldId id="275" r:id="rId43"/>
    <p:sldId id="26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93C669-674D-492D-AC39-5B0D48B4F633}">
          <p14:sldIdLst>
            <p14:sldId id="256"/>
            <p14:sldId id="277"/>
            <p14:sldId id="278"/>
            <p14:sldId id="280"/>
            <p14:sldId id="281"/>
            <p14:sldId id="282"/>
            <p14:sldId id="260"/>
            <p14:sldId id="272"/>
            <p14:sldId id="283"/>
            <p14:sldId id="271"/>
            <p14:sldId id="284"/>
            <p14:sldId id="262"/>
          </p14:sldIdLst>
        </p14:section>
        <p14:section name="Component 1" id="{336C7F70-5204-4851-9420-B88C9DD2ACBF}">
          <p14:sldIdLst>
            <p14:sldId id="273"/>
            <p14:sldId id="274"/>
            <p14:sldId id="276"/>
          </p14:sldIdLst>
        </p14:section>
        <p14:section name="Component 2" id="{3063AFCB-C916-40F5-96B2-B2FA3B2B9CDB}">
          <p14:sldIdLst>
            <p14:sldId id="285"/>
            <p14:sldId id="286"/>
            <p14:sldId id="287"/>
            <p14:sldId id="288"/>
            <p14:sldId id="294"/>
          </p14:sldIdLst>
        </p14:section>
        <p14:section name="Component 3" id="{334DEBA7-D28B-4DE8-B558-6FC9DB433723}">
          <p14:sldIdLst>
            <p14:sldId id="289"/>
            <p14:sldId id="290"/>
            <p14:sldId id="291"/>
            <p14:sldId id="292"/>
            <p14:sldId id="293"/>
            <p14:sldId id="295"/>
          </p14:sldIdLst>
        </p14:section>
        <p14:section name="Component 4" id="{2E2788ED-A070-400C-A85B-6000F7386CB9}">
          <p14:sldIdLst>
            <p14:sldId id="296"/>
            <p14:sldId id="297"/>
            <p14:sldId id="298"/>
            <p14:sldId id="300"/>
          </p14:sldIdLst>
        </p14:section>
        <p14:section name="Component 5" id="{E41ECA80-34BE-4ED8-9511-10180C5D3584}">
          <p14:sldIdLst>
            <p14:sldId id="301"/>
            <p14:sldId id="302"/>
            <p14:sldId id="303"/>
            <p14:sldId id="305"/>
            <p14:sldId id="306"/>
            <p14:sldId id="304"/>
          </p14:sldIdLst>
        </p14:section>
        <p14:section name="Untitled Section" id="{71260507-8400-46B6-99F7-F1F60EDB319A}">
          <p14:sldIdLst>
            <p14:sldId id="263"/>
            <p14:sldId id="264"/>
            <p14:sldId id="275"/>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F8EE7-E92D-4C89-905A-9A2ACB7D2A64}" v="1" dt="2021-11-12T21:38:4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p:scale>
          <a:sx n="107" d="100"/>
          <a:sy n="107" d="100"/>
        </p:scale>
        <p:origin x="696" y="-27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19075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4177008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334127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564883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376399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89947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150909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404496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4064514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148456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207835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44854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162301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740673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4054789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96207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00598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1994453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84317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361123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4011657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3812217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2297475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40</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59187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1486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5284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59375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tJRfkpOr/car-game" TargetMode="External"/><Relationship Id="rId2" Type="http://schemas.openxmlformats.org/officeDocument/2006/relationships/hyperlink" Target="https://github.com/SmitieC/Assessment" TargetMode="External"/><Relationship Id="rId1" Type="http://schemas.openxmlformats.org/officeDocument/2006/relationships/slideLayout" Target="../slideLayouts/slideLayout6.xml"/><Relationship Id="rId4" Type="http://schemas.openxmlformats.org/officeDocument/2006/relationships/hyperlink" Target="https://github.com/SmitieC/Assessment/blob/main/Fully%20working%20game.p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Conor Smith</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pic>
        <p:nvPicPr>
          <p:cNvPr id="7" name="Picture 6">
            <a:extLst>
              <a:ext uri="{FF2B5EF4-FFF2-40B4-BE49-F238E27FC236}">
                <a16:creationId xmlns:a16="http://schemas.microsoft.com/office/drawing/2014/main" id="{C8C95353-A37D-18CB-3C45-9A486A39851A}"/>
              </a:ext>
            </a:extLst>
          </p:cNvPr>
          <p:cNvPicPr>
            <a:picLocks noChangeAspect="1"/>
          </p:cNvPicPr>
          <p:nvPr/>
        </p:nvPicPr>
        <p:blipFill>
          <a:blip r:embed="rId3"/>
          <a:stretch>
            <a:fillRect/>
          </a:stretch>
        </p:blipFill>
        <p:spPr>
          <a:xfrm>
            <a:off x="249565" y="1682385"/>
            <a:ext cx="11177116" cy="3546521"/>
          </a:xfrm>
          <a:prstGeom prst="rect">
            <a:avLst/>
          </a:prstGeom>
        </p:spPr>
      </p:pic>
    </p:spTree>
    <p:extLst>
      <p:ext uri="{BB962C8B-B14F-4D97-AF65-F5344CB8AC3E}">
        <p14:creationId xmlns:p14="http://schemas.microsoft.com/office/powerpoint/2010/main" val="2146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 Edited:</a:t>
            </a:r>
            <a:endParaRPr lang="en-NZ" dirty="0"/>
          </a:p>
        </p:txBody>
      </p:sp>
      <p:pic>
        <p:nvPicPr>
          <p:cNvPr id="6" name="Picture 5">
            <a:extLst>
              <a:ext uri="{FF2B5EF4-FFF2-40B4-BE49-F238E27FC236}">
                <a16:creationId xmlns:a16="http://schemas.microsoft.com/office/drawing/2014/main" id="{0C385B4D-2391-EC0C-C067-FDE857CB9F64}"/>
              </a:ext>
            </a:extLst>
          </p:cNvPr>
          <p:cNvPicPr>
            <a:picLocks noChangeAspect="1"/>
          </p:cNvPicPr>
          <p:nvPr/>
        </p:nvPicPr>
        <p:blipFill>
          <a:blip r:embed="rId3"/>
          <a:stretch>
            <a:fillRect/>
          </a:stretch>
        </p:blipFill>
        <p:spPr>
          <a:xfrm>
            <a:off x="838200" y="1690688"/>
            <a:ext cx="4153480" cy="4448796"/>
          </a:xfrm>
          <a:prstGeom prst="rect">
            <a:avLst/>
          </a:prstGeom>
        </p:spPr>
      </p:pic>
      <p:sp>
        <p:nvSpPr>
          <p:cNvPr id="8" name="TextBox 7">
            <a:extLst>
              <a:ext uri="{FF2B5EF4-FFF2-40B4-BE49-F238E27FC236}">
                <a16:creationId xmlns:a16="http://schemas.microsoft.com/office/drawing/2014/main" id="{E3E61AA9-C2E6-016D-3653-B16415DE052D}"/>
              </a:ext>
            </a:extLst>
          </p:cNvPr>
          <p:cNvSpPr txBox="1"/>
          <p:nvPr/>
        </p:nvSpPr>
        <p:spPr>
          <a:xfrm>
            <a:off x="5868237" y="1838848"/>
            <a:ext cx="5757706" cy="3970318"/>
          </a:xfrm>
          <a:prstGeom prst="rect">
            <a:avLst/>
          </a:prstGeom>
          <a:noFill/>
        </p:spPr>
        <p:txBody>
          <a:bodyPr wrap="square" rtlCol="0">
            <a:spAutoFit/>
          </a:bodyPr>
          <a:lstStyle/>
          <a:p>
            <a:r>
              <a:rPr lang="en-NZ" dirty="0"/>
              <a:t>I made two changes from my original decomposition.</a:t>
            </a:r>
          </a:p>
          <a:p>
            <a:endParaRPr lang="en-NZ" dirty="0"/>
          </a:p>
          <a:p>
            <a:r>
              <a:rPr lang="en-NZ" dirty="0"/>
              <a:t>Firstly, I combined “display score on screen and high score on end screen” into their respective components. I did this because it made it easier and more functional while I tested and trialled the creation of the components, to get real time feedback for each iteration.</a:t>
            </a:r>
          </a:p>
          <a:p>
            <a:endParaRPr lang="en-NZ" dirty="0"/>
          </a:p>
          <a:p>
            <a:r>
              <a:rPr lang="en-NZ" dirty="0"/>
              <a:t>Secondly, I combined “program above options” referring to restart or quit. I did this because when trying to get my program to restart I was running into issues because I had not yet programmed the user getting the options. This made my code work more seamlessly helping with my relevant implications</a:t>
            </a:r>
          </a:p>
        </p:txBody>
      </p:sp>
    </p:spTree>
    <p:extLst>
      <p:ext uri="{BB962C8B-B14F-4D97-AF65-F5344CB8AC3E}">
        <p14:creationId xmlns:p14="http://schemas.microsoft.com/office/powerpoint/2010/main" val="30113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1</a:t>
            </a:r>
            <a:br>
              <a:rPr lang="en-NZ" b="1" dirty="0"/>
            </a:br>
            <a:r>
              <a:rPr lang="en-NZ" sz="3200" b="1" i="1" dirty="0"/>
              <a:t>Initialize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142C0070-8BA1-C591-B920-9A4413728D8F}"/>
              </a:ext>
            </a:extLst>
          </p:cNvPr>
          <p:cNvPicPr>
            <a:picLocks noChangeAspect="1"/>
          </p:cNvPicPr>
          <p:nvPr/>
        </p:nvPicPr>
        <p:blipFill>
          <a:blip r:embed="rId3"/>
          <a:stretch>
            <a:fillRect/>
          </a:stretch>
        </p:blipFill>
        <p:spPr>
          <a:xfrm>
            <a:off x="4657067" y="2467953"/>
            <a:ext cx="2676899" cy="3248478"/>
          </a:xfrm>
          <a:prstGeom prst="rect">
            <a:avLst/>
          </a:prstGeom>
        </p:spPr>
      </p:pic>
    </p:spTree>
    <p:extLst>
      <p:ext uri="{BB962C8B-B14F-4D97-AF65-F5344CB8AC3E}">
        <p14:creationId xmlns:p14="http://schemas.microsoft.com/office/powerpoint/2010/main" val="283886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1</a:t>
            </a:r>
            <a:br>
              <a:rPr lang="en-NZ" b="1" dirty="0"/>
            </a:br>
            <a:r>
              <a:rPr lang="en-NZ" sz="3200" b="1" i="1" dirty="0"/>
              <a:t>Initialize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20809495"/>
              </p:ext>
            </p:extLst>
          </p:nvPr>
        </p:nvGraphicFramePr>
        <p:xfrm>
          <a:off x="509967" y="2927272"/>
          <a:ext cx="11360800" cy="2804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Blank window generated 700 x 925 pixels,</a:t>
                      </a:r>
                    </a:p>
                    <a:p>
                      <a:pPr marL="0" lvl="0" indent="0" algn="l" rtl="0">
                        <a:spcBef>
                          <a:spcPts val="0"/>
                        </a:spcBef>
                        <a:spcAft>
                          <a:spcPts val="0"/>
                        </a:spcAft>
                        <a:buNone/>
                      </a:pPr>
                      <a:r>
                        <a:rPr lang="en-NZ" sz="2400" dirty="0"/>
                        <a:t>Lasts for 5 seconds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Window name = “Car driving Game”</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Game icon = provided image</a:t>
                      </a:r>
                      <a:endParaRPr sz="2400" dirty="0"/>
                    </a:p>
                  </a:txBody>
                  <a:tcPr marL="121900" marR="121900" marT="121900" marB="121900"/>
                </a:tc>
                <a:extLst>
                  <a:ext uri="{0D108BD9-81ED-4DB2-BD59-A6C34878D82A}">
                    <a16:rowId xmlns:a16="http://schemas.microsoft.com/office/drawing/2014/main" val="1160853153"/>
                  </a:ext>
                </a:extLst>
              </a:tr>
            </a:tbl>
          </a:graphicData>
        </a:graphic>
      </p:graphicFrame>
      <p:sp>
        <p:nvSpPr>
          <p:cNvPr id="5" name="Rectangle: Rounded Corners 4">
            <a:extLst>
              <a:ext uri="{FF2B5EF4-FFF2-40B4-BE49-F238E27FC236}">
                <a16:creationId xmlns:a16="http://schemas.microsoft.com/office/drawing/2014/main" id="{9509DEC7-E731-8C8D-0D16-78DEAC035F8D}"/>
              </a:ext>
            </a:extLst>
          </p:cNvPr>
          <p:cNvSpPr/>
          <p:nvPr/>
        </p:nvSpPr>
        <p:spPr>
          <a:xfrm>
            <a:off x="4913644" y="3798277"/>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AF6E0FF8-60B9-EC68-F548-31D2B4DF9F04}"/>
              </a:ext>
            </a:extLst>
          </p:cNvPr>
          <p:cNvSpPr/>
          <p:nvPr/>
        </p:nvSpPr>
        <p:spPr>
          <a:xfrm>
            <a:off x="4913644" y="4638332"/>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4EE9AB1C-9D53-C2DC-C059-DAA8F2CC05E2}"/>
              </a:ext>
            </a:extLst>
          </p:cNvPr>
          <p:cNvSpPr/>
          <p:nvPr/>
        </p:nvSpPr>
        <p:spPr>
          <a:xfrm>
            <a:off x="4913644" y="5307565"/>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818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1</a:t>
            </a:r>
            <a:br>
              <a:rPr lang="en-NZ" b="1" dirty="0"/>
            </a:br>
            <a:r>
              <a:rPr lang="en-NZ" sz="3200" b="1" i="1" dirty="0"/>
              <a:t>Initialize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7C43092C-91A2-548C-ADB5-12A3022C21A3}"/>
              </a:ext>
            </a:extLst>
          </p:cNvPr>
          <p:cNvPicPr>
            <a:picLocks noChangeAspect="1"/>
          </p:cNvPicPr>
          <p:nvPr/>
        </p:nvPicPr>
        <p:blipFill>
          <a:blip r:embed="rId3"/>
          <a:stretch>
            <a:fillRect/>
          </a:stretch>
        </p:blipFill>
        <p:spPr>
          <a:xfrm>
            <a:off x="653143" y="2639641"/>
            <a:ext cx="2866629" cy="2048162"/>
          </a:xfrm>
          <a:prstGeom prst="rect">
            <a:avLst/>
          </a:prstGeom>
        </p:spPr>
      </p:pic>
      <p:pic>
        <p:nvPicPr>
          <p:cNvPr id="9" name="Picture 8">
            <a:extLst>
              <a:ext uri="{FF2B5EF4-FFF2-40B4-BE49-F238E27FC236}">
                <a16:creationId xmlns:a16="http://schemas.microsoft.com/office/drawing/2014/main" id="{F42495A7-1DCD-CA38-7E8E-B07DF65551E2}"/>
              </a:ext>
            </a:extLst>
          </p:cNvPr>
          <p:cNvPicPr>
            <a:picLocks noChangeAspect="1"/>
          </p:cNvPicPr>
          <p:nvPr/>
        </p:nvPicPr>
        <p:blipFill>
          <a:blip r:embed="rId4"/>
          <a:stretch>
            <a:fillRect/>
          </a:stretch>
        </p:blipFill>
        <p:spPr>
          <a:xfrm>
            <a:off x="5476135" y="2616042"/>
            <a:ext cx="1581371" cy="533474"/>
          </a:xfrm>
          <a:prstGeom prst="rect">
            <a:avLst/>
          </a:prstGeom>
        </p:spPr>
      </p:pic>
      <p:pic>
        <p:nvPicPr>
          <p:cNvPr id="11" name="Picture 10">
            <a:extLst>
              <a:ext uri="{FF2B5EF4-FFF2-40B4-BE49-F238E27FC236}">
                <a16:creationId xmlns:a16="http://schemas.microsoft.com/office/drawing/2014/main" id="{0D054CE4-D2D6-2828-51E6-7AEF6EF23428}"/>
              </a:ext>
            </a:extLst>
          </p:cNvPr>
          <p:cNvPicPr>
            <a:picLocks noChangeAspect="1"/>
          </p:cNvPicPr>
          <p:nvPr/>
        </p:nvPicPr>
        <p:blipFill>
          <a:blip r:embed="rId5"/>
          <a:stretch>
            <a:fillRect/>
          </a:stretch>
        </p:blipFill>
        <p:spPr>
          <a:xfrm>
            <a:off x="9955885" y="2644285"/>
            <a:ext cx="323895" cy="390580"/>
          </a:xfrm>
          <a:prstGeom prst="rect">
            <a:avLst/>
          </a:prstGeom>
        </p:spPr>
      </p:pic>
      <p:sp>
        <p:nvSpPr>
          <p:cNvPr id="12" name="TextBox 11">
            <a:extLst>
              <a:ext uri="{FF2B5EF4-FFF2-40B4-BE49-F238E27FC236}">
                <a16:creationId xmlns:a16="http://schemas.microsoft.com/office/drawing/2014/main" id="{E42739A1-AA5F-B80D-ED7F-D230E3BF8A9F}"/>
              </a:ext>
            </a:extLst>
          </p:cNvPr>
          <p:cNvSpPr txBox="1"/>
          <p:nvPr/>
        </p:nvSpPr>
        <p:spPr>
          <a:xfrm>
            <a:off x="653142" y="4923692"/>
            <a:ext cx="2866629" cy="646331"/>
          </a:xfrm>
          <a:prstGeom prst="rect">
            <a:avLst/>
          </a:prstGeom>
          <a:noFill/>
        </p:spPr>
        <p:txBody>
          <a:bodyPr wrap="square" rtlCol="0">
            <a:spAutoFit/>
          </a:bodyPr>
          <a:lstStyle/>
          <a:p>
            <a:r>
              <a:rPr lang="en-NZ" dirty="0"/>
              <a:t>Window 700 x 925 generated</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35850" y="3416610"/>
            <a:ext cx="2866629" cy="646331"/>
          </a:xfrm>
          <a:prstGeom prst="rect">
            <a:avLst/>
          </a:prstGeom>
          <a:noFill/>
        </p:spPr>
        <p:txBody>
          <a:bodyPr wrap="square" rtlCol="0">
            <a:spAutoFit/>
          </a:bodyPr>
          <a:lstStyle/>
          <a:p>
            <a:r>
              <a:rPr lang="en-NZ" dirty="0"/>
              <a:t>Window title = “Car Driving Game”</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547272" y="3253597"/>
            <a:ext cx="2866629" cy="646331"/>
          </a:xfrm>
          <a:prstGeom prst="rect">
            <a:avLst/>
          </a:prstGeom>
          <a:noFill/>
        </p:spPr>
        <p:txBody>
          <a:bodyPr wrap="square" rtlCol="0">
            <a:spAutoFit/>
          </a:bodyPr>
          <a:lstStyle/>
          <a:p>
            <a:r>
              <a:rPr lang="en-NZ" dirty="0"/>
              <a:t>Window icon is set to be provided recourse</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0103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2</a:t>
            </a:r>
            <a:br>
              <a:rPr lang="en-NZ" b="1" dirty="0"/>
            </a:br>
            <a:r>
              <a:rPr lang="en-NZ" sz="3200" b="1" i="1" dirty="0"/>
              <a:t>Print active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287F49A8-2BD7-0C5C-B46E-73AFDBD0A94E}"/>
              </a:ext>
            </a:extLst>
          </p:cNvPr>
          <p:cNvPicPr>
            <a:picLocks noChangeAspect="1"/>
          </p:cNvPicPr>
          <p:nvPr/>
        </p:nvPicPr>
        <p:blipFill>
          <a:blip r:embed="rId3"/>
          <a:stretch>
            <a:fillRect/>
          </a:stretch>
        </p:blipFill>
        <p:spPr>
          <a:xfrm>
            <a:off x="4281559" y="2291665"/>
            <a:ext cx="2724530" cy="4153480"/>
          </a:xfrm>
          <a:prstGeom prst="rect">
            <a:avLst/>
          </a:prstGeom>
        </p:spPr>
      </p:pic>
    </p:spTree>
    <p:extLst>
      <p:ext uri="{BB962C8B-B14F-4D97-AF65-F5344CB8AC3E}">
        <p14:creationId xmlns:p14="http://schemas.microsoft.com/office/powerpoint/2010/main" val="260885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2</a:t>
            </a:r>
            <a:br>
              <a:rPr lang="en-NZ" b="1" dirty="0"/>
            </a:br>
            <a:r>
              <a:rPr lang="en-NZ" sz="3200" b="1" i="1" dirty="0"/>
              <a:t>Print active Sprites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354008685"/>
              </p:ext>
            </p:extLst>
          </p:nvPr>
        </p:nvGraphicFramePr>
        <p:xfrm>
          <a:off x="509967" y="2927272"/>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White background and red driver car</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Left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tilts left and moves left</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Right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tilts right and moves right</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Both arrow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does not move and faces forewords</a:t>
                      </a:r>
                      <a:endParaRPr sz="2400" dirty="0"/>
                    </a:p>
                  </a:txBody>
                  <a:tcPr marL="121900" marR="121900" marT="121900" marB="121900"/>
                </a:tc>
                <a:extLst>
                  <a:ext uri="{0D108BD9-81ED-4DB2-BD59-A6C34878D82A}">
                    <a16:rowId xmlns:a16="http://schemas.microsoft.com/office/drawing/2014/main" val="2474538660"/>
                  </a:ext>
                </a:extLst>
              </a:tr>
              <a:tr h="609560">
                <a:tc>
                  <a:txBody>
                    <a:bodyPr/>
                    <a:lstStyle/>
                    <a:p>
                      <a:pPr marL="0" lvl="0" indent="0" algn="l" rtl="0">
                        <a:spcBef>
                          <a:spcPts val="0"/>
                        </a:spcBef>
                        <a:spcAft>
                          <a:spcPts val="0"/>
                        </a:spcAft>
                        <a:buNone/>
                      </a:pPr>
                      <a:r>
                        <a:rPr lang="en-NZ" sz="2400" dirty="0"/>
                        <a:t>Nothing pressed</a:t>
                      </a:r>
                      <a:endParaRPr sz="2400" dirty="0"/>
                    </a:p>
                  </a:txBody>
                  <a:tcPr marL="121900" marR="121900" marT="121900" marB="121900"/>
                </a:tc>
                <a:tc>
                  <a:txBody>
                    <a:bodyPr/>
                    <a:lstStyle/>
                    <a:p>
                      <a:pPr marL="0" lvl="0" indent="0" algn="l" rtl="0">
                        <a:spcBef>
                          <a:spcPts val="0"/>
                        </a:spcBef>
                        <a:spcAft>
                          <a:spcPts val="0"/>
                        </a:spcAft>
                        <a:buNone/>
                      </a:pPr>
                      <a:r>
                        <a:rPr lang="en-NZ" sz="2400" dirty="0"/>
                        <a:t>Car does not move and faces forewords</a:t>
                      </a:r>
                      <a:endParaRPr sz="2400" dirty="0"/>
                    </a:p>
                  </a:txBody>
                  <a:tcPr marL="121900" marR="121900" marT="121900" marB="121900"/>
                </a:tc>
                <a:extLst>
                  <a:ext uri="{0D108BD9-81ED-4DB2-BD59-A6C34878D82A}">
                    <a16:rowId xmlns:a16="http://schemas.microsoft.com/office/drawing/2014/main" val="39402284"/>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7C28B26E-0ACE-5ED8-F4EB-4679A668FB9C}"/>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74CD54EA-32CD-FDE2-9A95-A25E4913FB47}"/>
              </a:ext>
            </a:extLst>
          </p:cNvPr>
          <p:cNvSpPr/>
          <p:nvPr/>
        </p:nvSpPr>
        <p:spPr>
          <a:xfrm>
            <a:off x="4913644" y="6117412"/>
            <a:ext cx="984738" cy="34164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90402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2</a:t>
            </a:r>
            <a:br>
              <a:rPr lang="en-NZ" b="1" dirty="0"/>
            </a:br>
            <a:r>
              <a:rPr lang="en-NZ" sz="3200" b="1" i="1" dirty="0"/>
              <a:t>Print active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646331"/>
          </a:xfrm>
          <a:prstGeom prst="rect">
            <a:avLst/>
          </a:prstGeom>
          <a:noFill/>
        </p:spPr>
        <p:txBody>
          <a:bodyPr wrap="square" rtlCol="0">
            <a:spAutoFit/>
          </a:bodyPr>
          <a:lstStyle/>
          <a:p>
            <a:r>
              <a:rPr lang="en-NZ" dirty="0"/>
              <a:t>Car appears and background is white</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646331"/>
          </a:xfrm>
          <a:prstGeom prst="rect">
            <a:avLst/>
          </a:prstGeom>
          <a:noFill/>
        </p:spPr>
        <p:txBody>
          <a:bodyPr wrap="square" rtlCol="0">
            <a:spAutoFit/>
          </a:bodyPr>
          <a:lstStyle/>
          <a:p>
            <a:r>
              <a:rPr lang="en-NZ" dirty="0"/>
              <a:t>Car is tilted left and is moving left</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646331"/>
          </a:xfrm>
          <a:prstGeom prst="rect">
            <a:avLst/>
          </a:prstGeom>
          <a:noFill/>
        </p:spPr>
        <p:txBody>
          <a:bodyPr wrap="square" rtlCol="0">
            <a:spAutoFit/>
          </a:bodyPr>
          <a:lstStyle/>
          <a:p>
            <a:r>
              <a:rPr lang="en-NZ" dirty="0"/>
              <a:t>Car is tilted right and is moving right</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 name="Picture 7">
            <a:extLst>
              <a:ext uri="{FF2B5EF4-FFF2-40B4-BE49-F238E27FC236}">
                <a16:creationId xmlns:a16="http://schemas.microsoft.com/office/drawing/2014/main" id="{6B04F622-872D-0F00-8A33-9770626D5E66}"/>
              </a:ext>
            </a:extLst>
          </p:cNvPr>
          <p:cNvPicPr>
            <a:picLocks noChangeAspect="1"/>
          </p:cNvPicPr>
          <p:nvPr/>
        </p:nvPicPr>
        <p:blipFill>
          <a:blip r:embed="rId3"/>
          <a:stretch>
            <a:fillRect/>
          </a:stretch>
        </p:blipFill>
        <p:spPr>
          <a:xfrm>
            <a:off x="1359799" y="2711609"/>
            <a:ext cx="1297309" cy="1927278"/>
          </a:xfrm>
          <a:prstGeom prst="rect">
            <a:avLst/>
          </a:prstGeom>
        </p:spPr>
      </p:pic>
      <p:pic>
        <p:nvPicPr>
          <p:cNvPr id="14" name="Picture 13">
            <a:extLst>
              <a:ext uri="{FF2B5EF4-FFF2-40B4-BE49-F238E27FC236}">
                <a16:creationId xmlns:a16="http://schemas.microsoft.com/office/drawing/2014/main" id="{6C0A68A1-CC5A-141B-BC74-E4C0C0D4AEED}"/>
              </a:ext>
            </a:extLst>
          </p:cNvPr>
          <p:cNvPicPr>
            <a:picLocks noChangeAspect="1"/>
          </p:cNvPicPr>
          <p:nvPr/>
        </p:nvPicPr>
        <p:blipFill>
          <a:blip r:embed="rId4"/>
          <a:stretch>
            <a:fillRect/>
          </a:stretch>
        </p:blipFill>
        <p:spPr>
          <a:xfrm>
            <a:off x="5575215" y="2708032"/>
            <a:ext cx="1187898" cy="1691069"/>
          </a:xfrm>
          <a:prstGeom prst="rect">
            <a:avLst/>
          </a:prstGeom>
        </p:spPr>
      </p:pic>
      <p:pic>
        <p:nvPicPr>
          <p:cNvPr id="20" name="Picture 19">
            <a:extLst>
              <a:ext uri="{FF2B5EF4-FFF2-40B4-BE49-F238E27FC236}">
                <a16:creationId xmlns:a16="http://schemas.microsoft.com/office/drawing/2014/main" id="{BBCE8EC3-F1A5-0E13-B348-07A4FCFB73AC}"/>
              </a:ext>
            </a:extLst>
          </p:cNvPr>
          <p:cNvPicPr>
            <a:picLocks noChangeAspect="1"/>
          </p:cNvPicPr>
          <p:nvPr/>
        </p:nvPicPr>
        <p:blipFill>
          <a:blip r:embed="rId5"/>
          <a:stretch>
            <a:fillRect/>
          </a:stretch>
        </p:blipFill>
        <p:spPr>
          <a:xfrm>
            <a:off x="9315583" y="2651090"/>
            <a:ext cx="1485797" cy="1713619"/>
          </a:xfrm>
          <a:prstGeom prst="rect">
            <a:avLst/>
          </a:prstGeom>
        </p:spPr>
      </p:pic>
    </p:spTree>
    <p:extLst>
      <p:ext uri="{BB962C8B-B14F-4D97-AF65-F5344CB8AC3E}">
        <p14:creationId xmlns:p14="http://schemas.microsoft.com/office/powerpoint/2010/main" val="288295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2</a:t>
            </a:r>
            <a:br>
              <a:rPr lang="en-NZ" b="1" dirty="0"/>
            </a:br>
            <a:r>
              <a:rPr lang="en-NZ" sz="3200" b="1" i="1" dirty="0"/>
              <a:t>Print active Sprites</a:t>
            </a:r>
          </a:p>
        </p:txBody>
      </p:sp>
      <p:sp>
        <p:nvSpPr>
          <p:cNvPr id="12" name="TextBox 11">
            <a:extLst>
              <a:ext uri="{FF2B5EF4-FFF2-40B4-BE49-F238E27FC236}">
                <a16:creationId xmlns:a16="http://schemas.microsoft.com/office/drawing/2014/main" id="{E42739A1-AA5F-B80D-ED7F-D230E3BF8A9F}"/>
              </a:ext>
            </a:extLst>
          </p:cNvPr>
          <p:cNvSpPr txBox="1"/>
          <p:nvPr/>
        </p:nvSpPr>
        <p:spPr>
          <a:xfrm>
            <a:off x="1425440" y="5192431"/>
            <a:ext cx="2866629" cy="646331"/>
          </a:xfrm>
          <a:prstGeom prst="rect">
            <a:avLst/>
          </a:prstGeom>
          <a:noFill/>
        </p:spPr>
        <p:txBody>
          <a:bodyPr wrap="square" rtlCol="0">
            <a:spAutoFit/>
          </a:bodyPr>
          <a:lstStyle/>
          <a:p>
            <a:r>
              <a:rPr lang="en-NZ" dirty="0"/>
              <a:t>Car is stationary and is facing upwards</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637755"/>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6968009" y="2637755"/>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a:extLst>
              <a:ext uri="{FF2B5EF4-FFF2-40B4-BE49-F238E27FC236}">
                <a16:creationId xmlns:a16="http://schemas.microsoft.com/office/drawing/2014/main" id="{E5AF15A5-8C2F-6C09-76E0-EE7A13B9D159}"/>
              </a:ext>
            </a:extLst>
          </p:cNvPr>
          <p:cNvPicPr>
            <a:picLocks noChangeAspect="1"/>
          </p:cNvPicPr>
          <p:nvPr/>
        </p:nvPicPr>
        <p:blipFill>
          <a:blip r:embed="rId3"/>
          <a:stretch>
            <a:fillRect/>
          </a:stretch>
        </p:blipFill>
        <p:spPr>
          <a:xfrm>
            <a:off x="2164491" y="2809284"/>
            <a:ext cx="1127307" cy="1521556"/>
          </a:xfrm>
          <a:prstGeom prst="rect">
            <a:avLst/>
          </a:prstGeom>
        </p:spPr>
      </p:pic>
      <p:sp>
        <p:nvSpPr>
          <p:cNvPr id="6" name="TextBox 5">
            <a:extLst>
              <a:ext uri="{FF2B5EF4-FFF2-40B4-BE49-F238E27FC236}">
                <a16:creationId xmlns:a16="http://schemas.microsoft.com/office/drawing/2014/main" id="{A1A79C26-1DD9-B5B7-B1F7-33F8A29D5757}"/>
              </a:ext>
            </a:extLst>
          </p:cNvPr>
          <p:cNvSpPr txBox="1"/>
          <p:nvPr/>
        </p:nvSpPr>
        <p:spPr>
          <a:xfrm>
            <a:off x="7227841" y="5251772"/>
            <a:ext cx="2866629" cy="646331"/>
          </a:xfrm>
          <a:prstGeom prst="rect">
            <a:avLst/>
          </a:prstGeom>
          <a:noFill/>
        </p:spPr>
        <p:txBody>
          <a:bodyPr wrap="square" rtlCol="0">
            <a:spAutoFit/>
          </a:bodyPr>
          <a:lstStyle/>
          <a:p>
            <a:r>
              <a:rPr lang="en-NZ" dirty="0"/>
              <a:t>Car is stationary and is facing upwards</a:t>
            </a:r>
          </a:p>
        </p:txBody>
      </p:sp>
      <p:pic>
        <p:nvPicPr>
          <p:cNvPr id="7" name="Picture 6">
            <a:extLst>
              <a:ext uri="{FF2B5EF4-FFF2-40B4-BE49-F238E27FC236}">
                <a16:creationId xmlns:a16="http://schemas.microsoft.com/office/drawing/2014/main" id="{8948509D-263B-231B-A23F-423396B5A3AC}"/>
              </a:ext>
            </a:extLst>
          </p:cNvPr>
          <p:cNvPicPr>
            <a:picLocks noChangeAspect="1"/>
          </p:cNvPicPr>
          <p:nvPr/>
        </p:nvPicPr>
        <p:blipFill>
          <a:blip r:embed="rId3"/>
          <a:stretch>
            <a:fillRect/>
          </a:stretch>
        </p:blipFill>
        <p:spPr>
          <a:xfrm>
            <a:off x="8097501" y="2707390"/>
            <a:ext cx="1127307" cy="1521556"/>
          </a:xfrm>
          <a:prstGeom prst="rect">
            <a:avLst/>
          </a:prstGeom>
        </p:spPr>
      </p:pic>
    </p:spTree>
    <p:extLst>
      <p:ext uri="{BB962C8B-B14F-4D97-AF65-F5344CB8AC3E}">
        <p14:creationId xmlns:p14="http://schemas.microsoft.com/office/powerpoint/2010/main" val="334786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1400" dirty="0" err="1">
                <a:hlinkClick r:id="rId2"/>
              </a:rPr>
              <a:t>SmitieC</a:t>
            </a:r>
            <a:r>
              <a:rPr lang="en-US" sz="1400" dirty="0">
                <a:hlinkClick r:id="rId2"/>
              </a:rPr>
              <a:t>/Assessment: Car Game (github.com)</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400" dirty="0">
                <a:hlinkClick r:id="rId3"/>
              </a:rPr>
              <a:t>Car Game | Trello</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US" sz="1400" dirty="0">
                <a:hlinkClick r:id="rId4"/>
              </a:rPr>
              <a:t>Assessment/Fully working game.py at main · </a:t>
            </a:r>
            <a:r>
              <a:rPr lang="en-US" sz="1400" dirty="0" err="1">
                <a:hlinkClick r:id="rId4"/>
              </a:rPr>
              <a:t>SmitieC</a:t>
            </a:r>
            <a:r>
              <a:rPr lang="en-US" sz="1400" dirty="0">
                <a:hlinkClick r:id="rId4"/>
              </a:rPr>
              <a:t>/Assessment (github.com)</a:t>
            </a:r>
            <a:r>
              <a:rPr lang="en-NZ" sz="2000" b="1" dirty="0">
                <a:solidFill>
                  <a:srgbClr val="274E13"/>
                </a:solidFill>
              </a:rPr>
              <a:t> </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Discussion: COMPONENT 2</a:t>
            </a:r>
            <a:br>
              <a:rPr lang="en-NZ" b="1" dirty="0"/>
            </a:br>
            <a:r>
              <a:rPr lang="en-NZ" sz="3200" b="1" i="1" dirty="0"/>
              <a:t>Print active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1200329"/>
          </a:xfrm>
          <a:prstGeom prst="rect">
            <a:avLst/>
          </a:prstGeom>
          <a:noFill/>
        </p:spPr>
        <p:txBody>
          <a:bodyPr wrap="square" rtlCol="0">
            <a:spAutoFit/>
          </a:bodyPr>
          <a:lstStyle/>
          <a:p>
            <a:r>
              <a:rPr lang="en-NZ" dirty="0"/>
              <a:t>When Choosing Sprites for my game I had to consider publicity, appropriability and practicality</a:t>
            </a:r>
          </a:p>
          <a:p>
            <a:endParaRPr lang="en-NZ" dirty="0"/>
          </a:p>
          <a:p>
            <a:r>
              <a:rPr lang="en-NZ" dirty="0"/>
              <a:t>For this component I had to use a car to be my driver car. I used a red car given to me from the assessment recourses this way I was sure that the car was fit for purpose for this game.</a:t>
            </a:r>
          </a:p>
        </p:txBody>
      </p:sp>
    </p:spTree>
    <p:extLst>
      <p:ext uri="{BB962C8B-B14F-4D97-AF65-F5344CB8AC3E}">
        <p14:creationId xmlns:p14="http://schemas.microsoft.com/office/powerpoint/2010/main" val="411649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3</a:t>
            </a:r>
            <a:br>
              <a:rPr lang="en-NZ" b="1" dirty="0"/>
            </a:br>
            <a:r>
              <a:rPr lang="en-NZ" sz="3200" b="1" i="1" dirty="0"/>
              <a:t>Animate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2C1C43B9-71BA-2EF5-2E64-B5FAE11A2BB6}"/>
              </a:ext>
            </a:extLst>
          </p:cNvPr>
          <p:cNvPicPr>
            <a:picLocks noChangeAspect="1"/>
          </p:cNvPicPr>
          <p:nvPr/>
        </p:nvPicPr>
        <p:blipFill>
          <a:blip r:embed="rId3"/>
          <a:stretch>
            <a:fillRect/>
          </a:stretch>
        </p:blipFill>
        <p:spPr>
          <a:xfrm>
            <a:off x="4215776" y="2253658"/>
            <a:ext cx="2686425" cy="4239217"/>
          </a:xfrm>
          <a:prstGeom prst="rect">
            <a:avLst/>
          </a:prstGeom>
        </p:spPr>
      </p:pic>
    </p:spTree>
    <p:extLst>
      <p:ext uri="{BB962C8B-B14F-4D97-AF65-F5344CB8AC3E}">
        <p14:creationId xmlns:p14="http://schemas.microsoft.com/office/powerpoint/2010/main" val="319052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3</a:t>
            </a:r>
            <a:br>
              <a:rPr lang="en-NZ" b="1" dirty="0"/>
            </a:br>
            <a:r>
              <a:rPr lang="en-NZ" sz="3200" b="1" i="1" dirty="0"/>
              <a:t>Animate Sprites</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2835185919"/>
              </p:ext>
            </p:extLst>
          </p:nvPr>
        </p:nvGraphicFramePr>
        <p:xfrm>
          <a:off x="509967" y="2927272"/>
          <a:ext cx="11360800" cy="3047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Road background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generated randomly</a:t>
                      </a:r>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are randomly coloured </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Program started</a:t>
                      </a:r>
                      <a:endParaRPr sz="2400" dirty="0"/>
                    </a:p>
                  </a:txBody>
                  <a:tcPr marL="121900" marR="121900" marT="121900" marB="121900"/>
                </a:tc>
                <a:tc>
                  <a:txBody>
                    <a:bodyPr/>
                    <a:lstStyle/>
                    <a:p>
                      <a:pPr marL="0" lvl="0" indent="0" algn="l" rtl="0">
                        <a:spcBef>
                          <a:spcPts val="0"/>
                        </a:spcBef>
                        <a:spcAft>
                          <a:spcPts val="0"/>
                        </a:spcAft>
                        <a:buNone/>
                      </a:pPr>
                      <a:r>
                        <a:rPr lang="en-NZ" sz="2400" dirty="0"/>
                        <a:t>Obstacles travel at different speeds</a:t>
                      </a:r>
                      <a:endParaRPr sz="2400" dirty="0"/>
                    </a:p>
                  </a:txBody>
                  <a:tcPr marL="121900" marR="121900" marT="121900" marB="121900"/>
                </a:tc>
                <a:extLst>
                  <a:ext uri="{0D108BD9-81ED-4DB2-BD59-A6C34878D82A}">
                    <a16:rowId xmlns:a16="http://schemas.microsoft.com/office/drawing/2014/main" val="2474538660"/>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7C28B26E-0ACE-5ED8-F4EB-4679A668FB9C}"/>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8735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3</a:t>
            </a:r>
            <a:br>
              <a:rPr lang="en-NZ" b="1" dirty="0"/>
            </a:br>
            <a:r>
              <a:rPr lang="en-NZ" sz="3200" b="1" i="1" dirty="0"/>
              <a:t>Animate Sprites</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68339" y="5053184"/>
            <a:ext cx="2866629" cy="646331"/>
          </a:xfrm>
          <a:prstGeom prst="rect">
            <a:avLst/>
          </a:prstGeom>
          <a:noFill/>
        </p:spPr>
        <p:txBody>
          <a:bodyPr wrap="square" rtlCol="0">
            <a:spAutoFit/>
          </a:bodyPr>
          <a:lstStyle/>
          <a:p>
            <a:r>
              <a:rPr lang="en-NZ" dirty="0"/>
              <a:t>Background loaded successfully</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369332"/>
          </a:xfrm>
          <a:prstGeom prst="rect">
            <a:avLst/>
          </a:prstGeom>
          <a:noFill/>
        </p:spPr>
        <p:txBody>
          <a:bodyPr wrap="square" rtlCol="0">
            <a:spAutoFit/>
          </a:bodyPr>
          <a:lstStyle/>
          <a:p>
            <a:r>
              <a:rPr lang="en-NZ" dirty="0"/>
              <a:t>Cars spawning successfully</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a:extLst>
              <a:ext uri="{FF2B5EF4-FFF2-40B4-BE49-F238E27FC236}">
                <a16:creationId xmlns:a16="http://schemas.microsoft.com/office/drawing/2014/main" id="{835F725B-C502-322E-9E99-F938BB0A0433}"/>
              </a:ext>
            </a:extLst>
          </p:cNvPr>
          <p:cNvPicPr>
            <a:picLocks noChangeAspect="1"/>
          </p:cNvPicPr>
          <p:nvPr/>
        </p:nvPicPr>
        <p:blipFill>
          <a:blip r:embed="rId3"/>
          <a:stretch>
            <a:fillRect/>
          </a:stretch>
        </p:blipFill>
        <p:spPr>
          <a:xfrm>
            <a:off x="4600738" y="2613022"/>
            <a:ext cx="3136854" cy="2127605"/>
          </a:xfrm>
          <a:prstGeom prst="rect">
            <a:avLst/>
          </a:prstGeom>
        </p:spPr>
      </p:pic>
      <p:pic>
        <p:nvPicPr>
          <p:cNvPr id="10" name="Picture 9">
            <a:extLst>
              <a:ext uri="{FF2B5EF4-FFF2-40B4-BE49-F238E27FC236}">
                <a16:creationId xmlns:a16="http://schemas.microsoft.com/office/drawing/2014/main" id="{1BA874A3-E2FD-35A1-3C4D-E96B11941477}"/>
              </a:ext>
            </a:extLst>
          </p:cNvPr>
          <p:cNvPicPr>
            <a:picLocks noChangeAspect="1"/>
          </p:cNvPicPr>
          <p:nvPr/>
        </p:nvPicPr>
        <p:blipFill rotWithShape="1">
          <a:blip r:embed="rId4"/>
          <a:srcRect t="27784"/>
          <a:stretch/>
        </p:blipFill>
        <p:spPr>
          <a:xfrm>
            <a:off x="1164642" y="2632889"/>
            <a:ext cx="2042141" cy="1980425"/>
          </a:xfrm>
          <a:prstGeom prst="rect">
            <a:avLst/>
          </a:prstGeom>
        </p:spPr>
      </p:pic>
      <p:pic>
        <p:nvPicPr>
          <p:cNvPr id="19" name="Picture 18">
            <a:extLst>
              <a:ext uri="{FF2B5EF4-FFF2-40B4-BE49-F238E27FC236}">
                <a16:creationId xmlns:a16="http://schemas.microsoft.com/office/drawing/2014/main" id="{8CE9FC10-BE4F-3778-7BC1-95E4E3506F2C}"/>
              </a:ext>
            </a:extLst>
          </p:cNvPr>
          <p:cNvPicPr>
            <a:picLocks noChangeAspect="1"/>
          </p:cNvPicPr>
          <p:nvPr/>
        </p:nvPicPr>
        <p:blipFill rotWithShape="1">
          <a:blip r:embed="rId5"/>
          <a:srcRect b="10492"/>
          <a:stretch/>
        </p:blipFill>
        <p:spPr>
          <a:xfrm>
            <a:off x="8429522" y="2613022"/>
            <a:ext cx="3106726" cy="2358919"/>
          </a:xfrm>
          <a:prstGeom prst="rect">
            <a:avLst/>
          </a:prstGeom>
        </p:spPr>
      </p:pic>
      <p:sp>
        <p:nvSpPr>
          <p:cNvPr id="21" name="TextBox 20">
            <a:extLst>
              <a:ext uri="{FF2B5EF4-FFF2-40B4-BE49-F238E27FC236}">
                <a16:creationId xmlns:a16="http://schemas.microsoft.com/office/drawing/2014/main" id="{3270D0B1-F5A4-E8B2-DABF-513367BE07F9}"/>
              </a:ext>
            </a:extLst>
          </p:cNvPr>
          <p:cNvSpPr txBox="1"/>
          <p:nvPr/>
        </p:nvSpPr>
        <p:spPr>
          <a:xfrm>
            <a:off x="8487171" y="5089784"/>
            <a:ext cx="2866629" cy="369332"/>
          </a:xfrm>
          <a:prstGeom prst="rect">
            <a:avLst/>
          </a:prstGeom>
          <a:noFill/>
        </p:spPr>
        <p:txBody>
          <a:bodyPr wrap="square" rtlCol="0">
            <a:spAutoFit/>
          </a:bodyPr>
          <a:lstStyle/>
          <a:p>
            <a:r>
              <a:rPr lang="en-NZ" dirty="0"/>
              <a:t>Cars are random colour</a:t>
            </a:r>
          </a:p>
        </p:txBody>
      </p:sp>
    </p:spTree>
    <p:extLst>
      <p:ext uri="{BB962C8B-B14F-4D97-AF65-F5344CB8AC3E}">
        <p14:creationId xmlns:p14="http://schemas.microsoft.com/office/powerpoint/2010/main" val="1184883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3</a:t>
            </a:r>
            <a:br>
              <a:rPr lang="en-NZ" b="1" dirty="0"/>
            </a:br>
            <a:r>
              <a:rPr lang="en-NZ" sz="3200" b="1" i="1" dirty="0"/>
              <a:t>Animate Sprites</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250831"/>
            <a:ext cx="9596177" cy="354706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4" name="Picture 13">
            <a:extLst>
              <a:ext uri="{FF2B5EF4-FFF2-40B4-BE49-F238E27FC236}">
                <a16:creationId xmlns:a16="http://schemas.microsoft.com/office/drawing/2014/main" id="{F43188B2-48A3-4E8E-4A59-9D5E1F856652}"/>
              </a:ext>
            </a:extLst>
          </p:cNvPr>
          <p:cNvPicPr>
            <a:picLocks noChangeAspect="1"/>
          </p:cNvPicPr>
          <p:nvPr/>
        </p:nvPicPr>
        <p:blipFill>
          <a:blip r:embed="rId3"/>
          <a:stretch>
            <a:fillRect/>
          </a:stretch>
        </p:blipFill>
        <p:spPr>
          <a:xfrm>
            <a:off x="1280969" y="2939917"/>
            <a:ext cx="1987381" cy="2677887"/>
          </a:xfrm>
          <a:prstGeom prst="rect">
            <a:avLst/>
          </a:prstGeom>
        </p:spPr>
      </p:pic>
      <p:pic>
        <p:nvPicPr>
          <p:cNvPr id="18" name="Picture 17">
            <a:extLst>
              <a:ext uri="{FF2B5EF4-FFF2-40B4-BE49-F238E27FC236}">
                <a16:creationId xmlns:a16="http://schemas.microsoft.com/office/drawing/2014/main" id="{249EB9F6-1ABE-2A35-5764-65F125B41A4F}"/>
              </a:ext>
            </a:extLst>
          </p:cNvPr>
          <p:cNvPicPr>
            <a:picLocks noChangeAspect="1"/>
          </p:cNvPicPr>
          <p:nvPr/>
        </p:nvPicPr>
        <p:blipFill>
          <a:blip r:embed="rId4"/>
          <a:stretch>
            <a:fillRect/>
          </a:stretch>
        </p:blipFill>
        <p:spPr>
          <a:xfrm>
            <a:off x="4320374" y="2967005"/>
            <a:ext cx="1987381" cy="2650799"/>
          </a:xfrm>
          <a:prstGeom prst="rect">
            <a:avLst/>
          </a:prstGeom>
        </p:spPr>
      </p:pic>
      <p:sp>
        <p:nvSpPr>
          <p:cNvPr id="19" name="TextBox 18">
            <a:extLst>
              <a:ext uri="{FF2B5EF4-FFF2-40B4-BE49-F238E27FC236}">
                <a16:creationId xmlns:a16="http://schemas.microsoft.com/office/drawing/2014/main" id="{4C807A1F-3034-A79B-ACEF-1914BCCAC583}"/>
              </a:ext>
            </a:extLst>
          </p:cNvPr>
          <p:cNvSpPr txBox="1"/>
          <p:nvPr/>
        </p:nvSpPr>
        <p:spPr>
          <a:xfrm>
            <a:off x="1280969" y="2411604"/>
            <a:ext cx="1894310" cy="371789"/>
          </a:xfrm>
          <a:prstGeom prst="rect">
            <a:avLst/>
          </a:prstGeom>
          <a:noFill/>
        </p:spPr>
        <p:txBody>
          <a:bodyPr wrap="square" rtlCol="0">
            <a:spAutoFit/>
          </a:bodyPr>
          <a:lstStyle/>
          <a:p>
            <a:r>
              <a:rPr lang="en-NZ" i="1" dirty="0"/>
              <a:t>Frame 1</a:t>
            </a:r>
          </a:p>
        </p:txBody>
      </p:sp>
      <p:sp>
        <p:nvSpPr>
          <p:cNvPr id="20" name="TextBox 19">
            <a:extLst>
              <a:ext uri="{FF2B5EF4-FFF2-40B4-BE49-F238E27FC236}">
                <a16:creationId xmlns:a16="http://schemas.microsoft.com/office/drawing/2014/main" id="{35FB42FD-9801-3C81-47C4-B9982C25CB4A}"/>
              </a:ext>
            </a:extLst>
          </p:cNvPr>
          <p:cNvSpPr txBox="1"/>
          <p:nvPr/>
        </p:nvSpPr>
        <p:spPr>
          <a:xfrm>
            <a:off x="4404234" y="2411603"/>
            <a:ext cx="1894310" cy="371789"/>
          </a:xfrm>
          <a:prstGeom prst="rect">
            <a:avLst/>
          </a:prstGeom>
          <a:noFill/>
        </p:spPr>
        <p:txBody>
          <a:bodyPr wrap="square" rtlCol="0">
            <a:spAutoFit/>
          </a:bodyPr>
          <a:lstStyle/>
          <a:p>
            <a:r>
              <a:rPr lang="en-NZ" i="1" dirty="0"/>
              <a:t>Frame 2</a:t>
            </a:r>
          </a:p>
        </p:txBody>
      </p:sp>
      <p:cxnSp>
        <p:nvCxnSpPr>
          <p:cNvPr id="22" name="Straight Arrow Connector 21">
            <a:extLst>
              <a:ext uri="{FF2B5EF4-FFF2-40B4-BE49-F238E27FC236}">
                <a16:creationId xmlns:a16="http://schemas.microsoft.com/office/drawing/2014/main" id="{0A1261F1-A90D-F177-68F5-F822A715F32E}"/>
              </a:ext>
            </a:extLst>
          </p:cNvPr>
          <p:cNvCxnSpPr/>
          <p:nvPr/>
        </p:nvCxnSpPr>
        <p:spPr>
          <a:xfrm>
            <a:off x="3386295" y="3999244"/>
            <a:ext cx="82396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63BC9E-371B-78C7-C0D1-E0E10D31901F}"/>
              </a:ext>
            </a:extLst>
          </p:cNvPr>
          <p:cNvSpPr txBox="1"/>
          <p:nvPr/>
        </p:nvSpPr>
        <p:spPr>
          <a:xfrm>
            <a:off x="7134330" y="2512088"/>
            <a:ext cx="3627455" cy="1200329"/>
          </a:xfrm>
          <a:prstGeom prst="rect">
            <a:avLst/>
          </a:prstGeom>
          <a:noFill/>
        </p:spPr>
        <p:txBody>
          <a:bodyPr wrap="square" rtlCol="0">
            <a:spAutoFit/>
          </a:bodyPr>
          <a:lstStyle/>
          <a:p>
            <a:r>
              <a:rPr lang="en-NZ" dirty="0"/>
              <a:t>Cars are now traveling at diffrent rates across the screen</a:t>
            </a:r>
          </a:p>
          <a:p>
            <a:r>
              <a:rPr lang="en-NZ" dirty="0"/>
              <a:t>As shown by comparison of frame 1 compared to frame 2</a:t>
            </a:r>
          </a:p>
        </p:txBody>
      </p:sp>
    </p:spTree>
    <p:extLst>
      <p:ext uri="{BB962C8B-B14F-4D97-AF65-F5344CB8AC3E}">
        <p14:creationId xmlns:p14="http://schemas.microsoft.com/office/powerpoint/2010/main" val="225415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Trialling: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291402" y="1848897"/>
            <a:ext cx="9756950" cy="4524315"/>
          </a:xfrm>
          <a:prstGeom prst="rect">
            <a:avLst/>
          </a:prstGeom>
          <a:noFill/>
        </p:spPr>
        <p:txBody>
          <a:bodyPr wrap="square" rtlCol="0">
            <a:spAutoFit/>
          </a:bodyPr>
          <a:lstStyle/>
          <a:p>
            <a:r>
              <a:rPr lang="en-NZ" i="1" dirty="0"/>
              <a:t>Trial 1. </a:t>
            </a:r>
            <a:r>
              <a:rPr lang="en-NZ" dirty="0"/>
              <a:t>When picking what x value an obstacle is going to have, I firstly had it set to a random value anywhere across the screen. But from my perspective this didn’t quite look right as I had obstacles in road markings and also partially over top each other.</a:t>
            </a:r>
          </a:p>
          <a:p>
            <a:endParaRPr lang="en-NZ" dirty="0"/>
          </a:p>
          <a:p>
            <a:r>
              <a:rPr lang="en-NZ" i="1" dirty="0"/>
              <a:t>Trial 2. </a:t>
            </a:r>
            <a:r>
              <a:rPr lang="en-NZ" dirty="0"/>
              <a:t>I trialled a different way of doing this by then picking a random lane for each obstacle to drive down from. This resulted in the obstacles sticking to their respective lanes but now they were driving on top of each other which still did not look right</a:t>
            </a:r>
          </a:p>
          <a:p>
            <a:endParaRPr lang="en-NZ" dirty="0"/>
          </a:p>
          <a:p>
            <a:r>
              <a:rPr lang="en-NZ" i="1" dirty="0"/>
              <a:t>Trial 3. </a:t>
            </a:r>
            <a:r>
              <a:rPr lang="en-NZ" dirty="0"/>
              <a:t>My final trial I ended up blocking any attempt to spawn an obstacle if one was already in that lane. This resulted in a product I am happy with where obstacles are driving in their lanes and do not drive over top of each other I also set a max number of cars trying to spawn at 4 so that it would only attempt to spawn one when a lane is free</a:t>
            </a:r>
          </a:p>
          <a:p>
            <a:endParaRPr lang="en-NZ" dirty="0"/>
          </a:p>
          <a:p>
            <a:r>
              <a:rPr lang="en-NZ" dirty="0"/>
              <a:t>My final result will impact the overall usability of my game as it will make the game easier to dodge and predict where cars will come from, I am however, happy with the final result and how it address’ my relevant implications.</a:t>
            </a:r>
          </a:p>
        </p:txBody>
      </p:sp>
      <p:pic>
        <p:nvPicPr>
          <p:cNvPr id="8" name="Picture 7">
            <a:extLst>
              <a:ext uri="{FF2B5EF4-FFF2-40B4-BE49-F238E27FC236}">
                <a16:creationId xmlns:a16="http://schemas.microsoft.com/office/drawing/2014/main" id="{99DAA2C7-15BA-8BEF-D255-EC52B328B49B}"/>
              </a:ext>
            </a:extLst>
          </p:cNvPr>
          <p:cNvPicPr>
            <a:picLocks noChangeAspect="1"/>
          </p:cNvPicPr>
          <p:nvPr/>
        </p:nvPicPr>
        <p:blipFill>
          <a:blip r:embed="rId3"/>
          <a:stretch>
            <a:fillRect/>
          </a:stretch>
        </p:blipFill>
        <p:spPr>
          <a:xfrm>
            <a:off x="10154623" y="120642"/>
            <a:ext cx="1457987" cy="1959367"/>
          </a:xfrm>
          <a:prstGeom prst="rect">
            <a:avLst/>
          </a:prstGeom>
        </p:spPr>
      </p:pic>
      <p:pic>
        <p:nvPicPr>
          <p:cNvPr id="10" name="Picture 9">
            <a:extLst>
              <a:ext uri="{FF2B5EF4-FFF2-40B4-BE49-F238E27FC236}">
                <a16:creationId xmlns:a16="http://schemas.microsoft.com/office/drawing/2014/main" id="{1FE74BEA-0CAB-AFFE-1D98-D35445D872BB}"/>
              </a:ext>
            </a:extLst>
          </p:cNvPr>
          <p:cNvPicPr>
            <a:picLocks noChangeAspect="1"/>
          </p:cNvPicPr>
          <p:nvPr/>
        </p:nvPicPr>
        <p:blipFill>
          <a:blip r:embed="rId4"/>
          <a:stretch>
            <a:fillRect/>
          </a:stretch>
        </p:blipFill>
        <p:spPr>
          <a:xfrm>
            <a:off x="10202310" y="2206337"/>
            <a:ext cx="1410301" cy="1904717"/>
          </a:xfrm>
          <a:prstGeom prst="rect">
            <a:avLst/>
          </a:prstGeom>
        </p:spPr>
      </p:pic>
      <p:pic>
        <p:nvPicPr>
          <p:cNvPr id="13" name="Picture 12">
            <a:extLst>
              <a:ext uri="{FF2B5EF4-FFF2-40B4-BE49-F238E27FC236}">
                <a16:creationId xmlns:a16="http://schemas.microsoft.com/office/drawing/2014/main" id="{3B63F019-B0D4-07BB-B66B-42F731CB9B04}"/>
              </a:ext>
            </a:extLst>
          </p:cNvPr>
          <p:cNvPicPr>
            <a:picLocks noChangeAspect="1"/>
          </p:cNvPicPr>
          <p:nvPr/>
        </p:nvPicPr>
        <p:blipFill>
          <a:blip r:embed="rId5"/>
          <a:stretch>
            <a:fillRect/>
          </a:stretch>
        </p:blipFill>
        <p:spPr>
          <a:xfrm>
            <a:off x="10154624" y="4205229"/>
            <a:ext cx="1457987" cy="1954412"/>
          </a:xfrm>
          <a:prstGeom prst="rect">
            <a:avLst/>
          </a:prstGeom>
        </p:spPr>
      </p:pic>
      <p:sp>
        <p:nvSpPr>
          <p:cNvPr id="14" name="TextBox 13">
            <a:extLst>
              <a:ext uri="{FF2B5EF4-FFF2-40B4-BE49-F238E27FC236}">
                <a16:creationId xmlns:a16="http://schemas.microsoft.com/office/drawing/2014/main" id="{955DEEAA-082F-399B-F019-2F9640C00057}"/>
              </a:ext>
            </a:extLst>
          </p:cNvPr>
          <p:cNvSpPr txBox="1"/>
          <p:nvPr/>
        </p:nvSpPr>
        <p:spPr>
          <a:xfrm>
            <a:off x="11612610" y="365125"/>
            <a:ext cx="405284" cy="369332"/>
          </a:xfrm>
          <a:prstGeom prst="rect">
            <a:avLst/>
          </a:prstGeom>
          <a:noFill/>
        </p:spPr>
        <p:txBody>
          <a:bodyPr wrap="square" rtlCol="0">
            <a:spAutoFit/>
          </a:bodyPr>
          <a:lstStyle/>
          <a:p>
            <a:r>
              <a:rPr lang="en-NZ" dirty="0"/>
              <a:t>1.</a:t>
            </a:r>
          </a:p>
        </p:txBody>
      </p:sp>
      <p:sp>
        <p:nvSpPr>
          <p:cNvPr id="15" name="TextBox 14">
            <a:extLst>
              <a:ext uri="{FF2B5EF4-FFF2-40B4-BE49-F238E27FC236}">
                <a16:creationId xmlns:a16="http://schemas.microsoft.com/office/drawing/2014/main" id="{32510DC9-9EA5-2799-4530-633E9A346690}"/>
              </a:ext>
            </a:extLst>
          </p:cNvPr>
          <p:cNvSpPr txBox="1"/>
          <p:nvPr/>
        </p:nvSpPr>
        <p:spPr>
          <a:xfrm>
            <a:off x="11612610" y="2383453"/>
            <a:ext cx="405284" cy="369332"/>
          </a:xfrm>
          <a:prstGeom prst="rect">
            <a:avLst/>
          </a:prstGeom>
          <a:noFill/>
        </p:spPr>
        <p:txBody>
          <a:bodyPr wrap="square" rtlCol="0">
            <a:spAutoFit/>
          </a:bodyPr>
          <a:lstStyle/>
          <a:p>
            <a:r>
              <a:rPr lang="en-NZ" dirty="0"/>
              <a:t>2.</a:t>
            </a:r>
          </a:p>
        </p:txBody>
      </p:sp>
      <p:sp>
        <p:nvSpPr>
          <p:cNvPr id="18" name="TextBox 17">
            <a:extLst>
              <a:ext uri="{FF2B5EF4-FFF2-40B4-BE49-F238E27FC236}">
                <a16:creationId xmlns:a16="http://schemas.microsoft.com/office/drawing/2014/main" id="{EFD93631-02C5-275C-C64F-DA6109CB1B7F}"/>
              </a:ext>
            </a:extLst>
          </p:cNvPr>
          <p:cNvSpPr txBox="1"/>
          <p:nvPr/>
        </p:nvSpPr>
        <p:spPr>
          <a:xfrm>
            <a:off x="11612610" y="4508673"/>
            <a:ext cx="405284" cy="369332"/>
          </a:xfrm>
          <a:prstGeom prst="rect">
            <a:avLst/>
          </a:prstGeom>
          <a:noFill/>
        </p:spPr>
        <p:txBody>
          <a:bodyPr wrap="square" rtlCol="0">
            <a:spAutoFit/>
          </a:bodyPr>
          <a:lstStyle/>
          <a:p>
            <a:r>
              <a:rPr lang="en-NZ" dirty="0"/>
              <a:t>3.</a:t>
            </a:r>
          </a:p>
        </p:txBody>
      </p:sp>
    </p:spTree>
    <p:extLst>
      <p:ext uri="{BB962C8B-B14F-4D97-AF65-F5344CB8AC3E}">
        <p14:creationId xmlns:p14="http://schemas.microsoft.com/office/powerpoint/2010/main" val="285828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5 Discussion: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2862322"/>
          </a:xfrm>
          <a:prstGeom prst="rect">
            <a:avLst/>
          </a:prstGeom>
          <a:noFill/>
        </p:spPr>
        <p:txBody>
          <a:bodyPr wrap="square" rtlCol="0">
            <a:spAutoFit/>
          </a:bodyPr>
          <a:lstStyle/>
          <a:p>
            <a:r>
              <a:rPr lang="en-NZ" dirty="0"/>
              <a:t>When developing my road my first iteration had just the image as the background, this didn’t fit the aesthetic of the game and so I edited to move seamlessly this is much more appealing and makes the whole rest of the game look better.</a:t>
            </a:r>
          </a:p>
          <a:p>
            <a:endParaRPr lang="en-NZ" dirty="0"/>
          </a:p>
          <a:p>
            <a:r>
              <a:rPr lang="en-NZ" dirty="0"/>
              <a:t>When picking out an image to use as my road I had to ensure that it was appropriate, functional and Non-copyright. The one I have chosen fits within these guidelines and so to ensure I address all relevant implications. </a:t>
            </a:r>
          </a:p>
          <a:p>
            <a:endParaRPr lang="en-NZ" dirty="0"/>
          </a:p>
          <a:p>
            <a:r>
              <a:rPr lang="en-NZ" dirty="0"/>
              <a:t>I also used images for my obstacle's cars, these were provided from the assessment </a:t>
            </a:r>
            <a:r>
              <a:rPr lang="en-NZ" dirty="0" err="1"/>
              <a:t>recources</a:t>
            </a:r>
            <a:r>
              <a:rPr lang="en-NZ" dirty="0"/>
              <a:t> and so also do comply.</a:t>
            </a:r>
          </a:p>
        </p:txBody>
      </p:sp>
    </p:spTree>
    <p:extLst>
      <p:ext uri="{BB962C8B-B14F-4D97-AF65-F5344CB8AC3E}">
        <p14:creationId xmlns:p14="http://schemas.microsoft.com/office/powerpoint/2010/main" val="135556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4</a:t>
            </a:r>
            <a:br>
              <a:rPr lang="en-NZ" b="1" dirty="0"/>
            </a:br>
            <a:r>
              <a:rPr lang="en-NZ" sz="3200" b="1" i="1" dirty="0"/>
              <a:t>Load End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DD92FC4-DCCC-9AD2-2DFB-5AE5A6F9B3A3}"/>
              </a:ext>
            </a:extLst>
          </p:cNvPr>
          <p:cNvPicPr>
            <a:picLocks noChangeAspect="1"/>
          </p:cNvPicPr>
          <p:nvPr/>
        </p:nvPicPr>
        <p:blipFill>
          <a:blip r:embed="rId3"/>
          <a:stretch>
            <a:fillRect/>
          </a:stretch>
        </p:blipFill>
        <p:spPr>
          <a:xfrm>
            <a:off x="4562913" y="2393060"/>
            <a:ext cx="2724530" cy="2457793"/>
          </a:xfrm>
          <a:prstGeom prst="rect">
            <a:avLst/>
          </a:prstGeom>
        </p:spPr>
      </p:pic>
    </p:spTree>
    <p:extLst>
      <p:ext uri="{BB962C8B-B14F-4D97-AF65-F5344CB8AC3E}">
        <p14:creationId xmlns:p14="http://schemas.microsoft.com/office/powerpoint/2010/main" val="209403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4</a:t>
            </a:r>
            <a:br>
              <a:rPr lang="en-NZ" b="1" dirty="0"/>
            </a:br>
            <a:r>
              <a:rPr lang="en-NZ" sz="3200" b="1" i="1" dirty="0"/>
              <a:t>Load End Screen</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492329673"/>
              </p:ext>
            </p:extLst>
          </p:nvPr>
        </p:nvGraphicFramePr>
        <p:xfrm>
          <a:off x="509967" y="2927272"/>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Driver collides with Obstacle</a:t>
                      </a:r>
                      <a:endParaRPr sz="2400" dirty="0"/>
                    </a:p>
                  </a:txBody>
                  <a:tcPr marL="121900" marR="121900" marT="121900" marB="121900"/>
                </a:tc>
                <a:tc>
                  <a:txBody>
                    <a:bodyPr/>
                    <a:lstStyle/>
                    <a:p>
                      <a:pPr marL="0" lvl="0" indent="0" algn="l" rtl="0">
                        <a:spcBef>
                          <a:spcPts val="0"/>
                        </a:spcBef>
                        <a:spcAft>
                          <a:spcPts val="0"/>
                        </a:spcAft>
                        <a:buNone/>
                      </a:pPr>
                      <a:r>
                        <a:rPr lang="en-NZ" sz="2400" dirty="0"/>
                        <a:t>Show end game screen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End game screen, “r” pressed</a:t>
                      </a:r>
                      <a:endParaRPr sz="2400" dirty="0"/>
                    </a:p>
                  </a:txBody>
                  <a:tcPr marL="121900" marR="121900" marT="121900" marB="121900"/>
                </a:tc>
                <a:tc>
                  <a:txBody>
                    <a:bodyPr/>
                    <a:lstStyle/>
                    <a:p>
                      <a:pPr marL="0" lvl="0" indent="0" algn="l" rtl="0">
                        <a:spcBef>
                          <a:spcPts val="0"/>
                        </a:spcBef>
                        <a:spcAft>
                          <a:spcPts val="0"/>
                        </a:spcAft>
                        <a:buNone/>
                      </a:pPr>
                      <a:r>
                        <a:rPr lang="en-NZ" sz="2400" dirty="0"/>
                        <a:t>Game restarts</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End game screen, “q” pressed</a:t>
                      </a:r>
                      <a:endParaRPr sz="2400" dirty="0"/>
                    </a:p>
                  </a:txBody>
                  <a:tcPr marL="121900" marR="121900" marT="121900" marB="121900"/>
                </a:tc>
                <a:tc>
                  <a:txBody>
                    <a:bodyPr/>
                    <a:lstStyle/>
                    <a:p>
                      <a:pPr marL="0" lvl="0" indent="0" algn="l" rtl="0">
                        <a:spcBef>
                          <a:spcPts val="0"/>
                        </a:spcBef>
                        <a:spcAft>
                          <a:spcPts val="0"/>
                        </a:spcAft>
                        <a:buNone/>
                      </a:pPr>
                      <a:r>
                        <a:rPr lang="en-NZ" sz="2400" dirty="0"/>
                        <a:t>Program exits</a:t>
                      </a:r>
                      <a:endParaRPr sz="2400" dirty="0"/>
                    </a:p>
                  </a:txBody>
                  <a:tcPr marL="121900" marR="121900" marT="121900" marB="121900"/>
                </a:tc>
                <a:extLst>
                  <a:ext uri="{0D108BD9-81ED-4DB2-BD59-A6C34878D82A}">
                    <a16:rowId xmlns:a16="http://schemas.microsoft.com/office/drawing/2014/main" val="1160853153"/>
                  </a:ext>
                </a:extLst>
              </a:tr>
            </a:tbl>
          </a:graphicData>
        </a:graphic>
      </p:graphicFrame>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7198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4</a:t>
            </a:r>
            <a:br>
              <a:rPr lang="en-NZ" b="1" dirty="0"/>
            </a:br>
            <a:r>
              <a:rPr lang="en-NZ" sz="3200" b="1" i="1" dirty="0"/>
              <a:t>Load End Screen</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923330"/>
          </a:xfrm>
          <a:prstGeom prst="rect">
            <a:avLst/>
          </a:prstGeom>
          <a:noFill/>
        </p:spPr>
        <p:txBody>
          <a:bodyPr wrap="square" rtlCol="0">
            <a:spAutoFit/>
          </a:bodyPr>
          <a:lstStyle/>
          <a:p>
            <a:r>
              <a:rPr lang="en-NZ" dirty="0"/>
              <a:t>When collision was made the end screen loaded correctly</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2866629" cy="369332"/>
          </a:xfrm>
          <a:prstGeom prst="rect">
            <a:avLst/>
          </a:prstGeom>
          <a:noFill/>
        </p:spPr>
        <p:txBody>
          <a:bodyPr wrap="square" rtlCol="0">
            <a:spAutoFit/>
          </a:bodyPr>
          <a:lstStyle/>
          <a:p>
            <a:r>
              <a:rPr lang="en-NZ" dirty="0"/>
              <a:t>“r” pressed; game restarted</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923330"/>
          </a:xfrm>
          <a:prstGeom prst="rect">
            <a:avLst/>
          </a:prstGeom>
          <a:noFill/>
        </p:spPr>
        <p:txBody>
          <a:bodyPr wrap="square" rtlCol="0">
            <a:spAutoFit/>
          </a:bodyPr>
          <a:lstStyle/>
          <a:p>
            <a:r>
              <a:rPr lang="en-NZ" dirty="0"/>
              <a:t>“q” pressed window was quit. (screenshot of terminal closing window)</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a:extLst>
              <a:ext uri="{FF2B5EF4-FFF2-40B4-BE49-F238E27FC236}">
                <a16:creationId xmlns:a16="http://schemas.microsoft.com/office/drawing/2014/main" id="{469660D3-23C3-A2EC-C5D5-58AE6C4D868A}"/>
              </a:ext>
            </a:extLst>
          </p:cNvPr>
          <p:cNvPicPr>
            <a:picLocks noChangeAspect="1"/>
          </p:cNvPicPr>
          <p:nvPr/>
        </p:nvPicPr>
        <p:blipFill rotWithShape="1">
          <a:blip r:embed="rId3"/>
          <a:srcRect t="21948" b="20425"/>
          <a:stretch/>
        </p:blipFill>
        <p:spPr>
          <a:xfrm>
            <a:off x="1070197" y="2711609"/>
            <a:ext cx="2123204" cy="1625568"/>
          </a:xfrm>
          <a:prstGeom prst="rect">
            <a:avLst/>
          </a:prstGeom>
        </p:spPr>
      </p:pic>
      <p:pic>
        <p:nvPicPr>
          <p:cNvPr id="7" name="Picture 6">
            <a:extLst>
              <a:ext uri="{FF2B5EF4-FFF2-40B4-BE49-F238E27FC236}">
                <a16:creationId xmlns:a16="http://schemas.microsoft.com/office/drawing/2014/main" id="{A15B8321-C8D8-D831-A451-104A3A645CE0}"/>
              </a:ext>
            </a:extLst>
          </p:cNvPr>
          <p:cNvPicPr>
            <a:picLocks noChangeAspect="1"/>
          </p:cNvPicPr>
          <p:nvPr/>
        </p:nvPicPr>
        <p:blipFill>
          <a:blip r:embed="rId4"/>
          <a:stretch>
            <a:fillRect/>
          </a:stretch>
        </p:blipFill>
        <p:spPr>
          <a:xfrm>
            <a:off x="5418993" y="2673988"/>
            <a:ext cx="1500343" cy="1976947"/>
          </a:xfrm>
          <a:prstGeom prst="rect">
            <a:avLst/>
          </a:prstGeom>
        </p:spPr>
      </p:pic>
      <p:pic>
        <p:nvPicPr>
          <p:cNvPr id="10" name="Picture 9">
            <a:extLst>
              <a:ext uri="{FF2B5EF4-FFF2-40B4-BE49-F238E27FC236}">
                <a16:creationId xmlns:a16="http://schemas.microsoft.com/office/drawing/2014/main" id="{C5DCAD1B-9591-944D-ADF6-04A52079001B}"/>
              </a:ext>
            </a:extLst>
          </p:cNvPr>
          <p:cNvPicPr>
            <a:picLocks noChangeAspect="1"/>
          </p:cNvPicPr>
          <p:nvPr/>
        </p:nvPicPr>
        <p:blipFill>
          <a:blip r:embed="rId5"/>
          <a:stretch>
            <a:fillRect/>
          </a:stretch>
        </p:blipFill>
        <p:spPr>
          <a:xfrm>
            <a:off x="8378502" y="2671513"/>
            <a:ext cx="3204169" cy="811251"/>
          </a:xfrm>
          <a:prstGeom prst="rect">
            <a:avLst/>
          </a:prstGeom>
        </p:spPr>
      </p:pic>
    </p:spTree>
    <p:extLst>
      <p:ext uri="{BB962C8B-B14F-4D97-AF65-F5344CB8AC3E}">
        <p14:creationId xmlns:p14="http://schemas.microsoft.com/office/powerpoint/2010/main" val="379650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Functionality</a:t>
            </a:r>
          </a:p>
        </p:txBody>
      </p:sp>
      <p:sp>
        <p:nvSpPr>
          <p:cNvPr id="8" name="TextBox 7">
            <a:extLst>
              <a:ext uri="{FF2B5EF4-FFF2-40B4-BE49-F238E27FC236}">
                <a16:creationId xmlns:a16="http://schemas.microsoft.com/office/drawing/2014/main" id="{CFD15F97-BF8B-4F0B-82A7-566F0D955109}"/>
              </a:ext>
            </a:extLst>
          </p:cNvPr>
          <p:cNvSpPr txBox="1"/>
          <p:nvPr/>
        </p:nvSpPr>
        <p:spPr>
          <a:xfrm>
            <a:off x="972944" y="1123361"/>
            <a:ext cx="10380856" cy="2554545"/>
          </a:xfrm>
          <a:prstGeom prst="rect">
            <a:avLst/>
          </a:prstGeom>
          <a:noFill/>
        </p:spPr>
        <p:txBody>
          <a:bodyPr wrap="square">
            <a:spAutoFit/>
          </a:bodyPr>
          <a:lstStyle/>
          <a:p>
            <a:r>
              <a:rPr lang="en-US" sz="2000" b="0" i="0" dirty="0">
                <a:effectLst/>
                <a:latin typeface="Whitney"/>
              </a:rPr>
              <a:t>Functionality involves ensuring that the car game works as expected. It should work for everyone who tries to use it. Once all </a:t>
            </a:r>
            <a:r>
              <a:rPr lang="en-US" sz="2000" dirty="0">
                <a:latin typeface="Whitney"/>
              </a:rPr>
              <a:t>non-core libraries are installed the code should fully function with everything attached in the GitHub repository</a:t>
            </a:r>
            <a:endParaRPr lang="en-US" sz="2000" b="0" i="0" dirty="0">
              <a:effectLst/>
              <a:latin typeface="Whitney"/>
            </a:endParaRPr>
          </a:p>
          <a:p>
            <a:endParaRPr lang="en-US" sz="2000" dirty="0">
              <a:latin typeface="Whitney"/>
            </a:endParaRPr>
          </a:p>
          <a:p>
            <a:r>
              <a:rPr lang="en-US" sz="2000" b="0" i="0" dirty="0">
                <a:effectLst/>
                <a:latin typeface="Whitney"/>
              </a:rPr>
              <a:t>Functionality matters because if a program does crash or does not work as expected, users will become frustrated. Programs that don't work correctly are of limited use and in real life, if a program does not function It could cause users harm and/or damage the reputation of the developer.</a:t>
            </a:r>
            <a:endParaRPr lang="en-NZ" sz="2000" dirty="0"/>
          </a:p>
        </p:txBody>
      </p:sp>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Discussion: COMPONENT 4</a:t>
            </a:r>
            <a:br>
              <a:rPr lang="en-NZ" b="1" dirty="0"/>
            </a:br>
            <a:r>
              <a:rPr lang="en-NZ" sz="3200" b="1" i="1" dirty="0"/>
              <a:t>Load End Screen</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1754326"/>
          </a:xfrm>
          <a:prstGeom prst="rect">
            <a:avLst/>
          </a:prstGeom>
          <a:noFill/>
        </p:spPr>
        <p:txBody>
          <a:bodyPr wrap="square" rtlCol="0">
            <a:spAutoFit/>
          </a:bodyPr>
          <a:lstStyle/>
          <a:p>
            <a:r>
              <a:rPr lang="en-NZ" dirty="0"/>
              <a:t>When attempting to get my restart function to work I went through some diffrent iterations, firstly trying to call the while loop back. This didn’t work because my original code relied on the variable </a:t>
            </a:r>
            <a:r>
              <a:rPr lang="en-NZ" dirty="0" err="1"/>
              <a:t>game_over</a:t>
            </a:r>
            <a:r>
              <a:rPr lang="en-NZ" dirty="0"/>
              <a:t> to be false. This meant I would have to change my while loop. After changing that the restart option would only work one time. As a result of this I made this into a function and moved the whole rest of my code into a function (</a:t>
            </a:r>
            <a:r>
              <a:rPr lang="en-NZ" dirty="0" err="1"/>
              <a:t>game_loop</a:t>
            </a:r>
            <a:r>
              <a:rPr lang="en-NZ" dirty="0"/>
              <a:t>) this worked for my code and was a change from my original program structure.</a:t>
            </a:r>
          </a:p>
        </p:txBody>
      </p:sp>
    </p:spTree>
    <p:extLst>
      <p:ext uri="{BB962C8B-B14F-4D97-AF65-F5344CB8AC3E}">
        <p14:creationId xmlns:p14="http://schemas.microsoft.com/office/powerpoint/2010/main" val="859066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 COMPONENT 5</a:t>
            </a:r>
            <a:br>
              <a:rPr lang="en-NZ" b="1" dirty="0"/>
            </a:br>
            <a:r>
              <a:rPr lang="en-NZ" sz="3200" b="1" i="1" dirty="0"/>
              <a:t>Create High Score</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78B64A8B-32E5-3F75-53A2-5447A89D7059}"/>
              </a:ext>
            </a:extLst>
          </p:cNvPr>
          <p:cNvPicPr>
            <a:picLocks noChangeAspect="1"/>
          </p:cNvPicPr>
          <p:nvPr/>
        </p:nvPicPr>
        <p:blipFill>
          <a:blip r:embed="rId3"/>
          <a:stretch>
            <a:fillRect/>
          </a:stretch>
        </p:blipFill>
        <p:spPr>
          <a:xfrm>
            <a:off x="4475088" y="2645103"/>
            <a:ext cx="2819794" cy="3296110"/>
          </a:xfrm>
          <a:prstGeom prst="rect">
            <a:avLst/>
          </a:prstGeom>
        </p:spPr>
      </p:pic>
    </p:spTree>
    <p:extLst>
      <p:ext uri="{BB962C8B-B14F-4D97-AF65-F5344CB8AC3E}">
        <p14:creationId xmlns:p14="http://schemas.microsoft.com/office/powerpoint/2010/main" val="1476874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oogle Shape;92;p19">
            <a:extLst>
              <a:ext uri="{FF2B5EF4-FFF2-40B4-BE49-F238E27FC236}">
                <a16:creationId xmlns:a16="http://schemas.microsoft.com/office/drawing/2014/main" id="{404E9F48-885B-A5DC-06B9-E9ABACD3C9EE}"/>
              </a:ext>
            </a:extLst>
          </p:cNvPr>
          <p:cNvGraphicFramePr/>
          <p:nvPr>
            <p:extLst>
              <p:ext uri="{D42A27DB-BD31-4B8C-83A1-F6EECF244321}">
                <p14:modId xmlns:p14="http://schemas.microsoft.com/office/powerpoint/2010/main" val="1762939619"/>
              </p:ext>
            </p:extLst>
          </p:nvPr>
        </p:nvGraphicFramePr>
        <p:xfrm>
          <a:off x="509967" y="2927272"/>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No high score (HS) set</a:t>
                      </a:r>
                      <a:endParaRPr sz="2400" dirty="0"/>
                    </a:p>
                  </a:txBody>
                  <a:tcPr marL="121900" marR="121900" marT="121900" marB="121900"/>
                </a:tc>
                <a:tc>
                  <a:txBody>
                    <a:bodyPr/>
                    <a:lstStyle/>
                    <a:p>
                      <a:pPr marL="0" lvl="0" indent="0" algn="l" rtl="0">
                        <a:spcBef>
                          <a:spcPts val="0"/>
                        </a:spcBef>
                        <a:spcAft>
                          <a:spcPts val="0"/>
                        </a:spcAft>
                        <a:buNone/>
                      </a:pPr>
                      <a:r>
                        <a:rPr lang="en-NZ" sz="2400" dirty="0"/>
                        <a:t>HS = 0 (write output = 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HS = 1 Score &gt; 1</a:t>
                      </a:r>
                      <a:endParaRPr sz="2400" dirty="0"/>
                    </a:p>
                  </a:txBody>
                  <a:tcPr marL="121900" marR="121900" marT="121900" marB="121900"/>
                </a:tc>
                <a:tc>
                  <a:txBody>
                    <a:bodyPr/>
                    <a:lstStyle/>
                    <a:p>
                      <a:pPr marL="0" lvl="0" indent="0" algn="l" rtl="0">
                        <a:spcBef>
                          <a:spcPts val="0"/>
                        </a:spcBef>
                        <a:spcAft>
                          <a:spcPts val="0"/>
                        </a:spcAft>
                        <a:buNone/>
                      </a:pPr>
                      <a:r>
                        <a:rPr lang="en-NZ" sz="2400" dirty="0"/>
                        <a:t>HS = Score (write output = score)</a:t>
                      </a:r>
                      <a:endParaRPr sz="2400" dirty="0"/>
                    </a:p>
                  </a:txBody>
                  <a:tcPr marL="121900" marR="121900" marT="121900" marB="121900"/>
                </a:tc>
                <a:extLst>
                  <a:ext uri="{0D108BD9-81ED-4DB2-BD59-A6C34878D82A}">
                    <a16:rowId xmlns:a16="http://schemas.microsoft.com/office/drawing/2014/main" val="2368857207"/>
                  </a:ext>
                </a:extLst>
              </a:tr>
              <a:tr h="609560">
                <a:tc>
                  <a:txBody>
                    <a:bodyPr/>
                    <a:lstStyle/>
                    <a:p>
                      <a:pPr marL="0" lvl="0" indent="0" algn="l" rtl="0">
                        <a:spcBef>
                          <a:spcPts val="0"/>
                        </a:spcBef>
                        <a:spcAft>
                          <a:spcPts val="0"/>
                        </a:spcAft>
                        <a:buNone/>
                      </a:pPr>
                      <a:r>
                        <a:rPr lang="en-NZ" sz="2400" dirty="0"/>
                        <a:t>HS = 10 Score &lt;10</a:t>
                      </a:r>
                      <a:endParaRPr sz="2400" dirty="0"/>
                    </a:p>
                  </a:txBody>
                  <a:tcPr marL="121900" marR="121900" marT="121900" marB="121900"/>
                </a:tc>
                <a:tc>
                  <a:txBody>
                    <a:bodyPr/>
                    <a:lstStyle/>
                    <a:p>
                      <a:pPr marL="0" lvl="0" indent="0" algn="l" rtl="0">
                        <a:spcBef>
                          <a:spcPts val="0"/>
                        </a:spcBef>
                        <a:spcAft>
                          <a:spcPts val="0"/>
                        </a:spcAft>
                        <a:buNone/>
                      </a:pPr>
                      <a:r>
                        <a:rPr lang="en-NZ" sz="2400" dirty="0"/>
                        <a:t>HS = 10 (no write output)</a:t>
                      </a:r>
                      <a:endParaRPr sz="2400" dirty="0"/>
                    </a:p>
                  </a:txBody>
                  <a:tcPr marL="121900" marR="121900" marT="121900" marB="121900"/>
                </a:tc>
                <a:extLst>
                  <a:ext uri="{0D108BD9-81ED-4DB2-BD59-A6C34878D82A}">
                    <a16:rowId xmlns:a16="http://schemas.microsoft.com/office/drawing/2014/main" val="1160853153"/>
                  </a:ext>
                </a:extLst>
              </a:tr>
              <a:tr h="609560">
                <a:tc>
                  <a:txBody>
                    <a:bodyPr/>
                    <a:lstStyle/>
                    <a:p>
                      <a:pPr marL="0" lvl="0" indent="0" algn="l" rtl="0">
                        <a:spcBef>
                          <a:spcPts val="0"/>
                        </a:spcBef>
                        <a:spcAft>
                          <a:spcPts val="0"/>
                        </a:spcAft>
                        <a:buNone/>
                      </a:pPr>
                      <a:r>
                        <a:rPr lang="en-NZ" sz="2400" dirty="0"/>
                        <a:t>HS = 0 Score = 0</a:t>
                      </a:r>
                      <a:endParaRPr sz="2400" dirty="0"/>
                    </a:p>
                  </a:txBody>
                  <a:tcPr marL="121900" marR="121900" marT="121900" marB="121900"/>
                </a:tc>
                <a:tc>
                  <a:txBody>
                    <a:bodyPr/>
                    <a:lstStyle/>
                    <a:p>
                      <a:pPr marL="0" lvl="0" indent="0" algn="l" rtl="0">
                        <a:spcBef>
                          <a:spcPts val="0"/>
                        </a:spcBef>
                        <a:spcAft>
                          <a:spcPts val="0"/>
                        </a:spcAft>
                        <a:buNone/>
                      </a:pPr>
                      <a:r>
                        <a:rPr lang="en-NZ" sz="2400" dirty="0"/>
                        <a:t>HS = 0 (no write output)</a:t>
                      </a:r>
                      <a:endParaRPr sz="2400" dirty="0"/>
                    </a:p>
                  </a:txBody>
                  <a:tcPr marL="121900" marR="121900" marT="121900" marB="121900"/>
                </a:tc>
                <a:extLst>
                  <a:ext uri="{0D108BD9-81ED-4DB2-BD59-A6C34878D82A}">
                    <a16:rowId xmlns:a16="http://schemas.microsoft.com/office/drawing/2014/main" val="2474538660"/>
                  </a:ext>
                </a:extLst>
              </a:tr>
              <a:tr h="609560">
                <a:tc>
                  <a:txBody>
                    <a:bodyPr/>
                    <a:lstStyle/>
                    <a:p>
                      <a:pPr marL="0" lvl="0" indent="0" algn="l" rtl="0">
                        <a:spcBef>
                          <a:spcPts val="0"/>
                        </a:spcBef>
                        <a:spcAft>
                          <a:spcPts val="0"/>
                        </a:spcAft>
                        <a:buNone/>
                      </a:pPr>
                      <a:r>
                        <a:rPr lang="en-NZ" sz="2400" dirty="0"/>
                        <a:t>“Hello!” (str)</a:t>
                      </a:r>
                      <a:endParaRPr sz="2400" dirty="0"/>
                    </a:p>
                  </a:txBody>
                  <a:tcPr marL="121900" marR="121900" marT="121900" marB="121900"/>
                </a:tc>
                <a:tc>
                  <a:txBody>
                    <a:bodyPr/>
                    <a:lstStyle/>
                    <a:p>
                      <a:pPr marL="0" lvl="0" indent="0" algn="l" rtl="0">
                        <a:spcBef>
                          <a:spcPts val="0"/>
                        </a:spcBef>
                        <a:spcAft>
                          <a:spcPts val="0"/>
                        </a:spcAft>
                        <a:buNone/>
                      </a:pPr>
                      <a:r>
                        <a:rPr lang="en-NZ" sz="2400" dirty="0"/>
                        <a:t>HS= 0 (write output = 0)</a:t>
                      </a:r>
                      <a:endParaRPr sz="2400" dirty="0"/>
                    </a:p>
                  </a:txBody>
                  <a:tcPr marL="121900" marR="121900" marT="121900" marB="121900"/>
                </a:tc>
                <a:extLst>
                  <a:ext uri="{0D108BD9-81ED-4DB2-BD59-A6C34878D82A}">
                    <a16:rowId xmlns:a16="http://schemas.microsoft.com/office/drawing/2014/main" val="39402284"/>
                  </a:ext>
                </a:extLst>
              </a:tr>
            </a:tbl>
          </a:graphicData>
        </a:graphic>
      </p:graphicFrame>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COMPONENT 5</a:t>
            </a:r>
            <a:br>
              <a:rPr lang="en-NZ" b="1" dirty="0"/>
            </a:br>
            <a:r>
              <a:rPr lang="en-NZ" sz="4400" b="1" i="1" dirty="0"/>
              <a:t>Create High Score</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sp>
        <p:nvSpPr>
          <p:cNvPr id="5" name="Rectangle: Rounded Corners 4">
            <a:extLst>
              <a:ext uri="{FF2B5EF4-FFF2-40B4-BE49-F238E27FC236}">
                <a16:creationId xmlns:a16="http://schemas.microsoft.com/office/drawing/2014/main" id="{1E3C3115-AA28-6FC5-1435-795E36B4828F}"/>
              </a:ext>
            </a:extLst>
          </p:cNvPr>
          <p:cNvSpPr/>
          <p:nvPr/>
        </p:nvSpPr>
        <p:spPr>
          <a:xfrm>
            <a:off x="4913644" y="3695528"/>
            <a:ext cx="984738" cy="34164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388AE703-5AC6-4458-C952-7E679748DB3B}"/>
              </a:ext>
            </a:extLst>
          </p:cNvPr>
          <p:cNvSpPr/>
          <p:nvPr/>
        </p:nvSpPr>
        <p:spPr>
          <a:xfrm>
            <a:off x="4913644" y="4252835"/>
            <a:ext cx="984738" cy="34164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8A8CCBF8-F898-9E6A-F2E0-75C5961564CB}"/>
              </a:ext>
            </a:extLst>
          </p:cNvPr>
          <p:cNvSpPr/>
          <p:nvPr/>
        </p:nvSpPr>
        <p:spPr>
          <a:xfrm>
            <a:off x="4913644" y="4861426"/>
            <a:ext cx="984738" cy="3416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Rounded Corners 9">
            <a:extLst>
              <a:ext uri="{FF2B5EF4-FFF2-40B4-BE49-F238E27FC236}">
                <a16:creationId xmlns:a16="http://schemas.microsoft.com/office/drawing/2014/main" id="{F512E188-18BE-2B68-1606-22AF801D56C7}"/>
              </a:ext>
            </a:extLst>
          </p:cNvPr>
          <p:cNvSpPr/>
          <p:nvPr/>
        </p:nvSpPr>
        <p:spPr>
          <a:xfrm>
            <a:off x="4913644" y="5489419"/>
            <a:ext cx="984738" cy="34164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Rounded Corners 10">
            <a:extLst>
              <a:ext uri="{FF2B5EF4-FFF2-40B4-BE49-F238E27FC236}">
                <a16:creationId xmlns:a16="http://schemas.microsoft.com/office/drawing/2014/main" id="{428F8B82-5F35-21BA-FF88-EB12B20F4284}"/>
              </a:ext>
            </a:extLst>
          </p:cNvPr>
          <p:cNvSpPr/>
          <p:nvPr/>
        </p:nvSpPr>
        <p:spPr>
          <a:xfrm>
            <a:off x="4913644" y="6136864"/>
            <a:ext cx="984738" cy="34164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2598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 COMPONENT 5</a:t>
            </a:r>
            <a:br>
              <a:rPr lang="en-NZ" b="1" dirty="0"/>
            </a:br>
            <a:r>
              <a:rPr lang="en-NZ" sz="3200" b="1" i="1" dirty="0"/>
              <a:t>Create High Score</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E42739A1-AA5F-B80D-ED7F-D230E3BF8A9F}"/>
              </a:ext>
            </a:extLst>
          </p:cNvPr>
          <p:cNvSpPr txBox="1"/>
          <p:nvPr/>
        </p:nvSpPr>
        <p:spPr>
          <a:xfrm>
            <a:off x="698485" y="4613314"/>
            <a:ext cx="2866629" cy="646331"/>
          </a:xfrm>
          <a:prstGeom prst="rect">
            <a:avLst/>
          </a:prstGeom>
          <a:noFill/>
        </p:spPr>
        <p:txBody>
          <a:bodyPr wrap="square" rtlCol="0">
            <a:spAutoFit/>
          </a:bodyPr>
          <a:lstStyle/>
          <a:p>
            <a:r>
              <a:rPr lang="en-NZ" dirty="0"/>
              <a:t>Empty File was updated to 0</a:t>
            </a:r>
          </a:p>
          <a:p>
            <a:r>
              <a:rPr lang="en-NZ" dirty="0"/>
              <a:t>(working as expected)</a:t>
            </a:r>
          </a:p>
        </p:txBody>
      </p:sp>
      <p:sp>
        <p:nvSpPr>
          <p:cNvPr id="13" name="TextBox 12">
            <a:extLst>
              <a:ext uri="{FF2B5EF4-FFF2-40B4-BE49-F238E27FC236}">
                <a16:creationId xmlns:a16="http://schemas.microsoft.com/office/drawing/2014/main" id="{CC90F338-87ED-7FD2-368C-E40DF891FB16}"/>
              </a:ext>
            </a:extLst>
          </p:cNvPr>
          <p:cNvSpPr txBox="1"/>
          <p:nvPr/>
        </p:nvSpPr>
        <p:spPr>
          <a:xfrm>
            <a:off x="4725801" y="4797980"/>
            <a:ext cx="3025638" cy="646331"/>
          </a:xfrm>
          <a:prstGeom prst="rect">
            <a:avLst/>
          </a:prstGeom>
          <a:noFill/>
        </p:spPr>
        <p:txBody>
          <a:bodyPr wrap="square" rtlCol="0">
            <a:spAutoFit/>
          </a:bodyPr>
          <a:lstStyle/>
          <a:p>
            <a:r>
              <a:rPr lang="en-NZ" dirty="0"/>
              <a:t>High score was updated to 10</a:t>
            </a:r>
          </a:p>
          <a:p>
            <a:r>
              <a:rPr lang="en-NZ" dirty="0"/>
              <a:t>(working as expected)</a:t>
            </a:r>
          </a:p>
        </p:txBody>
      </p:sp>
      <p:sp>
        <p:nvSpPr>
          <p:cNvPr id="15" name="TextBox 14">
            <a:extLst>
              <a:ext uri="{FF2B5EF4-FFF2-40B4-BE49-F238E27FC236}">
                <a16:creationId xmlns:a16="http://schemas.microsoft.com/office/drawing/2014/main" id="{192EB923-2999-E4D1-0BBD-195ADF47BEDA}"/>
              </a:ext>
            </a:extLst>
          </p:cNvPr>
          <p:cNvSpPr txBox="1"/>
          <p:nvPr/>
        </p:nvSpPr>
        <p:spPr>
          <a:xfrm>
            <a:off x="8488192" y="4730019"/>
            <a:ext cx="2866629" cy="646331"/>
          </a:xfrm>
          <a:prstGeom prst="rect">
            <a:avLst/>
          </a:prstGeom>
          <a:noFill/>
        </p:spPr>
        <p:txBody>
          <a:bodyPr wrap="square" rtlCol="0">
            <a:spAutoFit/>
          </a:bodyPr>
          <a:lstStyle/>
          <a:p>
            <a:r>
              <a:rPr lang="en-NZ" dirty="0"/>
              <a:t>High Score was not updated</a:t>
            </a:r>
          </a:p>
          <a:p>
            <a:r>
              <a:rPr lang="en-NZ" dirty="0"/>
              <a:t>(working as expected)</a:t>
            </a:r>
          </a:p>
        </p:txBody>
      </p:sp>
      <p:sp>
        <p:nvSpPr>
          <p:cNvPr id="16" name="Rectangle 15">
            <a:extLst>
              <a:ext uri="{FF2B5EF4-FFF2-40B4-BE49-F238E27FC236}">
                <a16:creationId xmlns:a16="http://schemas.microsoft.com/office/drawing/2014/main" id="{2B9D11D1-9BB1-E658-58B9-CCC1D3267C53}"/>
              </a:ext>
            </a:extLst>
          </p:cNvPr>
          <p:cNvSpPr/>
          <p:nvPr/>
        </p:nvSpPr>
        <p:spPr>
          <a:xfrm>
            <a:off x="522514" y="2563901"/>
            <a:ext cx="3386295" cy="36560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4476018" y="2555752"/>
            <a:ext cx="3386295" cy="365602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5F88F6F3-EC52-1949-4438-23FC0101AF7E}"/>
              </a:ext>
            </a:extLst>
          </p:cNvPr>
          <p:cNvSpPr/>
          <p:nvPr/>
        </p:nvSpPr>
        <p:spPr>
          <a:xfrm>
            <a:off x="8287440" y="2555751"/>
            <a:ext cx="3386295" cy="365602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6" name="Picture 5">
            <a:extLst>
              <a:ext uri="{FF2B5EF4-FFF2-40B4-BE49-F238E27FC236}">
                <a16:creationId xmlns:a16="http://schemas.microsoft.com/office/drawing/2014/main" id="{38483C59-D48E-661A-089E-C7D91BED322E}"/>
              </a:ext>
            </a:extLst>
          </p:cNvPr>
          <p:cNvPicPr>
            <a:picLocks noChangeAspect="1"/>
          </p:cNvPicPr>
          <p:nvPr/>
        </p:nvPicPr>
        <p:blipFill>
          <a:blip r:embed="rId3"/>
          <a:stretch>
            <a:fillRect/>
          </a:stretch>
        </p:blipFill>
        <p:spPr>
          <a:xfrm>
            <a:off x="680231" y="2629255"/>
            <a:ext cx="3070860" cy="1439989"/>
          </a:xfrm>
          <a:prstGeom prst="rect">
            <a:avLst/>
          </a:prstGeom>
        </p:spPr>
      </p:pic>
      <p:pic>
        <p:nvPicPr>
          <p:cNvPr id="9" name="Picture 8">
            <a:extLst>
              <a:ext uri="{FF2B5EF4-FFF2-40B4-BE49-F238E27FC236}">
                <a16:creationId xmlns:a16="http://schemas.microsoft.com/office/drawing/2014/main" id="{1AE41112-AA55-8C83-16BA-15AE253B1A0E}"/>
              </a:ext>
            </a:extLst>
          </p:cNvPr>
          <p:cNvPicPr>
            <a:picLocks noChangeAspect="1"/>
          </p:cNvPicPr>
          <p:nvPr/>
        </p:nvPicPr>
        <p:blipFill>
          <a:blip r:embed="rId4"/>
          <a:stretch>
            <a:fillRect/>
          </a:stretch>
        </p:blipFill>
        <p:spPr>
          <a:xfrm>
            <a:off x="4583181" y="2773815"/>
            <a:ext cx="3025638" cy="1331843"/>
          </a:xfrm>
          <a:prstGeom prst="rect">
            <a:avLst/>
          </a:prstGeom>
        </p:spPr>
      </p:pic>
      <p:pic>
        <p:nvPicPr>
          <p:cNvPr id="14" name="Picture 13">
            <a:extLst>
              <a:ext uri="{FF2B5EF4-FFF2-40B4-BE49-F238E27FC236}">
                <a16:creationId xmlns:a16="http://schemas.microsoft.com/office/drawing/2014/main" id="{B86C171F-22EF-2188-D8EC-5D2B149C080F}"/>
              </a:ext>
            </a:extLst>
          </p:cNvPr>
          <p:cNvPicPr>
            <a:picLocks noChangeAspect="1"/>
          </p:cNvPicPr>
          <p:nvPr/>
        </p:nvPicPr>
        <p:blipFill>
          <a:blip r:embed="rId5"/>
          <a:stretch>
            <a:fillRect/>
          </a:stretch>
        </p:blipFill>
        <p:spPr>
          <a:xfrm>
            <a:off x="8488192" y="2711609"/>
            <a:ext cx="3054264" cy="1295429"/>
          </a:xfrm>
          <a:prstGeom prst="rect">
            <a:avLst/>
          </a:prstGeom>
        </p:spPr>
      </p:pic>
    </p:spTree>
    <p:extLst>
      <p:ext uri="{BB962C8B-B14F-4D97-AF65-F5344CB8AC3E}">
        <p14:creationId xmlns:p14="http://schemas.microsoft.com/office/powerpoint/2010/main" val="2003550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3.5 Evidence of testing: COMPONENT 5</a:t>
            </a:r>
            <a:br>
              <a:rPr lang="en-NZ" b="1" dirty="0"/>
            </a:br>
            <a:r>
              <a:rPr lang="en-NZ" sz="3200" b="1" i="1" dirty="0"/>
              <a:t>Create High Score</a:t>
            </a:r>
          </a:p>
        </p:txBody>
      </p:sp>
      <p:sp>
        <p:nvSpPr>
          <p:cNvPr id="12" name="TextBox 11">
            <a:extLst>
              <a:ext uri="{FF2B5EF4-FFF2-40B4-BE49-F238E27FC236}">
                <a16:creationId xmlns:a16="http://schemas.microsoft.com/office/drawing/2014/main" id="{E42739A1-AA5F-B80D-ED7F-D230E3BF8A9F}"/>
              </a:ext>
            </a:extLst>
          </p:cNvPr>
          <p:cNvSpPr txBox="1"/>
          <p:nvPr/>
        </p:nvSpPr>
        <p:spPr>
          <a:xfrm>
            <a:off x="1425440" y="5192431"/>
            <a:ext cx="2866629" cy="646331"/>
          </a:xfrm>
          <a:prstGeom prst="rect">
            <a:avLst/>
          </a:prstGeom>
          <a:noFill/>
        </p:spPr>
        <p:txBody>
          <a:bodyPr wrap="square" rtlCol="0">
            <a:spAutoFit/>
          </a:bodyPr>
          <a:lstStyle/>
          <a:p>
            <a:r>
              <a:rPr lang="en-NZ" dirty="0"/>
              <a:t>High Score was not updated</a:t>
            </a:r>
          </a:p>
          <a:p>
            <a:r>
              <a:rPr lang="en-NZ" dirty="0"/>
              <a:t>(working as expected)</a:t>
            </a:r>
          </a:p>
        </p:txBody>
      </p:sp>
      <p:sp>
        <p:nvSpPr>
          <p:cNvPr id="16" name="Rectangle 15">
            <a:extLst>
              <a:ext uri="{FF2B5EF4-FFF2-40B4-BE49-F238E27FC236}">
                <a16:creationId xmlns:a16="http://schemas.microsoft.com/office/drawing/2014/main" id="{2B9D11D1-9BB1-E658-58B9-CCC1D3267C53}"/>
              </a:ext>
            </a:extLst>
          </p:cNvPr>
          <p:cNvSpPr/>
          <p:nvPr/>
        </p:nvSpPr>
        <p:spPr>
          <a:xfrm>
            <a:off x="1165608" y="2637755"/>
            <a:ext cx="3386295" cy="365602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841C0F4-343D-5994-98C2-6FBFD7808A98}"/>
              </a:ext>
            </a:extLst>
          </p:cNvPr>
          <p:cNvSpPr/>
          <p:nvPr/>
        </p:nvSpPr>
        <p:spPr>
          <a:xfrm>
            <a:off x="6968009" y="2637755"/>
            <a:ext cx="3386295" cy="365602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A1A79C26-1DD9-B5B7-B1F7-33F8A29D5757}"/>
              </a:ext>
            </a:extLst>
          </p:cNvPr>
          <p:cNvSpPr txBox="1"/>
          <p:nvPr/>
        </p:nvSpPr>
        <p:spPr>
          <a:xfrm>
            <a:off x="7227841" y="5251772"/>
            <a:ext cx="2866629" cy="646331"/>
          </a:xfrm>
          <a:prstGeom prst="rect">
            <a:avLst/>
          </a:prstGeom>
          <a:noFill/>
        </p:spPr>
        <p:txBody>
          <a:bodyPr wrap="square" rtlCol="0">
            <a:spAutoFit/>
          </a:bodyPr>
          <a:lstStyle/>
          <a:p>
            <a:r>
              <a:rPr lang="en-NZ" dirty="0"/>
              <a:t>High Score was not updated</a:t>
            </a:r>
          </a:p>
          <a:p>
            <a:r>
              <a:rPr lang="en-NZ" dirty="0"/>
              <a:t>(working as expected)</a:t>
            </a:r>
          </a:p>
        </p:txBody>
      </p:sp>
      <p:pic>
        <p:nvPicPr>
          <p:cNvPr id="4" name="Picture 3">
            <a:extLst>
              <a:ext uri="{FF2B5EF4-FFF2-40B4-BE49-F238E27FC236}">
                <a16:creationId xmlns:a16="http://schemas.microsoft.com/office/drawing/2014/main" id="{AB1A3790-14F6-988E-08C0-7373B07328BB}"/>
              </a:ext>
            </a:extLst>
          </p:cNvPr>
          <p:cNvPicPr>
            <a:picLocks noChangeAspect="1"/>
          </p:cNvPicPr>
          <p:nvPr/>
        </p:nvPicPr>
        <p:blipFill>
          <a:blip r:embed="rId3"/>
          <a:stretch>
            <a:fillRect/>
          </a:stretch>
        </p:blipFill>
        <p:spPr>
          <a:xfrm>
            <a:off x="1254830" y="2791093"/>
            <a:ext cx="3207847" cy="1354149"/>
          </a:xfrm>
          <a:prstGeom prst="rect">
            <a:avLst/>
          </a:prstGeom>
        </p:spPr>
      </p:pic>
      <p:pic>
        <p:nvPicPr>
          <p:cNvPr id="9" name="Picture 8">
            <a:extLst>
              <a:ext uri="{FF2B5EF4-FFF2-40B4-BE49-F238E27FC236}">
                <a16:creationId xmlns:a16="http://schemas.microsoft.com/office/drawing/2014/main" id="{966DE0DA-C240-0F69-19AF-1A2627FB1CFC}"/>
              </a:ext>
            </a:extLst>
          </p:cNvPr>
          <p:cNvPicPr>
            <a:picLocks noChangeAspect="1"/>
          </p:cNvPicPr>
          <p:nvPr/>
        </p:nvPicPr>
        <p:blipFill>
          <a:blip r:embed="rId4"/>
          <a:stretch>
            <a:fillRect/>
          </a:stretch>
        </p:blipFill>
        <p:spPr>
          <a:xfrm>
            <a:off x="7054399" y="2777871"/>
            <a:ext cx="3213512" cy="1302258"/>
          </a:xfrm>
          <a:prstGeom prst="rect">
            <a:avLst/>
          </a:prstGeom>
        </p:spPr>
      </p:pic>
    </p:spTree>
    <p:extLst>
      <p:ext uri="{BB962C8B-B14F-4D97-AF65-F5344CB8AC3E}">
        <p14:creationId xmlns:p14="http://schemas.microsoft.com/office/powerpoint/2010/main" val="3173808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4 Trialling: COMPONENT 3</a:t>
            </a:r>
            <a:br>
              <a:rPr lang="en-NZ" b="1" dirty="0"/>
            </a:br>
            <a:r>
              <a:rPr lang="en-NZ" sz="3200" b="1" i="1" dirty="0"/>
              <a:t>Animate Sprites</a:t>
            </a:r>
          </a:p>
        </p:txBody>
      </p:sp>
      <p:sp>
        <p:nvSpPr>
          <p:cNvPr id="3" name="TextBox 2">
            <a:extLst>
              <a:ext uri="{FF2B5EF4-FFF2-40B4-BE49-F238E27FC236}">
                <a16:creationId xmlns:a16="http://schemas.microsoft.com/office/drawing/2014/main" id="{ABB360C9-D853-5B12-D1F8-AAC9402D7C49}"/>
              </a:ext>
            </a:extLst>
          </p:cNvPr>
          <p:cNvSpPr txBox="1"/>
          <p:nvPr/>
        </p:nvSpPr>
        <p:spPr>
          <a:xfrm>
            <a:off x="291402" y="1848897"/>
            <a:ext cx="9756950" cy="1477328"/>
          </a:xfrm>
          <a:prstGeom prst="rect">
            <a:avLst/>
          </a:prstGeom>
          <a:noFill/>
        </p:spPr>
        <p:txBody>
          <a:bodyPr wrap="square" rtlCol="0">
            <a:spAutoFit/>
          </a:bodyPr>
          <a:lstStyle/>
          <a:p>
            <a:r>
              <a:rPr lang="en-NZ" i="1" dirty="0"/>
              <a:t>Trial 1. When deciding how to score the game I trialled different ways to do it. My first way to calculate score was by each obstacle the driver passed. I did this by updating the </a:t>
            </a:r>
            <a:endParaRPr lang="en-NZ" dirty="0"/>
          </a:p>
          <a:p>
            <a:r>
              <a:rPr lang="en-NZ" i="1" dirty="0"/>
              <a:t>Trial 2. </a:t>
            </a:r>
            <a:endParaRPr lang="en-NZ" dirty="0"/>
          </a:p>
          <a:p>
            <a:r>
              <a:rPr lang="en-NZ" i="1" dirty="0"/>
              <a:t>Trial 3. </a:t>
            </a:r>
            <a:endParaRPr lang="en-NZ" dirty="0"/>
          </a:p>
          <a:p>
            <a:r>
              <a:rPr lang="en-NZ" dirty="0"/>
              <a:t>My final result</a:t>
            </a:r>
          </a:p>
        </p:txBody>
      </p:sp>
      <p:sp>
        <p:nvSpPr>
          <p:cNvPr id="14" name="TextBox 13">
            <a:extLst>
              <a:ext uri="{FF2B5EF4-FFF2-40B4-BE49-F238E27FC236}">
                <a16:creationId xmlns:a16="http://schemas.microsoft.com/office/drawing/2014/main" id="{955DEEAA-082F-399B-F019-2F9640C00057}"/>
              </a:ext>
            </a:extLst>
          </p:cNvPr>
          <p:cNvSpPr txBox="1"/>
          <p:nvPr/>
        </p:nvSpPr>
        <p:spPr>
          <a:xfrm>
            <a:off x="11612610" y="365125"/>
            <a:ext cx="405284" cy="369332"/>
          </a:xfrm>
          <a:prstGeom prst="rect">
            <a:avLst/>
          </a:prstGeom>
          <a:noFill/>
        </p:spPr>
        <p:txBody>
          <a:bodyPr wrap="square" rtlCol="0">
            <a:spAutoFit/>
          </a:bodyPr>
          <a:lstStyle/>
          <a:p>
            <a:r>
              <a:rPr lang="en-NZ" dirty="0"/>
              <a:t>1.</a:t>
            </a:r>
          </a:p>
        </p:txBody>
      </p:sp>
      <p:sp>
        <p:nvSpPr>
          <p:cNvPr id="15" name="TextBox 14">
            <a:extLst>
              <a:ext uri="{FF2B5EF4-FFF2-40B4-BE49-F238E27FC236}">
                <a16:creationId xmlns:a16="http://schemas.microsoft.com/office/drawing/2014/main" id="{32510DC9-9EA5-2799-4530-633E9A346690}"/>
              </a:ext>
            </a:extLst>
          </p:cNvPr>
          <p:cNvSpPr txBox="1"/>
          <p:nvPr/>
        </p:nvSpPr>
        <p:spPr>
          <a:xfrm>
            <a:off x="11612610" y="2383453"/>
            <a:ext cx="405284" cy="369332"/>
          </a:xfrm>
          <a:prstGeom prst="rect">
            <a:avLst/>
          </a:prstGeom>
          <a:noFill/>
        </p:spPr>
        <p:txBody>
          <a:bodyPr wrap="square" rtlCol="0">
            <a:spAutoFit/>
          </a:bodyPr>
          <a:lstStyle/>
          <a:p>
            <a:r>
              <a:rPr lang="en-NZ" dirty="0"/>
              <a:t>2.</a:t>
            </a:r>
          </a:p>
        </p:txBody>
      </p:sp>
      <p:sp>
        <p:nvSpPr>
          <p:cNvPr id="18" name="TextBox 17">
            <a:extLst>
              <a:ext uri="{FF2B5EF4-FFF2-40B4-BE49-F238E27FC236}">
                <a16:creationId xmlns:a16="http://schemas.microsoft.com/office/drawing/2014/main" id="{EFD93631-02C5-275C-C64F-DA6109CB1B7F}"/>
              </a:ext>
            </a:extLst>
          </p:cNvPr>
          <p:cNvSpPr txBox="1"/>
          <p:nvPr/>
        </p:nvSpPr>
        <p:spPr>
          <a:xfrm>
            <a:off x="11612610" y="4508673"/>
            <a:ext cx="405284" cy="369332"/>
          </a:xfrm>
          <a:prstGeom prst="rect">
            <a:avLst/>
          </a:prstGeom>
          <a:noFill/>
        </p:spPr>
        <p:txBody>
          <a:bodyPr wrap="square" rtlCol="0">
            <a:spAutoFit/>
          </a:bodyPr>
          <a:lstStyle/>
          <a:p>
            <a:r>
              <a:rPr lang="en-NZ" dirty="0"/>
              <a:t>3.</a:t>
            </a:r>
          </a:p>
        </p:txBody>
      </p:sp>
    </p:spTree>
    <p:extLst>
      <p:ext uri="{BB962C8B-B14F-4D97-AF65-F5344CB8AC3E}">
        <p14:creationId xmlns:p14="http://schemas.microsoft.com/office/powerpoint/2010/main" val="1012750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5 Discussion: COMPONENT 5</a:t>
            </a:r>
            <a:br>
              <a:rPr lang="en-NZ" b="1" dirty="0"/>
            </a:br>
            <a:r>
              <a:rPr lang="en-NZ" sz="3200" b="1" i="1" dirty="0"/>
              <a:t>Create High Score</a:t>
            </a:r>
          </a:p>
        </p:txBody>
      </p:sp>
      <p:sp>
        <p:nvSpPr>
          <p:cNvPr id="3" name="TextBox 2">
            <a:extLst>
              <a:ext uri="{FF2B5EF4-FFF2-40B4-BE49-F238E27FC236}">
                <a16:creationId xmlns:a16="http://schemas.microsoft.com/office/drawing/2014/main" id="{ABB360C9-D853-5B12-D1F8-AAC9402D7C49}"/>
              </a:ext>
            </a:extLst>
          </p:cNvPr>
          <p:cNvSpPr txBox="1"/>
          <p:nvPr/>
        </p:nvSpPr>
        <p:spPr>
          <a:xfrm>
            <a:off x="1034980" y="1909187"/>
            <a:ext cx="9756950" cy="369332"/>
          </a:xfrm>
          <a:prstGeom prst="rect">
            <a:avLst/>
          </a:prstGeom>
          <a:noFill/>
        </p:spPr>
        <p:txBody>
          <a:bodyPr wrap="square" rtlCol="0">
            <a:spAutoFit/>
          </a:bodyPr>
          <a:lstStyle/>
          <a:p>
            <a:r>
              <a:rPr lang="en-NZ" dirty="0"/>
              <a:t>..</a:t>
            </a:r>
          </a:p>
        </p:txBody>
      </p:sp>
    </p:spTree>
    <p:extLst>
      <p:ext uri="{BB962C8B-B14F-4D97-AF65-F5344CB8AC3E}">
        <p14:creationId xmlns:p14="http://schemas.microsoft.com/office/powerpoint/2010/main" val="2114272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Usability</a:t>
            </a:r>
          </a:p>
        </p:txBody>
      </p:sp>
      <p:sp>
        <p:nvSpPr>
          <p:cNvPr id="5" name="TextBox 4">
            <a:extLst>
              <a:ext uri="{FF2B5EF4-FFF2-40B4-BE49-F238E27FC236}">
                <a16:creationId xmlns:a16="http://schemas.microsoft.com/office/drawing/2014/main" id="{75953464-8DD7-4E71-8BEA-74BEDA207F61}"/>
              </a:ext>
            </a:extLst>
          </p:cNvPr>
          <p:cNvSpPr txBox="1"/>
          <p:nvPr/>
        </p:nvSpPr>
        <p:spPr>
          <a:xfrm>
            <a:off x="984095" y="1303560"/>
            <a:ext cx="10234031" cy="2862322"/>
          </a:xfrm>
          <a:prstGeom prst="rect">
            <a:avLst/>
          </a:prstGeom>
          <a:noFill/>
        </p:spPr>
        <p:txBody>
          <a:bodyPr wrap="square">
            <a:spAutoFit/>
          </a:bodyPr>
          <a:lstStyle/>
          <a:p>
            <a:pPr algn="l" fontAlgn="base"/>
            <a:r>
              <a:rPr lang="en-US" sz="2000" b="0" i="0" dirty="0">
                <a:solidFill>
                  <a:srgbClr val="000000"/>
                </a:solidFill>
                <a:effectLst/>
                <a:latin typeface="inherit"/>
              </a:rPr>
              <a:t>Usability involves making it possible for people to use a program without needing to ask for help. For my </a:t>
            </a:r>
            <a:r>
              <a:rPr lang="en-US" sz="2000" dirty="0">
                <a:solidFill>
                  <a:srgbClr val="000000"/>
                </a:solidFill>
                <a:latin typeface="inherit"/>
              </a:rPr>
              <a:t>Car game</a:t>
            </a:r>
            <a:r>
              <a:rPr lang="en-US" sz="2000" b="0" i="0" dirty="0">
                <a:solidFill>
                  <a:srgbClr val="000000"/>
                </a:solidFill>
                <a:effectLst/>
                <a:latin typeface="inherit"/>
              </a:rPr>
              <a:t>, this would mean that the user can easily figure out the controls, and redundant keys play no part in the game until needed. My aim is to make the program less frustrating to use. Usability is about how easily the end user can accomplish tasks. It deals with issues like making instructions and error messages clear and easy for users to understand. </a:t>
            </a:r>
          </a:p>
          <a:p>
            <a:pPr algn="l" fontAlgn="base">
              <a:buFont typeface="+mj-lt"/>
              <a:buAutoNum type="arabicPeriod"/>
            </a:pPr>
            <a:endParaRPr lang="en-US" sz="2000" dirty="0">
              <a:solidFill>
                <a:srgbClr val="000000"/>
              </a:solidFill>
              <a:latin typeface="inherit"/>
            </a:endParaRPr>
          </a:p>
          <a:p>
            <a:pPr algn="l" fontAlgn="base"/>
            <a:r>
              <a:rPr lang="en-US" sz="2000" b="0" i="0" dirty="0">
                <a:solidFill>
                  <a:srgbClr val="000000"/>
                </a:solidFill>
                <a:effectLst/>
                <a:latin typeface="inherit"/>
              </a:rPr>
              <a:t>Usability matters because if a program is hard to use people will get frustrated and give up. This could result in the program not being used/bought and so the developer would lose money. The consequences of poor usability are very similar to those of poor functionality.</a:t>
            </a:r>
          </a:p>
        </p:txBody>
      </p:sp>
    </p:spTree>
    <p:extLst>
      <p:ext uri="{BB962C8B-B14F-4D97-AF65-F5344CB8AC3E}">
        <p14:creationId xmlns:p14="http://schemas.microsoft.com/office/powerpoint/2010/main" val="2916219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52054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Aesthetics</a:t>
            </a:r>
          </a:p>
        </p:txBody>
      </p:sp>
      <p:sp>
        <p:nvSpPr>
          <p:cNvPr id="4" name="TextBox 3">
            <a:extLst>
              <a:ext uri="{FF2B5EF4-FFF2-40B4-BE49-F238E27FC236}">
                <a16:creationId xmlns:a16="http://schemas.microsoft.com/office/drawing/2014/main" id="{A887E53F-55E1-41D2-B133-AC1E3F8DC3FB}"/>
              </a:ext>
            </a:extLst>
          </p:cNvPr>
          <p:cNvSpPr txBox="1"/>
          <p:nvPr/>
        </p:nvSpPr>
        <p:spPr>
          <a:xfrm>
            <a:off x="1117909" y="1585244"/>
            <a:ext cx="9286178" cy="2246769"/>
          </a:xfrm>
          <a:prstGeom prst="rect">
            <a:avLst/>
          </a:prstGeom>
          <a:noFill/>
        </p:spPr>
        <p:txBody>
          <a:bodyPr wrap="square">
            <a:spAutoFit/>
          </a:bodyPr>
          <a:lstStyle/>
          <a:p>
            <a:pPr algn="l" fontAlgn="base"/>
            <a:r>
              <a:rPr lang="en-US" sz="2000" b="0" i="0" dirty="0">
                <a:solidFill>
                  <a:srgbClr val="000000"/>
                </a:solidFill>
                <a:effectLst/>
                <a:latin typeface="inherit"/>
              </a:rPr>
              <a:t>Aesthetics Involves an outcome's overall appearance. A program which is well designed, </a:t>
            </a:r>
            <a:r>
              <a:rPr lang="en-US" sz="2000" dirty="0">
                <a:solidFill>
                  <a:srgbClr val="000000"/>
                </a:solidFill>
                <a:latin typeface="inherit"/>
              </a:rPr>
              <a:t>colorful and looks aesthetically pleasing to the user</a:t>
            </a:r>
            <a:endParaRPr lang="en-US" sz="2000" b="0" i="0" dirty="0">
              <a:solidFill>
                <a:srgbClr val="000000"/>
              </a:solidFill>
              <a:effectLst/>
              <a:latin typeface="inherit"/>
            </a:endParaRP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Aesthetics matters because users prefer games which are attractive over those that are plain and boring. To achieve this my code will have lots of colorful moving parts that capture my user's attention while also being simplistic so that the user does not get overwhelmed.</a:t>
            </a:r>
          </a:p>
        </p:txBody>
      </p:sp>
    </p:spTree>
    <p:extLst>
      <p:ext uri="{BB962C8B-B14F-4D97-AF65-F5344CB8AC3E}">
        <p14:creationId xmlns:p14="http://schemas.microsoft.com/office/powerpoint/2010/main" val="424164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Social</a:t>
            </a:r>
          </a:p>
        </p:txBody>
      </p:sp>
      <p:sp>
        <p:nvSpPr>
          <p:cNvPr id="4" name="TextBox 3">
            <a:extLst>
              <a:ext uri="{FF2B5EF4-FFF2-40B4-BE49-F238E27FC236}">
                <a16:creationId xmlns:a16="http://schemas.microsoft.com/office/drawing/2014/main" id="{48B07DDA-7E75-43DE-AFDE-7FDDD6E83481}"/>
              </a:ext>
            </a:extLst>
          </p:cNvPr>
          <p:cNvSpPr txBox="1"/>
          <p:nvPr/>
        </p:nvSpPr>
        <p:spPr>
          <a:xfrm>
            <a:off x="838200" y="1322960"/>
            <a:ext cx="10391078" cy="3785652"/>
          </a:xfrm>
          <a:prstGeom prst="rect">
            <a:avLst/>
          </a:prstGeom>
          <a:noFill/>
        </p:spPr>
        <p:txBody>
          <a:bodyPr wrap="square">
            <a:spAutoFit/>
          </a:bodyPr>
          <a:lstStyle/>
          <a:p>
            <a:pPr algn="l" fontAlgn="base"/>
            <a:r>
              <a:rPr lang="en-US" sz="2000" b="0" i="0" dirty="0">
                <a:solidFill>
                  <a:srgbClr val="000000"/>
                </a:solidFill>
                <a:effectLst/>
                <a:latin typeface="inherit"/>
              </a:rPr>
              <a:t>The social implications of an outcome involve how it affects users, the wider community and society as a whole. For example, car crashes are uncomfortable topic for some based their personal experiences or others around them. These social implications matter because If they are not considered and addressed, an outcome could have unintended consequences. </a:t>
            </a: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In the case of the car game, It is hoped that the game will suit everyone</a:t>
            </a:r>
            <a:r>
              <a:rPr lang="en-US" sz="2000" dirty="0">
                <a:solidFill>
                  <a:srgbClr val="000000"/>
                </a:solidFill>
                <a:latin typeface="inherit"/>
              </a:rPr>
              <a:t>, because the end product should be fun and enjoyable for all. </a:t>
            </a:r>
            <a:r>
              <a:rPr lang="en-US" sz="2000" b="0" i="0" dirty="0">
                <a:solidFill>
                  <a:srgbClr val="000000"/>
                </a:solidFill>
                <a:effectLst/>
                <a:latin typeface="inherit"/>
              </a:rPr>
              <a:t>It Is Important that the interface has language appropriate and comprehensible to the community I will be targeting. I have opted for relaxed</a:t>
            </a:r>
            <a:r>
              <a:rPr lang="en-US" sz="2000" dirty="0">
                <a:solidFill>
                  <a:srgbClr val="000000"/>
                </a:solidFill>
                <a:latin typeface="inherit"/>
              </a:rPr>
              <a:t> un</a:t>
            </a:r>
            <a:r>
              <a:rPr lang="en-US" sz="2000" b="0" i="0" dirty="0">
                <a:solidFill>
                  <a:srgbClr val="000000"/>
                </a:solidFill>
                <a:effectLst/>
                <a:latin typeface="inherit"/>
              </a:rPr>
              <a:t>formal language in the wording of my game over messages, making the outcome suitable for our intended audience (users aged 10 and up). The language is easy to understand. It is important to that although the program is about car crashes that I do not have anything that could inflict painful memories to anyone that plays the game. For example, loud noises or graphics relating to the crash.</a:t>
            </a:r>
          </a:p>
        </p:txBody>
      </p:sp>
    </p:spTree>
    <p:extLst>
      <p:ext uri="{BB962C8B-B14F-4D97-AF65-F5344CB8AC3E}">
        <p14:creationId xmlns:p14="http://schemas.microsoft.com/office/powerpoint/2010/main" val="184368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268172"/>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grpSp>
        <p:nvGrpSpPr>
          <p:cNvPr id="19" name="Group 18">
            <a:extLst>
              <a:ext uri="{FF2B5EF4-FFF2-40B4-BE49-F238E27FC236}">
                <a16:creationId xmlns:a16="http://schemas.microsoft.com/office/drawing/2014/main" id="{7E159025-BE56-79EC-FD15-CA8179F25267}"/>
              </a:ext>
            </a:extLst>
          </p:cNvPr>
          <p:cNvGrpSpPr/>
          <p:nvPr/>
        </p:nvGrpSpPr>
        <p:grpSpPr>
          <a:xfrm>
            <a:off x="4340888" y="1690688"/>
            <a:ext cx="3054699" cy="5095351"/>
            <a:chOff x="4340888" y="1690688"/>
            <a:chExt cx="3054699" cy="5095351"/>
          </a:xfrm>
        </p:grpSpPr>
        <p:sp>
          <p:nvSpPr>
            <p:cNvPr id="3" name="Rectangle 2">
              <a:extLst>
                <a:ext uri="{FF2B5EF4-FFF2-40B4-BE49-F238E27FC236}">
                  <a16:creationId xmlns:a16="http://schemas.microsoft.com/office/drawing/2014/main" id="{3D205C64-6731-C0FE-DB53-D2D024C3C001}"/>
                </a:ext>
              </a:extLst>
            </p:cNvPr>
            <p:cNvSpPr/>
            <p:nvPr/>
          </p:nvSpPr>
          <p:spPr>
            <a:xfrm>
              <a:off x="4340888" y="1694731"/>
              <a:ext cx="3054699" cy="50872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6" name="Rectangle 5">
              <a:extLst>
                <a:ext uri="{FF2B5EF4-FFF2-40B4-BE49-F238E27FC236}">
                  <a16:creationId xmlns:a16="http://schemas.microsoft.com/office/drawing/2014/main" id="{F1C94F85-9B8A-0C37-26F7-914E4EC87B1F}"/>
                </a:ext>
              </a:extLst>
            </p:cNvPr>
            <p:cNvSpPr/>
            <p:nvPr/>
          </p:nvSpPr>
          <p:spPr>
            <a:xfrm>
              <a:off x="4529759" y="2844143"/>
              <a:ext cx="379784" cy="6946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7" name="Rectangle 6">
              <a:extLst>
                <a:ext uri="{FF2B5EF4-FFF2-40B4-BE49-F238E27FC236}">
                  <a16:creationId xmlns:a16="http://schemas.microsoft.com/office/drawing/2014/main" id="{7900B693-5463-665F-D19D-D6C43F8F0B06}"/>
                </a:ext>
              </a:extLst>
            </p:cNvPr>
            <p:cNvSpPr/>
            <p:nvPr/>
          </p:nvSpPr>
          <p:spPr>
            <a:xfrm>
              <a:off x="5394019" y="2006300"/>
              <a:ext cx="379784" cy="69462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8" name="Rectangle 7">
              <a:extLst>
                <a:ext uri="{FF2B5EF4-FFF2-40B4-BE49-F238E27FC236}">
                  <a16:creationId xmlns:a16="http://schemas.microsoft.com/office/drawing/2014/main" id="{4AA384B5-F2F3-85CD-9130-1500EF4E1DC2}"/>
                </a:ext>
              </a:extLst>
            </p:cNvPr>
            <p:cNvSpPr/>
            <p:nvPr/>
          </p:nvSpPr>
          <p:spPr>
            <a:xfrm>
              <a:off x="6209023" y="4398584"/>
              <a:ext cx="379784" cy="6946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sp>
          <p:nvSpPr>
            <p:cNvPr id="9" name="Rectangle 8">
              <a:extLst>
                <a:ext uri="{FF2B5EF4-FFF2-40B4-BE49-F238E27FC236}">
                  <a16:creationId xmlns:a16="http://schemas.microsoft.com/office/drawing/2014/main" id="{A34EAB38-87F6-17E9-EB46-7E0A70F20FC2}"/>
                </a:ext>
              </a:extLst>
            </p:cNvPr>
            <p:cNvSpPr/>
            <p:nvPr/>
          </p:nvSpPr>
          <p:spPr>
            <a:xfrm>
              <a:off x="6915209" y="4745895"/>
              <a:ext cx="379784" cy="6946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a:p>
          </p:txBody>
        </p:sp>
        <p:cxnSp>
          <p:nvCxnSpPr>
            <p:cNvPr id="16" name="Straight Connector 15">
              <a:extLst>
                <a:ext uri="{FF2B5EF4-FFF2-40B4-BE49-F238E27FC236}">
                  <a16:creationId xmlns:a16="http://schemas.microsoft.com/office/drawing/2014/main" id="{4840A21A-EE3C-E29C-2FFB-F08B5351BD99}"/>
                </a:ext>
              </a:extLst>
            </p:cNvPr>
            <p:cNvCxnSpPr>
              <a:cxnSpLocks/>
            </p:cNvCxnSpPr>
            <p:nvPr/>
          </p:nvCxnSpPr>
          <p:spPr>
            <a:xfrm flipV="1">
              <a:off x="6767406" y="1690688"/>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F8B1145A-295B-1FAF-29D1-01612ACD6C12}"/>
                </a:ext>
              </a:extLst>
            </p:cNvPr>
            <p:cNvCxnSpPr>
              <a:cxnSpLocks/>
            </p:cNvCxnSpPr>
            <p:nvPr/>
          </p:nvCxnSpPr>
          <p:spPr>
            <a:xfrm flipV="1">
              <a:off x="5917506" y="1694731"/>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2659EFDA-6EB6-391D-EF4E-59D332801BCB}"/>
                </a:ext>
              </a:extLst>
            </p:cNvPr>
            <p:cNvCxnSpPr>
              <a:cxnSpLocks/>
            </p:cNvCxnSpPr>
            <p:nvPr/>
          </p:nvCxnSpPr>
          <p:spPr>
            <a:xfrm flipV="1">
              <a:off x="5155886" y="1690688"/>
              <a:ext cx="0" cy="5091308"/>
            </a:xfrm>
            <a:prstGeom prst="line">
              <a:avLst/>
            </a:prstGeom>
            <a:ln w="254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Rectangle 4">
              <a:extLst>
                <a:ext uri="{FF2B5EF4-FFF2-40B4-BE49-F238E27FC236}">
                  <a16:creationId xmlns:a16="http://schemas.microsoft.com/office/drawing/2014/main" id="{9816532E-065E-2E13-CA83-5055AB055171}"/>
                </a:ext>
              </a:extLst>
            </p:cNvPr>
            <p:cNvSpPr/>
            <p:nvPr/>
          </p:nvSpPr>
          <p:spPr>
            <a:xfrm>
              <a:off x="5727614" y="5732134"/>
              <a:ext cx="371735" cy="6946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u="sng" dirty="0"/>
            </a:p>
          </p:txBody>
        </p:sp>
      </p:grpSp>
    </p:spTree>
    <p:extLst>
      <p:ext uri="{BB962C8B-B14F-4D97-AF65-F5344CB8AC3E}">
        <p14:creationId xmlns:p14="http://schemas.microsoft.com/office/powerpoint/2010/main" val="37603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grpSp>
        <p:nvGrpSpPr>
          <p:cNvPr id="7" name="Group 6">
            <a:extLst>
              <a:ext uri="{FF2B5EF4-FFF2-40B4-BE49-F238E27FC236}">
                <a16:creationId xmlns:a16="http://schemas.microsoft.com/office/drawing/2014/main" id="{BD9875F6-1800-DDE4-5F4B-0433B32EE1E0}"/>
              </a:ext>
            </a:extLst>
          </p:cNvPr>
          <p:cNvGrpSpPr/>
          <p:nvPr/>
        </p:nvGrpSpPr>
        <p:grpSpPr>
          <a:xfrm>
            <a:off x="3788229" y="3526967"/>
            <a:ext cx="3396342" cy="1404575"/>
            <a:chOff x="3788229" y="2924070"/>
            <a:chExt cx="3396342" cy="1404575"/>
          </a:xfrm>
        </p:grpSpPr>
        <p:sp>
          <p:nvSpPr>
            <p:cNvPr id="3" name="TextBox 2">
              <a:extLst>
                <a:ext uri="{FF2B5EF4-FFF2-40B4-BE49-F238E27FC236}">
                  <a16:creationId xmlns:a16="http://schemas.microsoft.com/office/drawing/2014/main" id="{720F73F8-58BC-A335-CB97-EE17C04A7C37}"/>
                </a:ext>
              </a:extLst>
            </p:cNvPr>
            <p:cNvSpPr txBox="1"/>
            <p:nvPr/>
          </p:nvSpPr>
          <p:spPr>
            <a:xfrm>
              <a:off x="3788229" y="2924070"/>
              <a:ext cx="3396342" cy="369332"/>
            </a:xfrm>
            <a:prstGeom prst="rect">
              <a:avLst/>
            </a:prstGeom>
            <a:noFill/>
            <a:ln w="19050">
              <a:solidFill>
                <a:srgbClr val="FF0000"/>
              </a:solidFill>
            </a:ln>
          </p:spPr>
          <p:txBody>
            <a:bodyPr wrap="square" rtlCol="0">
              <a:spAutoFit/>
            </a:bodyPr>
            <a:lstStyle/>
            <a:p>
              <a:r>
                <a:rPr lang="en-NZ" dirty="0"/>
                <a:t>Driver Class</a:t>
              </a:r>
            </a:p>
          </p:txBody>
        </p:sp>
        <p:sp>
          <p:nvSpPr>
            <p:cNvPr id="5" name="TextBox 4">
              <a:extLst>
                <a:ext uri="{FF2B5EF4-FFF2-40B4-BE49-F238E27FC236}">
                  <a16:creationId xmlns:a16="http://schemas.microsoft.com/office/drawing/2014/main" id="{2FA224B0-EE26-AB44-8483-33F772B8CA43}"/>
                </a:ext>
              </a:extLst>
            </p:cNvPr>
            <p:cNvSpPr txBox="1"/>
            <p:nvPr/>
          </p:nvSpPr>
          <p:spPr>
            <a:xfrm>
              <a:off x="3788229" y="3413536"/>
              <a:ext cx="3396342" cy="369332"/>
            </a:xfrm>
            <a:prstGeom prst="rect">
              <a:avLst/>
            </a:prstGeom>
            <a:noFill/>
            <a:ln w="19050">
              <a:solidFill>
                <a:srgbClr val="00B050"/>
              </a:solidFill>
            </a:ln>
          </p:spPr>
          <p:txBody>
            <a:bodyPr wrap="square" rtlCol="0">
              <a:spAutoFit/>
            </a:bodyPr>
            <a:lstStyle/>
            <a:p>
              <a:r>
                <a:rPr lang="en-NZ" dirty="0"/>
                <a:t>Obstacle Class</a:t>
              </a:r>
            </a:p>
          </p:txBody>
        </p:sp>
        <p:sp>
          <p:nvSpPr>
            <p:cNvPr id="6" name="TextBox 5">
              <a:extLst>
                <a:ext uri="{FF2B5EF4-FFF2-40B4-BE49-F238E27FC236}">
                  <a16:creationId xmlns:a16="http://schemas.microsoft.com/office/drawing/2014/main" id="{8691CA31-F168-AB6F-CCFD-B8BF48FE6B4C}"/>
                </a:ext>
              </a:extLst>
            </p:cNvPr>
            <p:cNvSpPr txBox="1"/>
            <p:nvPr/>
          </p:nvSpPr>
          <p:spPr>
            <a:xfrm>
              <a:off x="3788229" y="3959313"/>
              <a:ext cx="3396342" cy="369332"/>
            </a:xfrm>
            <a:prstGeom prst="rect">
              <a:avLst/>
            </a:prstGeom>
            <a:noFill/>
            <a:ln w="19050">
              <a:solidFill>
                <a:srgbClr val="00B0F0"/>
              </a:solidFill>
            </a:ln>
          </p:spPr>
          <p:txBody>
            <a:bodyPr wrap="square" rtlCol="0">
              <a:spAutoFit/>
            </a:bodyPr>
            <a:lstStyle/>
            <a:p>
              <a:r>
                <a:rPr lang="en-NZ" dirty="0"/>
                <a:t>Game Loop Function</a:t>
              </a:r>
            </a:p>
          </p:txBody>
        </p:sp>
      </p:grpSp>
    </p:spTree>
    <p:extLst>
      <p:ext uri="{BB962C8B-B14F-4D97-AF65-F5344CB8AC3E}">
        <p14:creationId xmlns:p14="http://schemas.microsoft.com/office/powerpoint/2010/main" val="24740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 Edited:</a:t>
            </a:r>
            <a:endParaRPr lang="en-NZ" dirty="0"/>
          </a:p>
        </p:txBody>
      </p:sp>
      <p:grpSp>
        <p:nvGrpSpPr>
          <p:cNvPr id="10" name="Group 9">
            <a:extLst>
              <a:ext uri="{FF2B5EF4-FFF2-40B4-BE49-F238E27FC236}">
                <a16:creationId xmlns:a16="http://schemas.microsoft.com/office/drawing/2014/main" id="{4C60C94F-3B6F-08DF-ABCA-2A8B1A42C85E}"/>
              </a:ext>
            </a:extLst>
          </p:cNvPr>
          <p:cNvGrpSpPr/>
          <p:nvPr/>
        </p:nvGrpSpPr>
        <p:grpSpPr>
          <a:xfrm>
            <a:off x="744415" y="2014301"/>
            <a:ext cx="3686907" cy="2585323"/>
            <a:chOff x="744415" y="2014301"/>
            <a:chExt cx="3686907" cy="2585323"/>
          </a:xfrm>
        </p:grpSpPr>
        <p:sp>
          <p:nvSpPr>
            <p:cNvPr id="6" name="TextBox 5">
              <a:extLst>
                <a:ext uri="{FF2B5EF4-FFF2-40B4-BE49-F238E27FC236}">
                  <a16:creationId xmlns:a16="http://schemas.microsoft.com/office/drawing/2014/main" id="{8691CA31-F168-AB6F-CCFD-B8BF48FE6B4C}"/>
                </a:ext>
              </a:extLst>
            </p:cNvPr>
            <p:cNvSpPr txBox="1"/>
            <p:nvPr/>
          </p:nvSpPr>
          <p:spPr>
            <a:xfrm>
              <a:off x="744415" y="2014301"/>
              <a:ext cx="3686907" cy="2585323"/>
            </a:xfrm>
            <a:prstGeom prst="rect">
              <a:avLst/>
            </a:prstGeom>
            <a:noFill/>
            <a:ln w="19050">
              <a:solidFill>
                <a:srgbClr val="00B0F0"/>
              </a:solidFill>
            </a:ln>
          </p:spPr>
          <p:txBody>
            <a:bodyPr wrap="square" rtlCol="0">
              <a:spAutoFit/>
            </a:bodyPr>
            <a:lstStyle/>
            <a:p>
              <a:r>
                <a:rPr lang="en-NZ" dirty="0"/>
                <a:t>Game Loop Function</a:t>
              </a:r>
            </a:p>
            <a:p>
              <a:endParaRPr lang="en-NZ" dirty="0"/>
            </a:p>
            <a:p>
              <a:endParaRPr lang="en-NZ" dirty="0"/>
            </a:p>
            <a:p>
              <a:endParaRPr lang="en-NZ" dirty="0"/>
            </a:p>
            <a:p>
              <a:endParaRPr lang="en-NZ" dirty="0"/>
            </a:p>
            <a:p>
              <a:endParaRPr lang="en-NZ" dirty="0"/>
            </a:p>
            <a:p>
              <a:endParaRPr lang="en-NZ" dirty="0"/>
            </a:p>
            <a:p>
              <a:endParaRPr lang="en-NZ" dirty="0"/>
            </a:p>
            <a:p>
              <a:endParaRPr lang="en-NZ" dirty="0"/>
            </a:p>
          </p:txBody>
        </p:sp>
        <p:sp>
          <p:nvSpPr>
            <p:cNvPr id="3" name="TextBox 2">
              <a:extLst>
                <a:ext uri="{FF2B5EF4-FFF2-40B4-BE49-F238E27FC236}">
                  <a16:creationId xmlns:a16="http://schemas.microsoft.com/office/drawing/2014/main" id="{720F73F8-58BC-A335-CB97-EE17C04A7C37}"/>
                </a:ext>
              </a:extLst>
            </p:cNvPr>
            <p:cNvSpPr txBox="1"/>
            <p:nvPr/>
          </p:nvSpPr>
          <p:spPr>
            <a:xfrm>
              <a:off x="864996" y="2522132"/>
              <a:ext cx="3396342" cy="369332"/>
            </a:xfrm>
            <a:prstGeom prst="rect">
              <a:avLst/>
            </a:prstGeom>
            <a:noFill/>
            <a:ln w="19050">
              <a:solidFill>
                <a:srgbClr val="FF0000"/>
              </a:solidFill>
            </a:ln>
          </p:spPr>
          <p:txBody>
            <a:bodyPr wrap="square" rtlCol="0">
              <a:spAutoFit/>
            </a:bodyPr>
            <a:lstStyle/>
            <a:p>
              <a:r>
                <a:rPr lang="en-NZ" dirty="0"/>
                <a:t>Driver Class</a:t>
              </a:r>
            </a:p>
          </p:txBody>
        </p:sp>
        <p:sp>
          <p:nvSpPr>
            <p:cNvPr id="5" name="TextBox 4">
              <a:extLst>
                <a:ext uri="{FF2B5EF4-FFF2-40B4-BE49-F238E27FC236}">
                  <a16:creationId xmlns:a16="http://schemas.microsoft.com/office/drawing/2014/main" id="{2FA224B0-EE26-AB44-8483-33F772B8CA43}"/>
                </a:ext>
              </a:extLst>
            </p:cNvPr>
            <p:cNvSpPr txBox="1"/>
            <p:nvPr/>
          </p:nvSpPr>
          <p:spPr>
            <a:xfrm>
              <a:off x="864996" y="3011598"/>
              <a:ext cx="3396342" cy="369332"/>
            </a:xfrm>
            <a:prstGeom prst="rect">
              <a:avLst/>
            </a:prstGeom>
            <a:noFill/>
            <a:ln w="19050">
              <a:solidFill>
                <a:srgbClr val="00B050"/>
              </a:solidFill>
            </a:ln>
          </p:spPr>
          <p:txBody>
            <a:bodyPr wrap="square" rtlCol="0">
              <a:spAutoFit/>
            </a:bodyPr>
            <a:lstStyle/>
            <a:p>
              <a:r>
                <a:rPr lang="en-NZ" dirty="0"/>
                <a:t>Obstacle Class</a:t>
              </a:r>
            </a:p>
          </p:txBody>
        </p:sp>
        <p:sp>
          <p:nvSpPr>
            <p:cNvPr id="8" name="TextBox 7">
              <a:extLst>
                <a:ext uri="{FF2B5EF4-FFF2-40B4-BE49-F238E27FC236}">
                  <a16:creationId xmlns:a16="http://schemas.microsoft.com/office/drawing/2014/main" id="{B1CCB7F3-96AD-694C-0AE3-3B558356AEEE}"/>
                </a:ext>
              </a:extLst>
            </p:cNvPr>
            <p:cNvSpPr txBox="1"/>
            <p:nvPr/>
          </p:nvSpPr>
          <p:spPr>
            <a:xfrm>
              <a:off x="876724" y="3505639"/>
              <a:ext cx="3396342" cy="369332"/>
            </a:xfrm>
            <a:prstGeom prst="rect">
              <a:avLst/>
            </a:prstGeom>
            <a:noFill/>
            <a:ln w="19050">
              <a:solidFill>
                <a:srgbClr val="7030A0"/>
              </a:solidFill>
            </a:ln>
          </p:spPr>
          <p:txBody>
            <a:bodyPr wrap="square" rtlCol="0">
              <a:spAutoFit/>
            </a:bodyPr>
            <a:lstStyle/>
            <a:p>
              <a:r>
                <a:rPr lang="en-NZ" dirty="0"/>
                <a:t>Game Running While Loop</a:t>
              </a:r>
            </a:p>
          </p:txBody>
        </p:sp>
        <p:sp>
          <p:nvSpPr>
            <p:cNvPr id="9" name="TextBox 8">
              <a:extLst>
                <a:ext uri="{FF2B5EF4-FFF2-40B4-BE49-F238E27FC236}">
                  <a16:creationId xmlns:a16="http://schemas.microsoft.com/office/drawing/2014/main" id="{36AB3297-116D-3A21-EF69-C3DB9202667B}"/>
                </a:ext>
              </a:extLst>
            </p:cNvPr>
            <p:cNvSpPr txBox="1"/>
            <p:nvPr/>
          </p:nvSpPr>
          <p:spPr>
            <a:xfrm>
              <a:off x="888452" y="3989631"/>
              <a:ext cx="3396342" cy="369332"/>
            </a:xfrm>
            <a:prstGeom prst="rect">
              <a:avLst/>
            </a:prstGeom>
            <a:noFill/>
            <a:ln w="19050">
              <a:solidFill>
                <a:srgbClr val="FFC000"/>
              </a:solidFill>
            </a:ln>
          </p:spPr>
          <p:txBody>
            <a:bodyPr wrap="square" rtlCol="0">
              <a:spAutoFit/>
            </a:bodyPr>
            <a:lstStyle/>
            <a:p>
              <a:r>
                <a:rPr lang="en-NZ" dirty="0"/>
                <a:t>Game over function</a:t>
              </a:r>
            </a:p>
          </p:txBody>
        </p:sp>
      </p:grpSp>
      <p:sp>
        <p:nvSpPr>
          <p:cNvPr id="11" name="TextBox 10">
            <a:extLst>
              <a:ext uri="{FF2B5EF4-FFF2-40B4-BE49-F238E27FC236}">
                <a16:creationId xmlns:a16="http://schemas.microsoft.com/office/drawing/2014/main" id="{FBFCF6A1-9C22-879D-B972-DE75AA6A661D}"/>
              </a:ext>
            </a:extLst>
          </p:cNvPr>
          <p:cNvSpPr txBox="1"/>
          <p:nvPr/>
        </p:nvSpPr>
        <p:spPr>
          <a:xfrm>
            <a:off x="6096000" y="1858945"/>
            <a:ext cx="5351585" cy="3416320"/>
          </a:xfrm>
          <a:prstGeom prst="rect">
            <a:avLst/>
          </a:prstGeom>
          <a:noFill/>
        </p:spPr>
        <p:txBody>
          <a:bodyPr wrap="square" rtlCol="0">
            <a:spAutoFit/>
          </a:bodyPr>
          <a:lstStyle/>
          <a:p>
            <a:r>
              <a:rPr lang="en-NZ" dirty="0"/>
              <a:t>I edited my program structure by putting all the class and functions into one loop and at the end of the call calling this function. I did this so that I could create an endless cycle of the game being played and if the user dies it calls the restart function that can then call the whole game loop and restart the game.</a:t>
            </a:r>
          </a:p>
          <a:p>
            <a:endParaRPr lang="en-NZ" dirty="0"/>
          </a:p>
          <a:p>
            <a:r>
              <a:rPr lang="en-NZ" dirty="0"/>
              <a:t>This makes it easier to reanimate all the involved sprites and reset all the necessary variables.</a:t>
            </a:r>
          </a:p>
          <a:p>
            <a:r>
              <a:rPr lang="en-NZ" dirty="0"/>
              <a:t>It will now do this loop until the player decides to quit either by clicking the x button on the window or pressing q when prompted by the game over screen</a:t>
            </a:r>
          </a:p>
        </p:txBody>
      </p:sp>
    </p:spTree>
    <p:extLst>
      <p:ext uri="{BB962C8B-B14F-4D97-AF65-F5344CB8AC3E}">
        <p14:creationId xmlns:p14="http://schemas.microsoft.com/office/powerpoint/2010/main" val="2957310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12aa44a7-9dfd-4ca0-86a8-cc75321b874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653CD421917B4ABFB2FF890D072FA1" ma:contentTypeVersion="3" ma:contentTypeDescription="Create a new document." ma:contentTypeScope="" ma:versionID="c58b526d3fc989d9439617c3e8695d30">
  <xsd:schema xmlns:xsd="http://www.w3.org/2001/XMLSchema" xmlns:xs="http://www.w3.org/2001/XMLSchema" xmlns:p="http://schemas.microsoft.com/office/2006/metadata/properties" xmlns:ns2="12aa44a7-9dfd-4ca0-86a8-cc75321b8748" targetNamespace="http://schemas.microsoft.com/office/2006/metadata/properties" ma:root="true" ma:fieldsID="d941548c3405a86ea95c85affbb287d0" ns2:_="">
    <xsd:import namespace="12aa44a7-9dfd-4ca0-86a8-cc75321b8748"/>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44a7-9dfd-4ca0-86a8-cc75321b87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50612E-F1E5-4F56-91C6-EC12B0BDAC14}">
  <ds:schemaRefs>
    <ds:schemaRef ds:uri="http://schemas.microsoft.com/office/2006/metadata/properties"/>
    <ds:schemaRef ds:uri="http://schemas.microsoft.com/office/infopath/2007/PartnerControls"/>
    <ds:schemaRef ds:uri="12aa44a7-9dfd-4ca0-86a8-cc75321b8748"/>
  </ds:schemaRefs>
</ds:datastoreItem>
</file>

<file path=customXml/itemProps2.xml><?xml version="1.0" encoding="utf-8"?>
<ds:datastoreItem xmlns:ds="http://schemas.openxmlformats.org/officeDocument/2006/customXml" ds:itemID="{D88AC42B-C4F1-4434-9D5A-895EE6582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a44a7-9dfd-4ca0-86a8-cc75321b8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660B88-93BD-441B-8193-7A1E5DE6F2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672</TotalTime>
  <Words>4383</Words>
  <Application>Microsoft Office PowerPoint</Application>
  <PresentationFormat>Widescreen</PresentationFormat>
  <Paragraphs>331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inherit</vt:lpstr>
      <vt:lpstr>Whitney</vt:lpstr>
      <vt:lpstr>Office Theme</vt:lpstr>
      <vt:lpstr>AS91906 (3.7) &amp; AS91907(3.8) Documentation</vt:lpstr>
      <vt:lpstr>[Overtype this with your program name]</vt:lpstr>
      <vt:lpstr>Relevant Implications: Functionality</vt:lpstr>
      <vt:lpstr>Relevant Implications: Usability</vt:lpstr>
      <vt:lpstr>Relevant Implications: Aesthetics</vt:lpstr>
      <vt:lpstr>Relevant Implications: Social</vt:lpstr>
      <vt:lpstr>Graphical User Interface - design:</vt:lpstr>
      <vt:lpstr>Program Structure:</vt:lpstr>
      <vt:lpstr>Program Structure Edited:</vt:lpstr>
      <vt:lpstr>Problem Decomposition:</vt:lpstr>
      <vt:lpstr>Problem Decomposition Edited:</vt:lpstr>
      <vt:lpstr>Component development:</vt:lpstr>
      <vt:lpstr>1 Component Planning: COMPONENT 1 Initialize Screen</vt:lpstr>
      <vt:lpstr>2 Component Test Plan: COMPONENT 1 Initialize Screen</vt:lpstr>
      <vt:lpstr>3 Evidence of testing: COMPONENT 1 Initialize Screen</vt:lpstr>
      <vt:lpstr>1 Component Planning: COMPONENT 2 Print active Sprites</vt:lpstr>
      <vt:lpstr>2 Component Test Plan: COMPONENT 2 Print active Sprites</vt:lpstr>
      <vt:lpstr>3 Evidence of testing: COMPONENT 2 Print active Sprites</vt:lpstr>
      <vt:lpstr>3.5 Evidence of testing: COMPONENT 2 Print active Sprites</vt:lpstr>
      <vt:lpstr>4 Discussion: COMPONENT 2 Print active Sprites</vt:lpstr>
      <vt:lpstr>1 Component Planning: COMPONENT 3 Animate Sprites</vt:lpstr>
      <vt:lpstr>2 Component Test Plan: COMPONENT 3 Animate Sprites</vt:lpstr>
      <vt:lpstr>3 Evidence of testing: COMPONENT 3 Animate Sprites</vt:lpstr>
      <vt:lpstr>3.5 Evidence of testing: COMPONENT 3 Animate Sprites</vt:lpstr>
      <vt:lpstr>4 Trialling: COMPONENT 3 Animate Sprites</vt:lpstr>
      <vt:lpstr>5 Discussion: COMPONENT 3 Animate Sprites</vt:lpstr>
      <vt:lpstr>1 Component Planning: COMPONENT 4 Load End Screen</vt:lpstr>
      <vt:lpstr>2 Component Test Plan: COMPONENT 4 Load End Screen</vt:lpstr>
      <vt:lpstr>3 Evidence of testing: COMPONENT 4 Load End Screen</vt:lpstr>
      <vt:lpstr>4 Discussion: COMPONENT 4 Load End Screen</vt:lpstr>
      <vt:lpstr>1 Component Planning: COMPONENT 5 Create High Score</vt:lpstr>
      <vt:lpstr>2 Component Test Plan: COMPONENT 5 Create High Score</vt:lpstr>
      <vt:lpstr>3 Evidence of testing: COMPONENT 5 Create High Score</vt:lpstr>
      <vt:lpstr>3.5 Evidence of testing: COMPONENT 5 Create High Score</vt:lpstr>
      <vt:lpstr>4 Trialling: COMPONENT 3 Animate Sprites</vt:lpstr>
      <vt:lpstr>5 Discussion: COMPONENT 5 Create High Score</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Conor Smith</cp:lastModifiedBy>
  <cp:revision>15</cp:revision>
  <dcterms:created xsi:type="dcterms:W3CDTF">2020-03-13T23:52:53Z</dcterms:created>
  <dcterms:modified xsi:type="dcterms:W3CDTF">2023-05-27T09:00:04Z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0x0101001F653CD421917B4ABFB2FF890D072FA1</vt:lpwstr>
  </property>
</Properties>
</file>