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8388" cy="3027521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24" userDrawn="1">
          <p15:clr>
            <a:srgbClr val="A4A3A4"/>
          </p15:clr>
        </p15:guide>
        <p15:guide id="2" orient="horz" pos="18574" userDrawn="1">
          <p15:clr>
            <a:srgbClr val="A4A3A4"/>
          </p15:clr>
        </p15:guide>
        <p15:guide id="3" orient="horz" pos="1975" userDrawn="1">
          <p15:clr>
            <a:srgbClr val="A4A3A4"/>
          </p15:clr>
        </p15:guide>
        <p15:guide id="4" pos="67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3D7"/>
    <a:srgbClr val="003366"/>
    <a:srgbClr val="DDEEFF"/>
    <a:srgbClr val="6DB3FF"/>
    <a:srgbClr val="EBF5FF"/>
    <a:srgbClr val="BDDCFF"/>
    <a:srgbClr val="93C6FF"/>
    <a:srgbClr val="800000"/>
    <a:srgbClr val="003A7A"/>
    <a:srgbClr val="5DA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510" y="-3420"/>
      </p:cViewPr>
      <p:guideLst>
        <p:guide orient="horz" pos="4424"/>
        <p:guide orient="horz" pos="18574"/>
        <p:guide orient="horz" pos="1975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3600" y="692150"/>
            <a:ext cx="24495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5DA07E-465E-4553-A51E-2A5FA60BC0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654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A5354E-EB7A-4613-837A-B85956EC7E3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3600" y="692150"/>
            <a:ext cx="2449513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62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375" y="9404350"/>
            <a:ext cx="18181638" cy="6489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338" y="17156117"/>
            <a:ext cx="14971712" cy="7737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242225" indent="0" algn="ctr">
              <a:buNone/>
              <a:defRPr/>
            </a:lvl2pPr>
            <a:lvl3pPr marL="484449" indent="0" algn="ctr">
              <a:buNone/>
              <a:defRPr/>
            </a:lvl3pPr>
            <a:lvl4pPr marL="726674" indent="0" algn="ctr">
              <a:buNone/>
              <a:defRPr/>
            </a:lvl4pPr>
            <a:lvl5pPr marL="968898" indent="0" algn="ctr">
              <a:buNone/>
              <a:defRPr/>
            </a:lvl5pPr>
            <a:lvl6pPr marL="1211123" indent="0" algn="ctr">
              <a:buNone/>
              <a:defRPr/>
            </a:lvl6pPr>
            <a:lvl7pPr marL="1453347" indent="0" algn="ctr">
              <a:buNone/>
              <a:defRPr/>
            </a:lvl7pPr>
            <a:lvl8pPr marL="1695572" indent="0" algn="ctr">
              <a:buNone/>
              <a:defRPr/>
            </a:lvl8pPr>
            <a:lvl9pPr marL="19377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15937681" y="29123605"/>
            <a:ext cx="4946176" cy="1055356"/>
          </a:xfrm>
          <a:prstGeom prst="rect">
            <a:avLst/>
          </a:prstGeom>
          <a:solidFill>
            <a:srgbClr val="DDEEFF"/>
          </a:solidFill>
          <a:ln w="9525" cap="flat" cmpd="sng" algn="ctr">
            <a:solidFill>
              <a:srgbClr val="DDEE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8449" tIns="24225" rIns="48449" bIns="242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56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73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 bwMode="auto">
          <a:xfrm>
            <a:off x="11887200" y="25094868"/>
            <a:ext cx="0" cy="5132219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 flipH="1">
            <a:off x="10700541" y="2669177"/>
            <a:ext cx="6350" cy="4001805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4357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4"/>
            <a:ext cx="19248438" cy="50450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7064379"/>
            <a:ext cx="19248438" cy="199802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5937681" y="29219857"/>
            <a:ext cx="4946176" cy="1055356"/>
          </a:xfrm>
          <a:prstGeom prst="rect">
            <a:avLst/>
          </a:prstGeom>
          <a:solidFill>
            <a:srgbClr val="DDEE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8449" tIns="24225" rIns="48449" bIns="242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56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73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7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702" y="1212850"/>
            <a:ext cx="4811713" cy="258318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7" y="1212850"/>
            <a:ext cx="14284325" cy="25831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5937681" y="29219857"/>
            <a:ext cx="4946176" cy="1055356"/>
          </a:xfrm>
          <a:prstGeom prst="rect">
            <a:avLst/>
          </a:prstGeom>
          <a:solidFill>
            <a:srgbClr val="DDEE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8449" tIns="24225" rIns="48449" bIns="242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56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73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98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4"/>
            <a:ext cx="19248438" cy="50450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7064379"/>
            <a:ext cx="19248438" cy="19980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5937681" y="29219857"/>
            <a:ext cx="4946176" cy="1055356"/>
          </a:xfrm>
          <a:prstGeom prst="rect">
            <a:avLst/>
          </a:prstGeom>
          <a:solidFill>
            <a:srgbClr val="DDEE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8449" tIns="24225" rIns="48449" bIns="242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56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73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8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19454813"/>
            <a:ext cx="18180050" cy="6013450"/>
          </a:xfrm>
          <a:prstGeom prst="rect">
            <a:avLst/>
          </a:prstGeom>
        </p:spPr>
        <p:txBody>
          <a:bodyPr anchor="t"/>
          <a:lstStyle>
            <a:lvl1pPr algn="l">
              <a:defRPr sz="211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00" y="12831763"/>
            <a:ext cx="18180050" cy="6623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60"/>
            </a:lvl1pPr>
            <a:lvl2pPr marL="242225" indent="0">
              <a:buNone/>
              <a:defRPr sz="954"/>
            </a:lvl2pPr>
            <a:lvl3pPr marL="484449" indent="0">
              <a:buNone/>
              <a:defRPr sz="848"/>
            </a:lvl3pPr>
            <a:lvl4pPr marL="726674" indent="0">
              <a:buNone/>
              <a:defRPr sz="742"/>
            </a:lvl4pPr>
            <a:lvl5pPr marL="968898" indent="0">
              <a:buNone/>
              <a:defRPr sz="742"/>
            </a:lvl5pPr>
            <a:lvl6pPr marL="1211123" indent="0">
              <a:buNone/>
              <a:defRPr sz="742"/>
            </a:lvl6pPr>
            <a:lvl7pPr marL="1453347" indent="0">
              <a:buNone/>
              <a:defRPr sz="742"/>
            </a:lvl7pPr>
            <a:lvl8pPr marL="1695572" indent="0">
              <a:buNone/>
              <a:defRPr sz="742"/>
            </a:lvl8pPr>
            <a:lvl9pPr marL="1937796" indent="0">
              <a:buNone/>
              <a:defRPr sz="7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5937681" y="29219857"/>
            <a:ext cx="4946176" cy="1055356"/>
          </a:xfrm>
          <a:prstGeom prst="rect">
            <a:avLst/>
          </a:prstGeom>
          <a:solidFill>
            <a:srgbClr val="DDEE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8449" tIns="24225" rIns="48449" bIns="242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56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73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3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4"/>
            <a:ext cx="19248438" cy="50450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7" y="7064379"/>
            <a:ext cx="9547225" cy="19980275"/>
          </a:xfrm>
          <a:prstGeom prst="rect">
            <a:avLst/>
          </a:prstGeom>
        </p:spPr>
        <p:txBody>
          <a:bodyPr/>
          <a:lstStyle>
            <a:lvl1pPr>
              <a:defRPr sz="1483"/>
            </a:lvl1pPr>
            <a:lvl2pPr>
              <a:defRPr sz="1272"/>
            </a:lvl2pPr>
            <a:lvl3pPr>
              <a:defRPr sz="1060"/>
            </a:lvl3pPr>
            <a:lvl4pPr>
              <a:defRPr sz="954"/>
            </a:lvl4pPr>
            <a:lvl5pPr>
              <a:defRPr sz="954"/>
            </a:lvl5pPr>
            <a:lvl6pPr>
              <a:defRPr sz="954"/>
            </a:lvl6pPr>
            <a:lvl7pPr>
              <a:defRPr sz="954"/>
            </a:lvl7pPr>
            <a:lvl8pPr>
              <a:defRPr sz="954"/>
            </a:lvl8pPr>
            <a:lvl9pPr>
              <a:defRPr sz="9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9602" y="7064379"/>
            <a:ext cx="9548813" cy="19980275"/>
          </a:xfrm>
          <a:prstGeom prst="rect">
            <a:avLst/>
          </a:prstGeom>
        </p:spPr>
        <p:txBody>
          <a:bodyPr/>
          <a:lstStyle>
            <a:lvl1pPr>
              <a:defRPr sz="1483"/>
            </a:lvl1pPr>
            <a:lvl2pPr>
              <a:defRPr sz="1272"/>
            </a:lvl2pPr>
            <a:lvl3pPr>
              <a:defRPr sz="1060"/>
            </a:lvl3pPr>
            <a:lvl4pPr>
              <a:defRPr sz="954"/>
            </a:lvl4pPr>
            <a:lvl5pPr>
              <a:defRPr sz="954"/>
            </a:lvl5pPr>
            <a:lvl6pPr>
              <a:defRPr sz="954"/>
            </a:lvl6pPr>
            <a:lvl7pPr>
              <a:defRPr sz="954"/>
            </a:lvl7pPr>
            <a:lvl8pPr>
              <a:defRPr sz="954"/>
            </a:lvl8pPr>
            <a:lvl9pPr>
              <a:defRPr sz="9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15937681" y="29219857"/>
            <a:ext cx="4946176" cy="1055356"/>
          </a:xfrm>
          <a:prstGeom prst="rect">
            <a:avLst/>
          </a:prstGeom>
          <a:solidFill>
            <a:srgbClr val="DDEE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8449" tIns="24225" rIns="48449" bIns="242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56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73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4"/>
            <a:ext cx="19248438" cy="5045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5" y="6777038"/>
            <a:ext cx="9450388" cy="28241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72" b="1"/>
            </a:lvl1pPr>
            <a:lvl2pPr marL="242225" indent="0">
              <a:buNone/>
              <a:defRPr sz="1060" b="1"/>
            </a:lvl2pPr>
            <a:lvl3pPr marL="484449" indent="0">
              <a:buNone/>
              <a:defRPr sz="954" b="1"/>
            </a:lvl3pPr>
            <a:lvl4pPr marL="726674" indent="0">
              <a:buNone/>
              <a:defRPr sz="848" b="1"/>
            </a:lvl4pPr>
            <a:lvl5pPr marL="968898" indent="0">
              <a:buNone/>
              <a:defRPr sz="848" b="1"/>
            </a:lvl5pPr>
            <a:lvl6pPr marL="1211123" indent="0">
              <a:buNone/>
              <a:defRPr sz="848" b="1"/>
            </a:lvl6pPr>
            <a:lvl7pPr marL="1453347" indent="0">
              <a:buNone/>
              <a:defRPr sz="848" b="1"/>
            </a:lvl7pPr>
            <a:lvl8pPr marL="1695572" indent="0">
              <a:buNone/>
              <a:defRPr sz="848" b="1"/>
            </a:lvl8pPr>
            <a:lvl9pPr marL="1937796" indent="0">
              <a:buNone/>
              <a:defRPr sz="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975" y="9601200"/>
            <a:ext cx="9450388" cy="17443450"/>
          </a:xfrm>
          <a:prstGeom prst="rect">
            <a:avLst/>
          </a:prstGeom>
        </p:spPr>
        <p:txBody>
          <a:bodyPr/>
          <a:lstStyle>
            <a:lvl1pPr>
              <a:defRPr sz="1272"/>
            </a:lvl1pPr>
            <a:lvl2pPr>
              <a:defRPr sz="1060"/>
            </a:lvl2pPr>
            <a:lvl3pPr>
              <a:defRPr sz="954"/>
            </a:lvl3pPr>
            <a:lvl4pPr>
              <a:defRPr sz="848"/>
            </a:lvl4pPr>
            <a:lvl5pPr>
              <a:defRPr sz="848"/>
            </a:lvl5pPr>
            <a:lvl6pPr>
              <a:defRPr sz="848"/>
            </a:lvl6pPr>
            <a:lvl7pPr>
              <a:defRPr sz="848"/>
            </a:lvl7pPr>
            <a:lvl8pPr>
              <a:defRPr sz="848"/>
            </a:lvl8pPr>
            <a:lvl9pPr>
              <a:defRPr sz="8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852" y="6777038"/>
            <a:ext cx="9453563" cy="28241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72" b="1"/>
            </a:lvl1pPr>
            <a:lvl2pPr marL="242225" indent="0">
              <a:buNone/>
              <a:defRPr sz="1060" b="1"/>
            </a:lvl2pPr>
            <a:lvl3pPr marL="484449" indent="0">
              <a:buNone/>
              <a:defRPr sz="954" b="1"/>
            </a:lvl3pPr>
            <a:lvl4pPr marL="726674" indent="0">
              <a:buNone/>
              <a:defRPr sz="848" b="1"/>
            </a:lvl4pPr>
            <a:lvl5pPr marL="968898" indent="0">
              <a:buNone/>
              <a:defRPr sz="848" b="1"/>
            </a:lvl5pPr>
            <a:lvl6pPr marL="1211123" indent="0">
              <a:buNone/>
              <a:defRPr sz="848" b="1"/>
            </a:lvl6pPr>
            <a:lvl7pPr marL="1453347" indent="0">
              <a:buNone/>
              <a:defRPr sz="848" b="1"/>
            </a:lvl7pPr>
            <a:lvl8pPr marL="1695572" indent="0">
              <a:buNone/>
              <a:defRPr sz="848" b="1"/>
            </a:lvl8pPr>
            <a:lvl9pPr marL="1937796" indent="0">
              <a:buNone/>
              <a:defRPr sz="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852" y="9601200"/>
            <a:ext cx="9453563" cy="17443450"/>
          </a:xfrm>
          <a:prstGeom prst="rect">
            <a:avLst/>
          </a:prstGeom>
        </p:spPr>
        <p:txBody>
          <a:bodyPr/>
          <a:lstStyle>
            <a:lvl1pPr>
              <a:defRPr sz="1272"/>
            </a:lvl1pPr>
            <a:lvl2pPr>
              <a:defRPr sz="1060"/>
            </a:lvl2pPr>
            <a:lvl3pPr>
              <a:defRPr sz="954"/>
            </a:lvl3pPr>
            <a:lvl4pPr>
              <a:defRPr sz="848"/>
            </a:lvl4pPr>
            <a:lvl5pPr>
              <a:defRPr sz="848"/>
            </a:lvl5pPr>
            <a:lvl6pPr>
              <a:defRPr sz="848"/>
            </a:lvl6pPr>
            <a:lvl7pPr>
              <a:defRPr sz="848"/>
            </a:lvl7pPr>
            <a:lvl8pPr>
              <a:defRPr sz="848"/>
            </a:lvl8pPr>
            <a:lvl9pPr>
              <a:defRPr sz="8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937681" y="29219857"/>
            <a:ext cx="4946176" cy="1055356"/>
          </a:xfrm>
          <a:prstGeom prst="rect">
            <a:avLst/>
          </a:prstGeom>
          <a:solidFill>
            <a:srgbClr val="DDEE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8449" tIns="24225" rIns="48449" bIns="242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56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73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2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4"/>
            <a:ext cx="19248438" cy="50450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15937681" y="29219857"/>
            <a:ext cx="4946176" cy="1055356"/>
          </a:xfrm>
          <a:prstGeom prst="rect">
            <a:avLst/>
          </a:prstGeom>
          <a:solidFill>
            <a:srgbClr val="DDEE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8449" tIns="24225" rIns="48449" bIns="242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56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73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1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5937681" y="29219857"/>
            <a:ext cx="4946176" cy="1055356"/>
          </a:xfrm>
          <a:prstGeom prst="rect">
            <a:avLst/>
          </a:prstGeom>
          <a:solidFill>
            <a:srgbClr val="DDEE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8449" tIns="24225" rIns="48449" bIns="242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56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73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68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30800"/>
          </a:xfrm>
          <a:prstGeom prst="rect">
            <a:avLst/>
          </a:prstGeom>
        </p:spPr>
        <p:txBody>
          <a:bodyPr anchor="b"/>
          <a:lstStyle>
            <a:lvl1pPr algn="l">
              <a:defRPr sz="106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952" y="1204917"/>
            <a:ext cx="11955463" cy="25839737"/>
          </a:xfrm>
          <a:prstGeom prst="rect">
            <a:avLst/>
          </a:prstGeom>
        </p:spPr>
        <p:txBody>
          <a:bodyPr/>
          <a:lstStyle>
            <a:lvl1pPr>
              <a:defRPr sz="1695"/>
            </a:lvl1pPr>
            <a:lvl2pPr>
              <a:defRPr sz="1483"/>
            </a:lvl2pPr>
            <a:lvl3pPr>
              <a:defRPr sz="1272"/>
            </a:lvl3pPr>
            <a:lvl4pPr>
              <a:defRPr sz="1060"/>
            </a:lvl4pPr>
            <a:lvl5pPr>
              <a:defRPr sz="1060"/>
            </a:lvl5pPr>
            <a:lvl6pPr>
              <a:defRPr sz="1060"/>
            </a:lvl6pPr>
            <a:lvl7pPr>
              <a:defRPr sz="1060"/>
            </a:lvl7pPr>
            <a:lvl8pPr>
              <a:defRPr sz="1060"/>
            </a:lvl8pPr>
            <a:lvl9pPr>
              <a:defRPr sz="1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35800" cy="20708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42"/>
            </a:lvl1pPr>
            <a:lvl2pPr marL="242225" indent="0">
              <a:buNone/>
              <a:defRPr sz="636"/>
            </a:lvl2pPr>
            <a:lvl3pPr marL="484449" indent="0">
              <a:buNone/>
              <a:defRPr sz="530"/>
            </a:lvl3pPr>
            <a:lvl4pPr marL="726674" indent="0">
              <a:buNone/>
              <a:defRPr sz="477"/>
            </a:lvl4pPr>
            <a:lvl5pPr marL="968898" indent="0">
              <a:buNone/>
              <a:defRPr sz="477"/>
            </a:lvl5pPr>
            <a:lvl6pPr marL="1211123" indent="0">
              <a:buNone/>
              <a:defRPr sz="477"/>
            </a:lvl6pPr>
            <a:lvl7pPr marL="1453347" indent="0">
              <a:buNone/>
              <a:defRPr sz="477"/>
            </a:lvl7pPr>
            <a:lvl8pPr marL="1695572" indent="0">
              <a:buNone/>
              <a:defRPr sz="477"/>
            </a:lvl8pPr>
            <a:lvl9pPr marL="1937796" indent="0">
              <a:buNone/>
              <a:defRPr sz="4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15937681" y="29219857"/>
            <a:ext cx="4946176" cy="1055356"/>
          </a:xfrm>
          <a:prstGeom prst="rect">
            <a:avLst/>
          </a:prstGeom>
          <a:solidFill>
            <a:srgbClr val="DDEE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8449" tIns="24225" rIns="48449" bIns="242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56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73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588" y="21193125"/>
            <a:ext cx="12833350" cy="2501900"/>
          </a:xfrm>
          <a:prstGeom prst="rect">
            <a:avLst/>
          </a:prstGeom>
        </p:spPr>
        <p:txBody>
          <a:bodyPr anchor="b"/>
          <a:lstStyle>
            <a:lvl1pPr algn="l">
              <a:defRPr sz="106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588" y="2705104"/>
            <a:ext cx="12833350" cy="18165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95"/>
            </a:lvl1pPr>
            <a:lvl2pPr marL="242225" indent="0">
              <a:buNone/>
              <a:defRPr sz="1483"/>
            </a:lvl2pPr>
            <a:lvl3pPr marL="484449" indent="0">
              <a:buNone/>
              <a:defRPr sz="1272"/>
            </a:lvl3pPr>
            <a:lvl4pPr marL="726674" indent="0">
              <a:buNone/>
              <a:defRPr sz="1060"/>
            </a:lvl4pPr>
            <a:lvl5pPr marL="968898" indent="0">
              <a:buNone/>
              <a:defRPr sz="1060"/>
            </a:lvl5pPr>
            <a:lvl6pPr marL="1211123" indent="0">
              <a:buNone/>
              <a:defRPr sz="1060"/>
            </a:lvl6pPr>
            <a:lvl7pPr marL="1453347" indent="0">
              <a:buNone/>
              <a:defRPr sz="1060"/>
            </a:lvl7pPr>
            <a:lvl8pPr marL="1695572" indent="0">
              <a:buNone/>
              <a:defRPr sz="1060"/>
            </a:lvl8pPr>
            <a:lvl9pPr marL="1937796" indent="0">
              <a:buNone/>
              <a:defRPr sz="106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588" y="23695029"/>
            <a:ext cx="12833350" cy="3552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42"/>
            </a:lvl1pPr>
            <a:lvl2pPr marL="242225" indent="0">
              <a:buNone/>
              <a:defRPr sz="636"/>
            </a:lvl2pPr>
            <a:lvl3pPr marL="484449" indent="0">
              <a:buNone/>
              <a:defRPr sz="530"/>
            </a:lvl3pPr>
            <a:lvl4pPr marL="726674" indent="0">
              <a:buNone/>
              <a:defRPr sz="477"/>
            </a:lvl4pPr>
            <a:lvl5pPr marL="968898" indent="0">
              <a:buNone/>
              <a:defRPr sz="477"/>
            </a:lvl5pPr>
            <a:lvl6pPr marL="1211123" indent="0">
              <a:buNone/>
              <a:defRPr sz="477"/>
            </a:lvl6pPr>
            <a:lvl7pPr marL="1453347" indent="0">
              <a:buNone/>
              <a:defRPr sz="477"/>
            </a:lvl7pPr>
            <a:lvl8pPr marL="1695572" indent="0">
              <a:buNone/>
              <a:defRPr sz="477"/>
            </a:lvl8pPr>
            <a:lvl9pPr marL="1937796" indent="0">
              <a:buNone/>
              <a:defRPr sz="4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15937681" y="29219857"/>
            <a:ext cx="4946176" cy="1055356"/>
          </a:xfrm>
          <a:prstGeom prst="rect">
            <a:avLst/>
          </a:prstGeom>
          <a:solidFill>
            <a:srgbClr val="DDEE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8449" tIns="24225" rIns="48449" bIns="2422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56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73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45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megaprint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>
            <a:hlinkClick r:id="rId13"/>
          </p:cNvPr>
          <p:cNvGraphicFramePr>
            <a:graphicFrameLocks noChangeAspect="1"/>
          </p:cNvGraphicFramePr>
          <p:nvPr userDrawn="1"/>
        </p:nvGraphicFramePr>
        <p:xfrm>
          <a:off x="16176625" y="29816429"/>
          <a:ext cx="2706688" cy="13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4" imgW="8833104" imgH="310896" progId="">
                  <p:embed/>
                </p:oleObj>
              </mc:Choice>
              <mc:Fallback>
                <p:oleObj name="CorelDRAW" r:id="rId14" imgW="8833104" imgH="310896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8562"/>
                      <a:stretch>
                        <a:fillRect/>
                      </a:stretch>
                    </p:blipFill>
                    <p:spPr bwMode="auto">
                      <a:xfrm>
                        <a:off x="16176625" y="29816429"/>
                        <a:ext cx="2706688" cy="13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19228978" y="29760864"/>
            <a:ext cx="819973" cy="12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0896" tIns="20448" rIns="40896" bIns="20448">
            <a:spAutoFit/>
          </a:bodyPr>
          <a:lstStyle>
            <a:lvl1pPr algn="l" defTabSz="2952750">
              <a:defRPr>
                <a:solidFill>
                  <a:schemeClr val="tx1"/>
                </a:solidFill>
                <a:latin typeface="Arial" charset="0"/>
              </a:defRPr>
            </a:lvl1pPr>
            <a:lvl2pPr marL="385763" algn="l" defTabSz="2952750">
              <a:defRPr>
                <a:solidFill>
                  <a:schemeClr val="tx1"/>
                </a:solidFill>
                <a:latin typeface="Arial" charset="0"/>
              </a:defRPr>
            </a:lvl2pPr>
            <a:lvl3pPr marL="771525" algn="l" defTabSz="2952750">
              <a:defRPr>
                <a:solidFill>
                  <a:schemeClr val="tx1"/>
                </a:solidFill>
                <a:latin typeface="Arial" charset="0"/>
              </a:defRPr>
            </a:lvl3pPr>
            <a:lvl4pPr marL="1157288" algn="l" defTabSz="2952750">
              <a:defRPr>
                <a:solidFill>
                  <a:schemeClr val="tx1"/>
                </a:solidFill>
                <a:latin typeface="Arial" charset="0"/>
              </a:defRPr>
            </a:lvl4pPr>
            <a:lvl5pPr marL="1543050" algn="l" defTabSz="2952750">
              <a:defRPr>
                <a:solidFill>
                  <a:schemeClr val="tx1"/>
                </a:solidFill>
                <a:latin typeface="Arial" charset="0"/>
              </a:defRPr>
            </a:lvl5pPr>
            <a:lvl6pPr marL="2000250" defTabSz="29527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57450" defTabSz="29527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914650" defTabSz="29527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71850" defTabSz="29527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530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4367" rtl="0" fontAlgn="base">
        <a:spcBef>
          <a:spcPct val="0"/>
        </a:spcBef>
        <a:spcAft>
          <a:spcPct val="0"/>
        </a:spcAft>
        <a:defRPr sz="7523">
          <a:solidFill>
            <a:schemeClr val="tx2"/>
          </a:solidFill>
          <a:latin typeface="+mj-lt"/>
          <a:ea typeface="+mj-ea"/>
          <a:cs typeface="+mj-cs"/>
        </a:defRPr>
      </a:lvl1pPr>
      <a:lvl2pPr algn="ctr" defTabSz="1564367" rtl="0" fontAlgn="base">
        <a:spcBef>
          <a:spcPct val="0"/>
        </a:spcBef>
        <a:spcAft>
          <a:spcPct val="0"/>
        </a:spcAft>
        <a:defRPr sz="7523">
          <a:solidFill>
            <a:schemeClr val="tx2"/>
          </a:solidFill>
          <a:latin typeface="Arial" charset="0"/>
        </a:defRPr>
      </a:lvl2pPr>
      <a:lvl3pPr algn="ctr" defTabSz="1564367" rtl="0" fontAlgn="base">
        <a:spcBef>
          <a:spcPct val="0"/>
        </a:spcBef>
        <a:spcAft>
          <a:spcPct val="0"/>
        </a:spcAft>
        <a:defRPr sz="7523">
          <a:solidFill>
            <a:schemeClr val="tx2"/>
          </a:solidFill>
          <a:latin typeface="Arial" charset="0"/>
        </a:defRPr>
      </a:lvl3pPr>
      <a:lvl4pPr algn="ctr" defTabSz="1564367" rtl="0" fontAlgn="base">
        <a:spcBef>
          <a:spcPct val="0"/>
        </a:spcBef>
        <a:spcAft>
          <a:spcPct val="0"/>
        </a:spcAft>
        <a:defRPr sz="7523">
          <a:solidFill>
            <a:schemeClr val="tx2"/>
          </a:solidFill>
          <a:latin typeface="Arial" charset="0"/>
        </a:defRPr>
      </a:lvl4pPr>
      <a:lvl5pPr algn="ctr" defTabSz="1564367" rtl="0" fontAlgn="base">
        <a:spcBef>
          <a:spcPct val="0"/>
        </a:spcBef>
        <a:spcAft>
          <a:spcPct val="0"/>
        </a:spcAft>
        <a:defRPr sz="7523">
          <a:solidFill>
            <a:schemeClr val="tx2"/>
          </a:solidFill>
          <a:latin typeface="Arial" charset="0"/>
        </a:defRPr>
      </a:lvl5pPr>
      <a:lvl6pPr marL="242225" algn="ctr" defTabSz="1564367" rtl="0" fontAlgn="base">
        <a:spcBef>
          <a:spcPct val="0"/>
        </a:spcBef>
        <a:spcAft>
          <a:spcPct val="0"/>
        </a:spcAft>
        <a:defRPr sz="7523">
          <a:solidFill>
            <a:schemeClr val="tx2"/>
          </a:solidFill>
          <a:latin typeface="Arial" charset="0"/>
        </a:defRPr>
      </a:lvl6pPr>
      <a:lvl7pPr marL="484449" algn="ctr" defTabSz="1564367" rtl="0" fontAlgn="base">
        <a:spcBef>
          <a:spcPct val="0"/>
        </a:spcBef>
        <a:spcAft>
          <a:spcPct val="0"/>
        </a:spcAft>
        <a:defRPr sz="7523">
          <a:solidFill>
            <a:schemeClr val="tx2"/>
          </a:solidFill>
          <a:latin typeface="Arial" charset="0"/>
        </a:defRPr>
      </a:lvl7pPr>
      <a:lvl8pPr marL="726674" algn="ctr" defTabSz="1564367" rtl="0" fontAlgn="base">
        <a:spcBef>
          <a:spcPct val="0"/>
        </a:spcBef>
        <a:spcAft>
          <a:spcPct val="0"/>
        </a:spcAft>
        <a:defRPr sz="7523">
          <a:solidFill>
            <a:schemeClr val="tx2"/>
          </a:solidFill>
          <a:latin typeface="Arial" charset="0"/>
        </a:defRPr>
      </a:lvl8pPr>
      <a:lvl9pPr marL="968898" algn="ctr" defTabSz="1564367" rtl="0" fontAlgn="base">
        <a:spcBef>
          <a:spcPct val="0"/>
        </a:spcBef>
        <a:spcAft>
          <a:spcPct val="0"/>
        </a:spcAft>
        <a:defRPr sz="7523">
          <a:solidFill>
            <a:schemeClr val="tx2"/>
          </a:solidFill>
          <a:latin typeface="Arial" charset="0"/>
        </a:defRPr>
      </a:lvl9pPr>
    </p:titleStyle>
    <p:bodyStyle>
      <a:lvl1pPr marL="586217" indent="-586217" algn="l" defTabSz="1564367" rtl="0" fontAlgn="base">
        <a:spcBef>
          <a:spcPct val="20000"/>
        </a:spcBef>
        <a:spcAft>
          <a:spcPct val="0"/>
        </a:spcAft>
        <a:buChar char="•"/>
        <a:defRPr sz="5510">
          <a:solidFill>
            <a:schemeClr val="tx1"/>
          </a:solidFill>
          <a:latin typeface="+mn-lt"/>
          <a:ea typeface="+mn-ea"/>
          <a:cs typeface="+mn-cs"/>
        </a:defRPr>
      </a:lvl1pPr>
      <a:lvl2pPr marL="1269997" indent="-488655" algn="l" defTabSz="1564367" rtl="0" fontAlgn="base">
        <a:spcBef>
          <a:spcPct val="20000"/>
        </a:spcBef>
        <a:spcAft>
          <a:spcPct val="0"/>
        </a:spcAft>
        <a:buChar char="–"/>
        <a:defRPr sz="4768">
          <a:solidFill>
            <a:schemeClr val="tx1"/>
          </a:solidFill>
          <a:latin typeface="+mn-lt"/>
        </a:defRPr>
      </a:lvl2pPr>
      <a:lvl3pPr marL="1954618" indent="-390251" algn="l" defTabSz="1564367" rtl="0" fontAlgn="base">
        <a:spcBef>
          <a:spcPct val="20000"/>
        </a:spcBef>
        <a:spcAft>
          <a:spcPct val="0"/>
        </a:spcAft>
        <a:buChar char="•"/>
        <a:defRPr sz="4132">
          <a:solidFill>
            <a:schemeClr val="tx1"/>
          </a:solidFill>
          <a:latin typeface="+mn-lt"/>
        </a:defRPr>
      </a:lvl3pPr>
      <a:lvl4pPr marL="2735960" indent="-390251" algn="l" defTabSz="1564367" rtl="0" fontAlgn="base">
        <a:spcBef>
          <a:spcPct val="20000"/>
        </a:spcBef>
        <a:spcAft>
          <a:spcPct val="0"/>
        </a:spcAft>
        <a:buChar char="–"/>
        <a:defRPr sz="3391">
          <a:solidFill>
            <a:schemeClr val="tx1"/>
          </a:solidFill>
          <a:latin typeface="+mn-lt"/>
        </a:defRPr>
      </a:lvl4pPr>
      <a:lvl5pPr marL="3518144" indent="-390251" algn="l" defTabSz="1564367" rtl="0" fontAlgn="base">
        <a:spcBef>
          <a:spcPct val="20000"/>
        </a:spcBef>
        <a:spcAft>
          <a:spcPct val="0"/>
        </a:spcAft>
        <a:buChar char="»"/>
        <a:defRPr sz="3391">
          <a:solidFill>
            <a:schemeClr val="tx1"/>
          </a:solidFill>
          <a:latin typeface="+mn-lt"/>
        </a:defRPr>
      </a:lvl5pPr>
      <a:lvl6pPr marL="3760368" indent="-390251" algn="l" defTabSz="1564367" rtl="0" fontAlgn="base">
        <a:spcBef>
          <a:spcPct val="20000"/>
        </a:spcBef>
        <a:spcAft>
          <a:spcPct val="0"/>
        </a:spcAft>
        <a:buChar char="»"/>
        <a:defRPr sz="3391">
          <a:solidFill>
            <a:schemeClr val="tx1"/>
          </a:solidFill>
          <a:latin typeface="+mn-lt"/>
        </a:defRPr>
      </a:lvl6pPr>
      <a:lvl7pPr marL="4002593" indent="-390251" algn="l" defTabSz="1564367" rtl="0" fontAlgn="base">
        <a:spcBef>
          <a:spcPct val="20000"/>
        </a:spcBef>
        <a:spcAft>
          <a:spcPct val="0"/>
        </a:spcAft>
        <a:buChar char="»"/>
        <a:defRPr sz="3391">
          <a:solidFill>
            <a:schemeClr val="tx1"/>
          </a:solidFill>
          <a:latin typeface="+mn-lt"/>
        </a:defRPr>
      </a:lvl7pPr>
      <a:lvl8pPr marL="4244817" indent="-390251" algn="l" defTabSz="1564367" rtl="0" fontAlgn="base">
        <a:spcBef>
          <a:spcPct val="20000"/>
        </a:spcBef>
        <a:spcAft>
          <a:spcPct val="0"/>
        </a:spcAft>
        <a:buChar char="»"/>
        <a:defRPr sz="3391">
          <a:solidFill>
            <a:schemeClr val="tx1"/>
          </a:solidFill>
          <a:latin typeface="+mn-lt"/>
        </a:defRPr>
      </a:lvl8pPr>
      <a:lvl9pPr marL="4487042" indent="-390251" algn="l" defTabSz="1564367" rtl="0" fontAlgn="base">
        <a:spcBef>
          <a:spcPct val="20000"/>
        </a:spcBef>
        <a:spcAft>
          <a:spcPct val="0"/>
        </a:spcAft>
        <a:buChar char="»"/>
        <a:defRPr sz="339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844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1pPr>
      <a:lvl2pPr marL="242225" algn="l" defTabSz="4844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2pPr>
      <a:lvl3pPr marL="484449" algn="l" defTabSz="4844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3pPr>
      <a:lvl4pPr marL="726674" algn="l" defTabSz="4844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4pPr>
      <a:lvl5pPr marL="968898" algn="l" defTabSz="4844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5pPr>
      <a:lvl6pPr marL="1211123" algn="l" defTabSz="4844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6pPr>
      <a:lvl7pPr marL="1453347" algn="l" defTabSz="4844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7pPr>
      <a:lvl8pPr marL="1695572" algn="l" defTabSz="4844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8pPr>
      <a:lvl9pPr marL="1937796" algn="l" defTabSz="4844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26" Type="http://schemas.openxmlformats.org/officeDocument/2006/relationships/image" Target="../media/image16.png"/><Relationship Id="rId39" Type="http://schemas.openxmlformats.org/officeDocument/2006/relationships/image" Target="../media/image28.png"/><Relationship Id="rId21" Type="http://schemas.openxmlformats.org/officeDocument/2006/relationships/image" Target="../media/image11.png"/><Relationship Id="rId34" Type="http://schemas.openxmlformats.org/officeDocument/2006/relationships/image" Target="../media/image24.png"/><Relationship Id="rId42" Type="http://schemas.openxmlformats.org/officeDocument/2006/relationships/image" Target="../media/image31.png"/><Relationship Id="rId47" Type="http://schemas.openxmlformats.org/officeDocument/2006/relationships/image" Target="../media/image36.png"/><Relationship Id="rId50" Type="http://schemas.openxmlformats.org/officeDocument/2006/relationships/image" Target="../media/image39.png"/><Relationship Id="rId7" Type="http://schemas.openxmlformats.org/officeDocument/2006/relationships/hyperlink" Target="https://ieeexplore.ieee.org/document/7889386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svg"/><Relationship Id="rId29" Type="http://schemas.openxmlformats.org/officeDocument/2006/relationships/image" Target="../media/image19.svg"/><Relationship Id="rId11" Type="http://schemas.openxmlformats.org/officeDocument/2006/relationships/hyperlink" Target="https://spandh.dcs.shef.ac.uk/gridcorpus/" TargetMode="External"/><Relationship Id="rId24" Type="http://schemas.openxmlformats.org/officeDocument/2006/relationships/image" Target="../media/image14.png"/><Relationship Id="rId32" Type="http://schemas.openxmlformats.org/officeDocument/2006/relationships/image" Target="../media/image22.png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45" Type="http://schemas.openxmlformats.org/officeDocument/2006/relationships/image" Target="../media/image34.jpeg"/><Relationship Id="rId53" Type="http://schemas.openxmlformats.org/officeDocument/2006/relationships/image" Target="../media/image42.png"/><Relationship Id="rId5" Type="http://schemas.openxmlformats.org/officeDocument/2006/relationships/hyperlink" Target="https://ieeexplore.ieee.org/document/8600535" TargetMode="External"/><Relationship Id="rId10" Type="http://schemas.openxmlformats.org/officeDocument/2006/relationships/hyperlink" Target="https://www.researchgate.net/publication/341871823_Lip_Reading_to_Text_using_Artificial_Intelligence" TargetMode="External"/><Relationship Id="rId19" Type="http://schemas.openxmlformats.org/officeDocument/2006/relationships/image" Target="../media/image9.png"/><Relationship Id="rId31" Type="http://schemas.openxmlformats.org/officeDocument/2006/relationships/image" Target="../media/image21.svg"/><Relationship Id="rId44" Type="http://schemas.openxmlformats.org/officeDocument/2006/relationships/image" Target="../media/image33.jpeg"/><Relationship Id="rId52" Type="http://schemas.openxmlformats.org/officeDocument/2006/relationships/image" Target="../media/image41.png"/><Relationship Id="rId4" Type="http://schemas.openxmlformats.org/officeDocument/2006/relationships/hyperlink" Target="https://ieeexplore.ieee.org/document/9053841" TargetMode="External"/><Relationship Id="rId9" Type="http://schemas.openxmlformats.org/officeDocument/2006/relationships/hyperlink" Target="https://arxiv.org/abs/1611.01599" TargetMode="External"/><Relationship Id="rId14" Type="http://schemas.openxmlformats.org/officeDocument/2006/relationships/image" Target="../media/image4.svg"/><Relationship Id="rId22" Type="http://schemas.openxmlformats.org/officeDocument/2006/relationships/image" Target="../media/image12.png"/><Relationship Id="rId27" Type="http://schemas.openxmlformats.org/officeDocument/2006/relationships/image" Target="../media/image17.svg"/><Relationship Id="rId30" Type="http://schemas.openxmlformats.org/officeDocument/2006/relationships/image" Target="../media/image20.png"/><Relationship Id="rId35" Type="http://schemas.openxmlformats.org/officeDocument/2006/relationships/image" Target="../media/image25.svg"/><Relationship Id="rId43" Type="http://schemas.openxmlformats.org/officeDocument/2006/relationships/image" Target="../media/image32.jpeg"/><Relationship Id="rId48" Type="http://schemas.openxmlformats.org/officeDocument/2006/relationships/image" Target="../media/image37.png"/><Relationship Id="rId8" Type="http://schemas.openxmlformats.org/officeDocument/2006/relationships/hyperlink" Target="https://ijisae.org/index.php/IJISAE/article/view/5938" TargetMode="External"/><Relationship Id="rId51" Type="http://schemas.openxmlformats.org/officeDocument/2006/relationships/image" Target="../media/image40.png"/><Relationship Id="rId3" Type="http://schemas.openxmlformats.org/officeDocument/2006/relationships/hyperlink" Target="https://www.researchgate.net/publication/373018239_LipReadNet_A_Deep_Learning_Approach_to_Lip_Reading" TargetMode="Externa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5.svg"/><Relationship Id="rId33" Type="http://schemas.openxmlformats.org/officeDocument/2006/relationships/image" Target="../media/image23.svg"/><Relationship Id="rId38" Type="http://schemas.microsoft.com/office/2007/relationships/hdphoto" Target="../media/hdphoto1.wdp"/><Relationship Id="rId46" Type="http://schemas.openxmlformats.org/officeDocument/2006/relationships/image" Target="../media/image35.jpeg"/><Relationship Id="rId20" Type="http://schemas.openxmlformats.org/officeDocument/2006/relationships/image" Target="../media/image10.sv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document/9837888" TargetMode="External"/><Relationship Id="rId15" Type="http://schemas.openxmlformats.org/officeDocument/2006/relationships/image" Target="../media/image5.png"/><Relationship Id="rId23" Type="http://schemas.openxmlformats.org/officeDocument/2006/relationships/image" Target="../media/image13.svg"/><Relationship Id="rId28" Type="http://schemas.openxmlformats.org/officeDocument/2006/relationships/image" Target="../media/image18.png"/><Relationship Id="rId36" Type="http://schemas.openxmlformats.org/officeDocument/2006/relationships/image" Target="../media/image26.png"/><Relationship Id="rId4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41573" y="94223"/>
            <a:ext cx="21471533" cy="30162315"/>
            <a:chOff x="-25396" y="1038"/>
            <a:chExt cx="21471533" cy="30162315"/>
          </a:xfrm>
        </p:grpSpPr>
        <p:sp>
          <p:nvSpPr>
            <p:cNvPr id="2" name="Rectangle 1"/>
            <p:cNvSpPr/>
            <p:nvPr/>
          </p:nvSpPr>
          <p:spPr bwMode="auto">
            <a:xfrm>
              <a:off x="25394" y="1038"/>
              <a:ext cx="21388388" cy="1957355"/>
            </a:xfrm>
            <a:prstGeom prst="rect">
              <a:avLst/>
            </a:prstGeom>
            <a:solidFill>
              <a:srgbClr val="0033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8449" tIns="24225" rIns="48449" bIns="24225" numCol="1" rtlCol="0" anchor="ctr" anchorCtr="0" compatLnSpc="1">
              <a:prstTxWarp prst="textNoShape">
                <a:avLst/>
              </a:prstTxWarp>
            </a:bodyPr>
            <a:lstStyle/>
            <a:p>
              <a:pPr defTabSz="1564367"/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0" y="17008767"/>
              <a:ext cx="21388388" cy="565219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r>
                <a:rPr lang="en-US" sz="3073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Expected Results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" y="6695045"/>
              <a:ext cx="21401086" cy="565219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r>
                <a:rPr lang="en-US" sz="3073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1904022" y="25050211"/>
              <a:ext cx="9509760" cy="565219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r>
                <a:rPr lang="en-US" sz="3073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Bibliography/ References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2126972" y="25762148"/>
              <a:ext cx="926141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[1] 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Kuldeep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Vayadande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, Tejas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Adsare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, Neeraj Agrawal, Tejas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Dharmik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, Aishwarya Patil, Sakshi Zod; “Lipread Net: A Deep Learning Approach to Lip Reading”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[2]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Brais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Martinez,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Pingchuan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Ma, Stavros Petridis, Maja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Pantic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; “Lipreading Using Temporal Convolutional Networks”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[3]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Youda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Wei, Xiaodong Hu; “Text Recognition from Silent Lip Movement Video”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[4]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Leyuan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Qu, Cornelius Weber and Stefan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Wermter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; “LipSound2: Self-Supervised Pre-Training for Lip-to-Speech Reconstruction and Lip-Reading”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[5]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Daehyun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Lee,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Kyungsik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Myung; “Read My Lips, Login to the Virtual World”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[6] 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Prof. Shwetha K 𝑆, Rohith M 𝐾, Sakshi Prashant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Yandagouda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𝑟,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Sinchan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𝑎, Ameen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Hafee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; “Silent Interpreter: Analysis of Lip Movement and Extracting Speech Using Deep Learning”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[7] 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M.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Assael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, B. Shillingford, S.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Whiteson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, and N. de Freitas, ‘‘LipNet: End-to-end sentence-level lipreading’’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[8] 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Dr. Mamatha G, Bharath Roshan B R, Vasudha S R; “Lip Reading to Text using Artificial Intelligence”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[9]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GRID Corpus Dataset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2" y="25050213"/>
              <a:ext cx="11904023" cy="565218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r>
                <a:rPr lang="en-US" sz="3073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747657" y="2102269"/>
              <a:ext cx="10698480" cy="565219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r>
                <a:rPr lang="en-US" sz="3073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25396" y="2102271"/>
              <a:ext cx="10789920" cy="565218"/>
            </a:xfrm>
            <a:prstGeom prst="rect">
              <a:avLst/>
            </a:prstGeom>
            <a:solidFill>
              <a:srgbClr val="003366"/>
            </a:solidFill>
          </p:spPr>
          <p:txBody>
            <a:bodyPr wrap="square" rtlCol="0">
              <a:spAutoFit/>
            </a:bodyPr>
            <a:lstStyle/>
            <a:p>
              <a:r>
                <a:rPr lang="en-US" sz="3073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Brief Motivation</a:t>
              </a: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19107150" y="0"/>
            <a:ext cx="2281238" cy="19431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099" y="114300"/>
            <a:ext cx="2320089" cy="1962150"/>
          </a:xfrm>
          <a:prstGeom prst="rect">
            <a:avLst/>
          </a:prstGeom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4C1935A-E908-AC09-8DA3-CE6BEC5E336E}"/>
              </a:ext>
            </a:extLst>
          </p:cNvPr>
          <p:cNvGrpSpPr/>
          <p:nvPr/>
        </p:nvGrpSpPr>
        <p:grpSpPr>
          <a:xfrm>
            <a:off x="10969590" y="2833860"/>
            <a:ext cx="10131502" cy="3888432"/>
            <a:chOff x="609441" y="1196752"/>
            <a:chExt cx="12951628" cy="5184576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B4BE76E-0C62-0E6A-1030-9BE24C9AE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9071" y="2310581"/>
              <a:ext cx="1347019" cy="914400"/>
            </a:xfrm>
            <a:prstGeom prst="line">
              <a:avLst/>
            </a:prstGeom>
            <a:noFill/>
            <a:ln w="25400" cap="flat" cmpd="sng" algn="ctr">
              <a:solidFill>
                <a:srgbClr val="D79041"/>
              </a:solidFill>
              <a:prstDash val="solid"/>
            </a:ln>
            <a:effectLst/>
          </p:spPr>
        </p:cxn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BA6DAEA-6474-C9B1-D9DC-F30FF4D368FB}"/>
                </a:ext>
              </a:extLst>
            </p:cNvPr>
            <p:cNvGrpSpPr/>
            <p:nvPr/>
          </p:nvGrpSpPr>
          <p:grpSpPr>
            <a:xfrm>
              <a:off x="609441" y="2760493"/>
              <a:ext cx="2057094" cy="2057094"/>
              <a:chOff x="951577" y="2472461"/>
              <a:chExt cx="2057094" cy="2057094"/>
            </a:xfrm>
          </p:grpSpPr>
          <p:sp>
            <p:nvSpPr>
              <p:cNvPr id="192" name="Circle: Hollow 191">
                <a:extLst>
                  <a:ext uri="{FF2B5EF4-FFF2-40B4-BE49-F238E27FC236}">
                    <a16:creationId xmlns:a16="http://schemas.microsoft.com/office/drawing/2014/main" id="{0B01C44B-C748-D39D-D565-27431DDF575F}"/>
                  </a:ext>
                </a:extLst>
              </p:cNvPr>
              <p:cNvSpPr/>
              <p:nvPr/>
            </p:nvSpPr>
            <p:spPr>
              <a:xfrm>
                <a:off x="1295706" y="2816590"/>
                <a:ext cx="1368836" cy="1368836"/>
              </a:xfrm>
              <a:prstGeom prst="donut">
                <a:avLst>
                  <a:gd name="adj" fmla="val 15977"/>
                </a:avLst>
              </a:prstGeom>
              <a:solidFill>
                <a:srgbClr val="1D78D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3" name="Circle: Hollow 192">
                <a:extLst>
                  <a:ext uri="{FF2B5EF4-FFF2-40B4-BE49-F238E27FC236}">
                    <a16:creationId xmlns:a16="http://schemas.microsoft.com/office/drawing/2014/main" id="{9C86C228-24C4-8EC2-72AA-F0EEB825015A}"/>
                  </a:ext>
                </a:extLst>
              </p:cNvPr>
              <p:cNvSpPr/>
              <p:nvPr/>
            </p:nvSpPr>
            <p:spPr>
              <a:xfrm>
                <a:off x="951577" y="2472461"/>
                <a:ext cx="2057094" cy="2057094"/>
              </a:xfrm>
              <a:prstGeom prst="donut">
                <a:avLst>
                  <a:gd name="adj" fmla="val 8942"/>
                </a:avLst>
              </a:prstGeom>
              <a:solidFill>
                <a:srgbClr val="D7904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F268FCEB-6FF6-E566-4B3B-F5344227A375}"/>
                  </a:ext>
                </a:extLst>
              </p:cNvPr>
              <p:cNvSpPr/>
              <p:nvPr/>
            </p:nvSpPr>
            <p:spPr>
              <a:xfrm>
                <a:off x="1664768" y="3185652"/>
                <a:ext cx="630712" cy="630712"/>
              </a:xfrm>
              <a:prstGeom prst="ellipse">
                <a:avLst/>
              </a:prstGeom>
              <a:solidFill>
                <a:srgbClr val="10BC9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EE7448D9-715D-A39A-22C3-209F31F40FD6}"/>
                </a:ext>
              </a:extLst>
            </p:cNvPr>
            <p:cNvSpPr/>
            <p:nvPr/>
          </p:nvSpPr>
          <p:spPr>
            <a:xfrm>
              <a:off x="4086614" y="1196752"/>
              <a:ext cx="4128286" cy="5184576"/>
            </a:xfrm>
            <a:prstGeom prst="roundRect">
              <a:avLst>
                <a:gd name="adj" fmla="val 4232"/>
              </a:avLst>
            </a:prstGeom>
            <a:solidFill>
              <a:srgbClr val="0F3B7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5DFE1457-E9EC-68F8-7A3C-5EDE8EF00C66}"/>
                </a:ext>
              </a:extLst>
            </p:cNvPr>
            <p:cNvSpPr/>
            <p:nvPr/>
          </p:nvSpPr>
          <p:spPr>
            <a:xfrm>
              <a:off x="8402320" y="1196752"/>
              <a:ext cx="5158749" cy="1624033"/>
            </a:xfrm>
            <a:prstGeom prst="roundRect">
              <a:avLst>
                <a:gd name="adj" fmla="val 9542"/>
              </a:avLst>
            </a:prstGeom>
            <a:solidFill>
              <a:srgbClr val="D7904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59B6AD2A-C42C-5A92-42FB-2D2BD7A342F8}"/>
                </a:ext>
              </a:extLst>
            </p:cNvPr>
            <p:cNvSpPr/>
            <p:nvPr/>
          </p:nvSpPr>
          <p:spPr>
            <a:xfrm>
              <a:off x="8402320" y="2976928"/>
              <a:ext cx="5158749" cy="1624033"/>
            </a:xfrm>
            <a:prstGeom prst="roundRect">
              <a:avLst>
                <a:gd name="adj" fmla="val 9542"/>
              </a:avLst>
            </a:prstGeom>
            <a:solidFill>
              <a:srgbClr val="1D78D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0CC106F7-5864-9C84-C8CF-0080E0518207}"/>
                </a:ext>
              </a:extLst>
            </p:cNvPr>
            <p:cNvSpPr/>
            <p:nvPr/>
          </p:nvSpPr>
          <p:spPr>
            <a:xfrm>
              <a:off x="8402320" y="4757103"/>
              <a:ext cx="5158749" cy="1624033"/>
            </a:xfrm>
            <a:prstGeom prst="roundRect">
              <a:avLst>
                <a:gd name="adj" fmla="val 9542"/>
              </a:avLst>
            </a:prstGeom>
            <a:solidFill>
              <a:srgbClr val="10BC9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00790F2-C5DF-7372-237D-51243D31ED33}"/>
                </a:ext>
              </a:extLst>
            </p:cNvPr>
            <p:cNvGrpSpPr/>
            <p:nvPr/>
          </p:nvGrpSpPr>
          <p:grpSpPr>
            <a:xfrm>
              <a:off x="4988559" y="1458797"/>
              <a:ext cx="2846225" cy="4688003"/>
              <a:chOff x="4578489" y="1458797"/>
              <a:chExt cx="3368056" cy="4688003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31C41A2-758C-DC19-EB88-17F8BD37D613}"/>
                  </a:ext>
                </a:extLst>
              </p:cNvPr>
              <p:cNvGrpSpPr/>
              <p:nvPr/>
            </p:nvGrpSpPr>
            <p:grpSpPr>
              <a:xfrm>
                <a:off x="4621677" y="2924944"/>
                <a:ext cx="3281680" cy="1728192"/>
                <a:chOff x="4006180" y="2924944"/>
                <a:chExt cx="4104456" cy="1728192"/>
              </a:xfrm>
            </p:grpSpPr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2BF1E113-035C-5B03-6B29-774B14D9333B}"/>
                    </a:ext>
                  </a:extLst>
                </p:cNvPr>
                <p:cNvCxnSpPr/>
                <p:nvPr/>
              </p:nvCxnSpPr>
              <p:spPr>
                <a:xfrm>
                  <a:off x="4006180" y="2924944"/>
                  <a:ext cx="410445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1D78DD">
                      <a:lumMod val="7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90F64E8E-3E8E-636A-B2EA-A011E1960524}"/>
                    </a:ext>
                  </a:extLst>
                </p:cNvPr>
                <p:cNvCxnSpPr/>
                <p:nvPr/>
              </p:nvCxnSpPr>
              <p:spPr>
                <a:xfrm>
                  <a:off x="4006180" y="4653136"/>
                  <a:ext cx="410445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1D78DD">
                      <a:lumMod val="75000"/>
                    </a:srgbClr>
                  </a:solidFill>
                  <a:prstDash val="solid"/>
                </a:ln>
                <a:effectLst/>
              </p:spPr>
            </p:cxn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963B0753-6A3B-9AF2-7DE0-80799CE1F346}"/>
                  </a:ext>
                </a:extLst>
              </p:cNvPr>
              <p:cNvGrpSpPr/>
              <p:nvPr/>
            </p:nvGrpSpPr>
            <p:grpSpPr>
              <a:xfrm>
                <a:off x="4578489" y="1458797"/>
                <a:ext cx="3368056" cy="1213283"/>
                <a:chOff x="4664899" y="1507631"/>
                <a:chExt cx="2601150" cy="1213283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3AA42164-70D9-5F73-7D56-047C35FB8129}"/>
                    </a:ext>
                  </a:extLst>
                </p:cNvPr>
                <p:cNvSpPr/>
                <p:nvPr/>
              </p:nvSpPr>
              <p:spPr>
                <a:xfrm>
                  <a:off x="4664899" y="1507631"/>
                  <a:ext cx="2601139" cy="331937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Autofit/>
                </a:bodyPr>
                <a:lstStyle/>
                <a:p>
                  <a:pPr marL="0" marR="0" lvl="0" indent="0" algn="l" defTabSz="1218987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rPr>
                    <a:t>Objective 01</a:t>
                  </a: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06E2D7A3-8C44-178E-17C6-D5B2669EF84B}"/>
                    </a:ext>
                  </a:extLst>
                </p:cNvPr>
                <p:cNvSpPr/>
                <p:nvPr/>
              </p:nvSpPr>
              <p:spPr>
                <a:xfrm>
                  <a:off x="4664900" y="1958915"/>
                  <a:ext cx="2601149" cy="761999"/>
                </a:xfrm>
                <a:prstGeom prst="rect">
                  <a:avLst/>
                </a:prstGeom>
              </p:spPr>
              <p:txBody>
                <a:bodyPr wrap="square" lIns="0" tIns="0" rIns="0" bIns="0" anchor="t">
                  <a:noAutofit/>
                </a:bodyPr>
                <a:lstStyle/>
                <a:p>
                  <a:pPr marL="0" marR="0" lvl="0" indent="0" algn="l" defTabSz="1218987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rPr>
                    <a:t>Develop an AI Lipreading System</a:t>
                  </a:r>
                  <a:endPara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D46BA037-AF73-DB66-59B9-86C86288C587}"/>
                  </a:ext>
                </a:extLst>
              </p:cNvPr>
              <p:cNvGrpSpPr/>
              <p:nvPr/>
            </p:nvGrpSpPr>
            <p:grpSpPr>
              <a:xfrm>
                <a:off x="4578489" y="3185997"/>
                <a:ext cx="3368056" cy="1213283"/>
                <a:chOff x="4664899" y="1507631"/>
                <a:chExt cx="2601150" cy="1213283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EE5CDE00-313E-D4D4-6B13-0E58BBBA3E60}"/>
                    </a:ext>
                  </a:extLst>
                </p:cNvPr>
                <p:cNvSpPr/>
                <p:nvPr/>
              </p:nvSpPr>
              <p:spPr>
                <a:xfrm>
                  <a:off x="4664899" y="1507631"/>
                  <a:ext cx="2601139" cy="331937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Autofit/>
                </a:bodyPr>
                <a:lstStyle/>
                <a:p>
                  <a:pPr marL="0" marR="0" lvl="0" indent="0" algn="l" defTabSz="1218987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rPr>
                    <a:t>Objective 02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88152EC1-16C9-961B-CFD6-12A2CBD53B5A}"/>
                    </a:ext>
                  </a:extLst>
                </p:cNvPr>
                <p:cNvSpPr/>
                <p:nvPr/>
              </p:nvSpPr>
              <p:spPr>
                <a:xfrm>
                  <a:off x="4664900" y="1958915"/>
                  <a:ext cx="2601149" cy="761999"/>
                </a:xfrm>
                <a:prstGeom prst="rect">
                  <a:avLst/>
                </a:prstGeom>
              </p:spPr>
              <p:txBody>
                <a:bodyPr wrap="square" lIns="0" tIns="0" rIns="0" bIns="0" anchor="t">
                  <a:noAutofit/>
                </a:bodyPr>
                <a:lstStyle/>
                <a:p>
                  <a:pPr marL="0" marR="0" lvl="0" indent="0" algn="l" defTabSz="1218987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rPr>
                    <a:t>Build a Real-time Testing Interface</a:t>
                  </a:r>
                  <a:endPara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2A3FE5C4-40F9-DF3C-0706-2836EAB47646}"/>
                  </a:ext>
                </a:extLst>
              </p:cNvPr>
              <p:cNvGrpSpPr/>
              <p:nvPr/>
            </p:nvGrpSpPr>
            <p:grpSpPr>
              <a:xfrm>
                <a:off x="4578489" y="4933517"/>
                <a:ext cx="3368056" cy="1213283"/>
                <a:chOff x="4664899" y="1507631"/>
                <a:chExt cx="2601150" cy="1213283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1B63AB9-DD44-0EB5-E511-7324C7DB8C97}"/>
                    </a:ext>
                  </a:extLst>
                </p:cNvPr>
                <p:cNvSpPr/>
                <p:nvPr/>
              </p:nvSpPr>
              <p:spPr>
                <a:xfrm>
                  <a:off x="4664899" y="1507631"/>
                  <a:ext cx="2601139" cy="331937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Autofit/>
                </a:bodyPr>
                <a:lstStyle/>
                <a:p>
                  <a:pPr marL="0" marR="0" lvl="0" indent="0" algn="l" defTabSz="1218987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rPr>
                    <a:t>Objective 03</a:t>
                  </a: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2A0D88ED-5505-8293-9474-1E9589D6702B}"/>
                    </a:ext>
                  </a:extLst>
                </p:cNvPr>
                <p:cNvSpPr/>
                <p:nvPr/>
              </p:nvSpPr>
              <p:spPr>
                <a:xfrm>
                  <a:off x="4664900" y="1958915"/>
                  <a:ext cx="2601149" cy="761999"/>
                </a:xfrm>
                <a:prstGeom prst="rect">
                  <a:avLst/>
                </a:prstGeom>
              </p:spPr>
              <p:txBody>
                <a:bodyPr wrap="square" lIns="0" tIns="0" rIns="0" bIns="0" anchor="t">
                  <a:noAutofit/>
                </a:bodyPr>
                <a:lstStyle/>
                <a:p>
                  <a:pPr marL="0" marR="0" lvl="0" indent="0" algn="l" defTabSz="1218987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rPr>
                    <a:t>Evaluate and Improve Accuracy</a:t>
                  </a:r>
                  <a:endPara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C63584E-92DE-A9C8-3C5A-C24DB5EFB518}"/>
                </a:ext>
              </a:extLst>
            </p:cNvPr>
            <p:cNvSpPr/>
            <p:nvPr/>
          </p:nvSpPr>
          <p:spPr>
            <a:xfrm>
              <a:off x="9692640" y="1627769"/>
              <a:ext cx="3580939" cy="761999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algn="l" defTabSz="1218987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Create an AI model that accurately decodes speech from lip movements in videos using deep learning techniques like CNNs and LSTMs.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C845FF2-15B1-255B-EF6A-448CE756857B}"/>
                </a:ext>
              </a:extLst>
            </p:cNvPr>
            <p:cNvSpPr/>
            <p:nvPr/>
          </p:nvSpPr>
          <p:spPr>
            <a:xfrm>
              <a:off x="9692640" y="3407945"/>
              <a:ext cx="3868429" cy="761999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algn="l" defTabSz="1218987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Design a user-friendly interface with Streamlit for real-time testing and evaluation of the lipreading system’s performance.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3BAF6EB-637A-BECB-0D34-9E92F9252305}"/>
                </a:ext>
              </a:extLst>
            </p:cNvPr>
            <p:cNvSpPr/>
            <p:nvPr/>
          </p:nvSpPr>
          <p:spPr>
            <a:xfrm>
              <a:off x="9692640" y="5188119"/>
              <a:ext cx="3868429" cy="761999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l" defTabSz="1218987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Assess and improve the model’s accuracy using the GRID Corpus to outperform existing lipreading systems for better communication.</a:t>
              </a: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8AC20A0-F811-1826-F238-AD4AD95C4D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1819" y="3805084"/>
              <a:ext cx="2094271" cy="1573161"/>
            </a:xfrm>
            <a:prstGeom prst="line">
              <a:avLst/>
            </a:prstGeom>
            <a:noFill/>
            <a:ln w="25400" cap="flat" cmpd="sng" algn="ctr">
              <a:solidFill>
                <a:srgbClr val="10BC9F"/>
              </a:solidFill>
              <a:prstDash val="solid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3CB508E-1A29-2A00-F13A-27676AAAB2FA}"/>
                </a:ext>
              </a:extLst>
            </p:cNvPr>
            <p:cNvCxnSpPr>
              <a:cxnSpLocks/>
            </p:cNvCxnSpPr>
            <p:nvPr/>
          </p:nvCxnSpPr>
          <p:spPr>
            <a:xfrm>
              <a:off x="2204720" y="3788944"/>
              <a:ext cx="1865835" cy="0"/>
            </a:xfrm>
            <a:prstGeom prst="line">
              <a:avLst/>
            </a:prstGeom>
            <a:noFill/>
            <a:ln w="25400" cap="flat" cmpd="sng" algn="ctr">
              <a:solidFill>
                <a:srgbClr val="1D78DD"/>
              </a:solidFill>
              <a:prstDash val="solid"/>
            </a:ln>
            <a:effectLst/>
          </p:spPr>
        </p:cxnSp>
        <p:pic>
          <p:nvPicPr>
            <p:cNvPr id="170" name="Graphic 169" descr="Target outline">
              <a:extLst>
                <a:ext uri="{FF2B5EF4-FFF2-40B4-BE49-F238E27FC236}">
                  <a16:creationId xmlns:a16="http://schemas.microsoft.com/office/drawing/2014/main" id="{F5A2D287-248B-57EC-9AF3-0DDBD205D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12693" y="3558041"/>
              <a:ext cx="437878" cy="437878"/>
            </a:xfrm>
            <a:prstGeom prst="rect">
              <a:avLst/>
            </a:prstGeom>
          </p:spPr>
        </p:pic>
        <p:pic>
          <p:nvPicPr>
            <p:cNvPr id="171" name="Graphic 170" descr="Bank outline">
              <a:extLst>
                <a:ext uri="{FF2B5EF4-FFF2-40B4-BE49-F238E27FC236}">
                  <a16:creationId xmlns:a16="http://schemas.microsoft.com/office/drawing/2014/main" id="{78030719-51C2-B0A1-4965-BFE236146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78864" y="1651744"/>
              <a:ext cx="714048" cy="714048"/>
            </a:xfrm>
            <a:prstGeom prst="rect">
              <a:avLst/>
            </a:prstGeom>
          </p:spPr>
        </p:pic>
        <p:pic>
          <p:nvPicPr>
            <p:cNvPr id="172" name="Graphic 171" descr="Board Of Directors outline">
              <a:extLst>
                <a:ext uri="{FF2B5EF4-FFF2-40B4-BE49-F238E27FC236}">
                  <a16:creationId xmlns:a16="http://schemas.microsoft.com/office/drawing/2014/main" id="{A820D27A-D983-8163-5271-B313E7603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678864" y="3431920"/>
              <a:ext cx="714048" cy="714048"/>
            </a:xfrm>
            <a:prstGeom prst="rect">
              <a:avLst/>
            </a:prstGeom>
          </p:spPr>
        </p:pic>
        <p:pic>
          <p:nvPicPr>
            <p:cNvPr id="173" name="Graphic 172" descr="Boardroom outline">
              <a:extLst>
                <a:ext uri="{FF2B5EF4-FFF2-40B4-BE49-F238E27FC236}">
                  <a16:creationId xmlns:a16="http://schemas.microsoft.com/office/drawing/2014/main" id="{6A4CB05B-F0F0-7468-B0A9-33013C864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678864" y="5212094"/>
              <a:ext cx="714048" cy="714048"/>
            </a:xfrm>
            <a:prstGeom prst="rect">
              <a:avLst/>
            </a:prstGeom>
          </p:spPr>
        </p:pic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E7D0E204-50A4-1D21-9A40-A00F7F2755A0}"/>
                </a:ext>
              </a:extLst>
            </p:cNvPr>
            <p:cNvSpPr/>
            <p:nvPr/>
          </p:nvSpPr>
          <p:spPr>
            <a:xfrm>
              <a:off x="3618408" y="1537052"/>
              <a:ext cx="943432" cy="943432"/>
            </a:xfrm>
            <a:prstGeom prst="ellipse">
              <a:avLst/>
            </a:prstGeom>
            <a:gradFill flip="none" rotWithShape="1">
              <a:gsLst>
                <a:gs pos="0">
                  <a:srgbClr val="D79041"/>
                </a:gs>
                <a:gs pos="100000">
                  <a:srgbClr val="D79041">
                    <a:lumMod val="7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0FC38FB-4013-B1DE-1A09-F6DC9BAD4A78}"/>
                </a:ext>
              </a:extLst>
            </p:cNvPr>
            <p:cNvSpPr/>
            <p:nvPr/>
          </p:nvSpPr>
          <p:spPr>
            <a:xfrm>
              <a:off x="3618408" y="3317228"/>
              <a:ext cx="943432" cy="943432"/>
            </a:xfrm>
            <a:prstGeom prst="ellipse">
              <a:avLst/>
            </a:prstGeom>
            <a:gradFill flip="none" rotWithShape="1">
              <a:gsLst>
                <a:gs pos="0">
                  <a:srgbClr val="1D78DD"/>
                </a:gs>
                <a:gs pos="100000">
                  <a:srgbClr val="1D78DD">
                    <a:lumMod val="7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9C884525-FAE5-C1AE-09BB-CB11C1FED8E6}"/>
                </a:ext>
              </a:extLst>
            </p:cNvPr>
            <p:cNvSpPr/>
            <p:nvPr/>
          </p:nvSpPr>
          <p:spPr>
            <a:xfrm>
              <a:off x="3618408" y="5097402"/>
              <a:ext cx="943432" cy="943432"/>
            </a:xfrm>
            <a:prstGeom prst="ellipse">
              <a:avLst/>
            </a:prstGeom>
            <a:gradFill flip="none" rotWithShape="1">
              <a:gsLst>
                <a:gs pos="0">
                  <a:srgbClr val="10BC9F"/>
                </a:gs>
                <a:gs pos="100000">
                  <a:srgbClr val="10BC9F">
                    <a:lumMod val="7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4A295A3-3605-DA04-CDFD-34EFFAE63114}"/>
                </a:ext>
              </a:extLst>
            </p:cNvPr>
            <p:cNvSpPr txBox="1"/>
            <p:nvPr/>
          </p:nvSpPr>
          <p:spPr>
            <a:xfrm>
              <a:off x="3831079" y="1777936"/>
              <a:ext cx="518091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DC8E3B9-8E79-861C-5E94-235DCF98C0B4}"/>
                </a:ext>
              </a:extLst>
            </p:cNvPr>
            <p:cNvSpPr txBox="1"/>
            <p:nvPr/>
          </p:nvSpPr>
          <p:spPr>
            <a:xfrm>
              <a:off x="3831079" y="3558112"/>
              <a:ext cx="518091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1C45816-477D-B54D-6875-E9F738686B48}"/>
                </a:ext>
              </a:extLst>
            </p:cNvPr>
            <p:cNvSpPr txBox="1"/>
            <p:nvPr/>
          </p:nvSpPr>
          <p:spPr>
            <a:xfrm>
              <a:off x="3831079" y="5338286"/>
              <a:ext cx="518091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Segoe UI Black" panose="020B0A02040204020203" pitchFamily="34" charset="0"/>
                </a:rPr>
                <a:t>3</a:t>
              </a:r>
            </a:p>
          </p:txBody>
        </p:sp>
      </p:grpSp>
      <p:pic>
        <p:nvPicPr>
          <p:cNvPr id="198" name="Picture 197">
            <a:extLst>
              <a:ext uri="{FF2B5EF4-FFF2-40B4-BE49-F238E27FC236}">
                <a16:creationId xmlns:a16="http://schemas.microsoft.com/office/drawing/2014/main" id="{0D98A16B-7436-FA7D-DA9C-8CDED637CCF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093693" y="19050"/>
            <a:ext cx="2320089" cy="2098056"/>
          </a:xfrm>
          <a:prstGeom prst="rect">
            <a:avLst/>
          </a:prstGeom>
        </p:spPr>
      </p:pic>
      <p:sp>
        <p:nvSpPr>
          <p:cNvPr id="241" name="Oval 240">
            <a:extLst>
              <a:ext uri="{FF2B5EF4-FFF2-40B4-BE49-F238E27FC236}">
                <a16:creationId xmlns:a16="http://schemas.microsoft.com/office/drawing/2014/main" id="{D6ACA842-C540-EBBB-3E84-8298E1B85767}"/>
              </a:ext>
            </a:extLst>
          </p:cNvPr>
          <p:cNvSpPr/>
          <p:nvPr/>
        </p:nvSpPr>
        <p:spPr>
          <a:xfrm>
            <a:off x="413354" y="6027571"/>
            <a:ext cx="713825" cy="581486"/>
          </a:xfrm>
          <a:prstGeom prst="ellipse">
            <a:avLst/>
          </a:prstGeom>
          <a:solidFill>
            <a:srgbClr val="846CF1"/>
          </a:solidFill>
          <a:ln w="25400" cap="flat" cmpd="sng" algn="ctr">
            <a:noFill/>
            <a:prstDash val="solid"/>
          </a:ln>
          <a:effectLst>
            <a:outerShdw blurRad="215900" dist="50800" dir="5400000" algn="tl" rotWithShape="0">
              <a:srgbClr val="6590F0">
                <a:lumMod val="75000"/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2" name="Rounded Rectangle 4">
            <a:extLst>
              <a:ext uri="{FF2B5EF4-FFF2-40B4-BE49-F238E27FC236}">
                <a16:creationId xmlns:a16="http://schemas.microsoft.com/office/drawing/2014/main" id="{50A173FD-9EF1-FB94-AB04-2B630B9FFF6A}"/>
              </a:ext>
            </a:extLst>
          </p:cNvPr>
          <p:cNvSpPr/>
          <p:nvPr/>
        </p:nvSpPr>
        <p:spPr>
          <a:xfrm>
            <a:off x="1791642" y="2959047"/>
            <a:ext cx="8320420" cy="615556"/>
          </a:xfrm>
          <a:prstGeom prst="roundRect">
            <a:avLst>
              <a:gd name="adj" fmla="val 3089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3" name="Rounded Rectangle 5">
            <a:extLst>
              <a:ext uri="{FF2B5EF4-FFF2-40B4-BE49-F238E27FC236}">
                <a16:creationId xmlns:a16="http://schemas.microsoft.com/office/drawing/2014/main" id="{2FCDCFAF-CD52-82AA-5FD1-CCCFA2EB7EE8}"/>
              </a:ext>
            </a:extLst>
          </p:cNvPr>
          <p:cNvSpPr/>
          <p:nvPr/>
        </p:nvSpPr>
        <p:spPr>
          <a:xfrm>
            <a:off x="1404891" y="3050692"/>
            <a:ext cx="2963608" cy="430997"/>
          </a:xfrm>
          <a:prstGeom prst="roundRect">
            <a:avLst>
              <a:gd name="adj" fmla="val 23913"/>
            </a:avLst>
          </a:prstGeom>
          <a:solidFill>
            <a:srgbClr val="A52EEA"/>
          </a:solidFill>
          <a:ln w="25400" cap="flat" cmpd="sng" algn="ctr">
            <a:noFill/>
            <a:prstDash val="solid"/>
          </a:ln>
          <a:effectLst>
            <a:outerShdw blurRad="215900" dist="50800" dir="5400000" algn="ctr" rotWithShape="0">
              <a:srgbClr val="6590F0">
                <a:lumMod val="75000"/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0503C2D-BF92-12E1-85CA-D94D9A6FE237}"/>
              </a:ext>
            </a:extLst>
          </p:cNvPr>
          <p:cNvSpPr txBox="1"/>
          <p:nvPr/>
        </p:nvSpPr>
        <p:spPr>
          <a:xfrm>
            <a:off x="1481090" y="3135295"/>
            <a:ext cx="27852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 Speech from Videos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F73B4CF-8F59-F361-5538-A89C6E965AB7}"/>
              </a:ext>
            </a:extLst>
          </p:cNvPr>
          <p:cNvSpPr txBox="1"/>
          <p:nvPr/>
        </p:nvSpPr>
        <p:spPr>
          <a:xfrm>
            <a:off x="4658971" y="3100992"/>
            <a:ext cx="52466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LipSync uses AI to predict spoken words from lip movements in videos, enabling communication without sound.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87AC82F6-2E8E-4D04-AF23-5C220D44AEE5}"/>
              </a:ext>
            </a:extLst>
          </p:cNvPr>
          <p:cNvSpPr/>
          <p:nvPr/>
        </p:nvSpPr>
        <p:spPr>
          <a:xfrm>
            <a:off x="412071" y="2977940"/>
            <a:ext cx="713825" cy="581486"/>
          </a:xfrm>
          <a:prstGeom prst="ellipse">
            <a:avLst/>
          </a:prstGeom>
          <a:solidFill>
            <a:srgbClr val="A52EEA"/>
          </a:solidFill>
          <a:ln w="25400" cap="flat" cmpd="sng" algn="ctr">
            <a:noFill/>
            <a:prstDash val="solid"/>
          </a:ln>
          <a:effectLst>
            <a:outerShdw blurRad="215900" dist="50800" dir="5400000" algn="tl" rotWithShape="0">
              <a:srgbClr val="6590F0">
                <a:lumMod val="75000"/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7" name="Graphic 246">
            <a:extLst>
              <a:ext uri="{FF2B5EF4-FFF2-40B4-BE49-F238E27FC236}">
                <a16:creationId xmlns:a16="http://schemas.microsoft.com/office/drawing/2014/main" id="{D24A6EE4-8700-96B6-BCCF-8187B0C8AAD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4578" y="3611154"/>
            <a:ext cx="128811" cy="77408"/>
          </a:xfrm>
          <a:prstGeom prst="rect">
            <a:avLst/>
          </a:prstGeom>
        </p:spPr>
      </p:pic>
      <p:sp>
        <p:nvSpPr>
          <p:cNvPr id="248" name="Rounded Rectangle 15">
            <a:extLst>
              <a:ext uri="{FF2B5EF4-FFF2-40B4-BE49-F238E27FC236}">
                <a16:creationId xmlns:a16="http://schemas.microsoft.com/office/drawing/2014/main" id="{EE821229-D38B-5BB1-84EE-53C3D13A7054}"/>
              </a:ext>
            </a:extLst>
          </p:cNvPr>
          <p:cNvSpPr/>
          <p:nvPr/>
        </p:nvSpPr>
        <p:spPr>
          <a:xfrm>
            <a:off x="1791641" y="3720475"/>
            <a:ext cx="8393725" cy="615556"/>
          </a:xfrm>
          <a:prstGeom prst="roundRect">
            <a:avLst>
              <a:gd name="adj" fmla="val 3089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9" name="Rounded Rectangle 16">
            <a:extLst>
              <a:ext uri="{FF2B5EF4-FFF2-40B4-BE49-F238E27FC236}">
                <a16:creationId xmlns:a16="http://schemas.microsoft.com/office/drawing/2014/main" id="{C011F04A-A34C-39FF-AE51-263B0167AF95}"/>
              </a:ext>
            </a:extLst>
          </p:cNvPr>
          <p:cNvSpPr/>
          <p:nvPr/>
        </p:nvSpPr>
        <p:spPr>
          <a:xfrm>
            <a:off x="1404891" y="3812120"/>
            <a:ext cx="2963608" cy="430997"/>
          </a:xfrm>
          <a:prstGeom prst="roundRect">
            <a:avLst>
              <a:gd name="adj" fmla="val 23913"/>
            </a:avLst>
          </a:prstGeom>
          <a:solidFill>
            <a:srgbClr val="846CF1"/>
          </a:solidFill>
          <a:ln w="25400" cap="flat" cmpd="sng" algn="ctr">
            <a:noFill/>
            <a:prstDash val="solid"/>
          </a:ln>
          <a:effectLst>
            <a:outerShdw blurRad="215900" dist="50800" dir="5400000" algn="ctr" rotWithShape="0">
              <a:srgbClr val="6590F0">
                <a:lumMod val="75000"/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47911E6-F3B0-D530-0E07-FBA4B25F725B}"/>
              </a:ext>
            </a:extLst>
          </p:cNvPr>
          <p:cNvSpPr txBox="1"/>
          <p:nvPr/>
        </p:nvSpPr>
        <p:spPr>
          <a:xfrm>
            <a:off x="1513475" y="3897491"/>
            <a:ext cx="27528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Accurate Speech Prediction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EEF88FD-DB85-D2D0-077E-CC969CDE1F7E}"/>
              </a:ext>
            </a:extLst>
          </p:cNvPr>
          <p:cNvSpPr txBox="1"/>
          <p:nvPr/>
        </p:nvSpPr>
        <p:spPr>
          <a:xfrm>
            <a:off x="4658970" y="3799958"/>
            <a:ext cx="53183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create a highly accurate model that can reliably convert lip movements </a:t>
            </a:r>
            <a:r>
              <a:rPr lang="en-US"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improving communication clarity.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7F6E413C-248E-0A6E-63C1-2639E263B494}"/>
              </a:ext>
            </a:extLst>
          </p:cNvPr>
          <p:cNvSpPr/>
          <p:nvPr/>
        </p:nvSpPr>
        <p:spPr>
          <a:xfrm>
            <a:off x="412071" y="3739368"/>
            <a:ext cx="713825" cy="581486"/>
          </a:xfrm>
          <a:prstGeom prst="ellipse">
            <a:avLst/>
          </a:prstGeom>
          <a:solidFill>
            <a:srgbClr val="846CF1"/>
          </a:solidFill>
          <a:ln w="25400" cap="flat" cmpd="sng" algn="ctr">
            <a:noFill/>
            <a:prstDash val="solid"/>
          </a:ln>
          <a:effectLst>
            <a:outerShdw blurRad="215900" dist="50800" dir="5400000" algn="tl" rotWithShape="0">
              <a:srgbClr val="6590F0">
                <a:lumMod val="75000"/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3" name="Graphic 252">
            <a:extLst>
              <a:ext uri="{FF2B5EF4-FFF2-40B4-BE49-F238E27FC236}">
                <a16:creationId xmlns:a16="http://schemas.microsoft.com/office/drawing/2014/main" id="{9DC65B96-B82E-117F-BE38-FA92F411255C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04578" y="4372582"/>
            <a:ext cx="128811" cy="77408"/>
          </a:xfrm>
          <a:prstGeom prst="rect">
            <a:avLst/>
          </a:prstGeom>
        </p:spPr>
      </p:pic>
      <p:sp>
        <p:nvSpPr>
          <p:cNvPr id="254" name="Rounded Rectangle 21">
            <a:extLst>
              <a:ext uri="{FF2B5EF4-FFF2-40B4-BE49-F238E27FC236}">
                <a16:creationId xmlns:a16="http://schemas.microsoft.com/office/drawing/2014/main" id="{55308F13-DE14-0E98-FC74-73ECFA0B2C03}"/>
              </a:ext>
            </a:extLst>
          </p:cNvPr>
          <p:cNvSpPr/>
          <p:nvPr/>
        </p:nvSpPr>
        <p:spPr>
          <a:xfrm>
            <a:off x="1791642" y="4490179"/>
            <a:ext cx="8320420" cy="615556"/>
          </a:xfrm>
          <a:prstGeom prst="roundRect">
            <a:avLst>
              <a:gd name="adj" fmla="val 3089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5" name="Rounded Rectangle 22">
            <a:extLst>
              <a:ext uri="{FF2B5EF4-FFF2-40B4-BE49-F238E27FC236}">
                <a16:creationId xmlns:a16="http://schemas.microsoft.com/office/drawing/2014/main" id="{A690F21E-9C48-BA9E-EAC3-F43B49A3739C}"/>
              </a:ext>
            </a:extLst>
          </p:cNvPr>
          <p:cNvSpPr/>
          <p:nvPr/>
        </p:nvSpPr>
        <p:spPr>
          <a:xfrm>
            <a:off x="1404891" y="4581824"/>
            <a:ext cx="2976591" cy="430997"/>
          </a:xfrm>
          <a:prstGeom prst="roundRect">
            <a:avLst>
              <a:gd name="adj" fmla="val 23913"/>
            </a:avLst>
          </a:prstGeom>
          <a:solidFill>
            <a:srgbClr val="6590F0"/>
          </a:solidFill>
          <a:ln w="25400" cap="flat" cmpd="sng" algn="ctr">
            <a:noFill/>
            <a:prstDash val="solid"/>
          </a:ln>
          <a:effectLst>
            <a:outerShdw blurRad="215900" dist="50800" dir="5400000" algn="ctr" rotWithShape="0">
              <a:srgbClr val="6590F0">
                <a:lumMod val="75000"/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B693E439-CA08-F5D8-A107-72BED93EA873}"/>
              </a:ext>
            </a:extLst>
          </p:cNvPr>
          <p:cNvSpPr txBox="1"/>
          <p:nvPr/>
        </p:nvSpPr>
        <p:spPr>
          <a:xfrm>
            <a:off x="1467236" y="4655033"/>
            <a:ext cx="28575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Helping the Hearing Impaired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99F217B-8BAA-205F-9A65-A37E9F330198}"/>
              </a:ext>
            </a:extLst>
          </p:cNvPr>
          <p:cNvSpPr txBox="1"/>
          <p:nvPr/>
        </p:nvSpPr>
        <p:spPr>
          <a:xfrm>
            <a:off x="4647859" y="4590128"/>
            <a:ext cx="52577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empowers individuals with hearing impairments by making it easier for them to understand and engage in conversations.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A3837A8E-293F-002E-60AE-9A459F63722C}"/>
              </a:ext>
            </a:extLst>
          </p:cNvPr>
          <p:cNvSpPr/>
          <p:nvPr/>
        </p:nvSpPr>
        <p:spPr>
          <a:xfrm>
            <a:off x="412071" y="4509072"/>
            <a:ext cx="713825" cy="581486"/>
          </a:xfrm>
          <a:prstGeom prst="ellipse">
            <a:avLst/>
          </a:prstGeom>
          <a:solidFill>
            <a:srgbClr val="6590F0"/>
          </a:solidFill>
          <a:ln w="25400" cap="flat" cmpd="sng" algn="ctr">
            <a:noFill/>
            <a:prstDash val="solid"/>
          </a:ln>
          <a:effectLst>
            <a:outerShdw blurRad="215900" dist="50800" dir="5400000" algn="tl" rotWithShape="0">
              <a:srgbClr val="6590F0">
                <a:lumMod val="75000"/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BB98795A-8CD5-239A-319F-D1D3D63EF122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4578" y="5142286"/>
            <a:ext cx="128811" cy="77408"/>
          </a:xfrm>
          <a:prstGeom prst="rect">
            <a:avLst/>
          </a:prstGeom>
        </p:spPr>
      </p:pic>
      <p:sp>
        <p:nvSpPr>
          <p:cNvPr id="260" name="Rounded Rectangle 27">
            <a:extLst>
              <a:ext uri="{FF2B5EF4-FFF2-40B4-BE49-F238E27FC236}">
                <a16:creationId xmlns:a16="http://schemas.microsoft.com/office/drawing/2014/main" id="{BAFA2893-43AC-C8B5-1862-A38017D20CBE}"/>
              </a:ext>
            </a:extLst>
          </p:cNvPr>
          <p:cNvSpPr/>
          <p:nvPr/>
        </p:nvSpPr>
        <p:spPr>
          <a:xfrm>
            <a:off x="1791642" y="5251607"/>
            <a:ext cx="8320420" cy="615556"/>
          </a:xfrm>
          <a:prstGeom prst="roundRect">
            <a:avLst>
              <a:gd name="adj" fmla="val 3089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1" name="Rounded Rectangle 28">
            <a:extLst>
              <a:ext uri="{FF2B5EF4-FFF2-40B4-BE49-F238E27FC236}">
                <a16:creationId xmlns:a16="http://schemas.microsoft.com/office/drawing/2014/main" id="{EE7F75A1-83D5-9CEB-BC21-813C159FDDEB}"/>
              </a:ext>
            </a:extLst>
          </p:cNvPr>
          <p:cNvSpPr/>
          <p:nvPr/>
        </p:nvSpPr>
        <p:spPr>
          <a:xfrm>
            <a:off x="1404891" y="5343252"/>
            <a:ext cx="2987701" cy="430997"/>
          </a:xfrm>
          <a:prstGeom prst="roundRect">
            <a:avLst>
              <a:gd name="adj" fmla="val 23913"/>
            </a:avLst>
          </a:prstGeom>
          <a:solidFill>
            <a:srgbClr val="47B5EF"/>
          </a:solidFill>
          <a:ln w="25400" cap="flat" cmpd="sng" algn="ctr">
            <a:noFill/>
            <a:prstDash val="solid"/>
          </a:ln>
          <a:effectLst>
            <a:outerShdw blurRad="215900" dist="50800" dir="5400000" algn="ctr" rotWithShape="0">
              <a:srgbClr val="6590F0">
                <a:lumMod val="75000"/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E95D2C8-882A-9E87-6E13-3999CC1B133E}"/>
              </a:ext>
            </a:extLst>
          </p:cNvPr>
          <p:cNvSpPr txBox="1"/>
          <p:nvPr/>
        </p:nvSpPr>
        <p:spPr>
          <a:xfrm>
            <a:off x="1388848" y="5431949"/>
            <a:ext cx="3025727" cy="2439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Helping Crime Investigations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59F5EFC-5779-D269-3682-105FE6D352FA}"/>
              </a:ext>
            </a:extLst>
          </p:cNvPr>
          <p:cNvSpPr txBox="1"/>
          <p:nvPr/>
        </p:nvSpPr>
        <p:spPr>
          <a:xfrm>
            <a:off x="4658969" y="5351782"/>
            <a:ext cx="519750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LipSync can be applied to CCTV footage to identify what suspects are saying, even in silent videos, aiding criminal investigations.</a:t>
            </a:r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5C1CA551-B4DA-C8B2-158F-596821445B1D}"/>
              </a:ext>
            </a:extLst>
          </p:cNvPr>
          <p:cNvSpPr/>
          <p:nvPr/>
        </p:nvSpPr>
        <p:spPr>
          <a:xfrm>
            <a:off x="412071" y="5270500"/>
            <a:ext cx="713825" cy="581486"/>
          </a:xfrm>
          <a:prstGeom prst="ellipse">
            <a:avLst/>
          </a:prstGeom>
          <a:solidFill>
            <a:srgbClr val="47B5EF"/>
          </a:solidFill>
          <a:ln w="25400" cap="flat" cmpd="sng" algn="ctr">
            <a:noFill/>
            <a:prstDash val="solid"/>
          </a:ln>
          <a:effectLst>
            <a:outerShdw blurRad="215900" dist="50800" dir="5400000" algn="tl" rotWithShape="0">
              <a:srgbClr val="6590F0">
                <a:lumMod val="75000"/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65" name="Graphic 264" descr="Bar graph with upward trend with solid fill">
            <a:extLst>
              <a:ext uri="{FF2B5EF4-FFF2-40B4-BE49-F238E27FC236}">
                <a16:creationId xmlns:a16="http://schemas.microsoft.com/office/drawing/2014/main" id="{C2765528-4A29-9B53-C551-54B629C9C01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27401" y="3850149"/>
            <a:ext cx="496337" cy="404319"/>
          </a:xfrm>
          <a:prstGeom prst="rect">
            <a:avLst/>
          </a:prstGeom>
        </p:spPr>
      </p:pic>
      <p:pic>
        <p:nvPicPr>
          <p:cNvPr id="266" name="Graphic 265" descr="Document with solid fill">
            <a:extLst>
              <a:ext uri="{FF2B5EF4-FFF2-40B4-BE49-F238E27FC236}">
                <a16:creationId xmlns:a16="http://schemas.microsoft.com/office/drawing/2014/main" id="{CB4ED45D-DBC5-4113-BF6D-0C367BC1C8E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35640" y="4594881"/>
            <a:ext cx="496337" cy="404319"/>
          </a:xfrm>
          <a:prstGeom prst="rect">
            <a:avLst/>
          </a:prstGeom>
        </p:spPr>
      </p:pic>
      <p:pic>
        <p:nvPicPr>
          <p:cNvPr id="267" name="Graphic 266" descr="Group brainstorm with solid fill">
            <a:extLst>
              <a:ext uri="{FF2B5EF4-FFF2-40B4-BE49-F238E27FC236}">
                <a16:creationId xmlns:a16="http://schemas.microsoft.com/office/drawing/2014/main" id="{64C8FAB8-4FA7-FD80-4A9B-E4281FA124F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14549" y="5343252"/>
            <a:ext cx="496337" cy="404319"/>
          </a:xfrm>
          <a:prstGeom prst="rect">
            <a:avLst/>
          </a:prstGeom>
        </p:spPr>
      </p:pic>
      <p:pic>
        <p:nvPicPr>
          <p:cNvPr id="268" name="Graphic 267" descr="Gears with solid fill">
            <a:extLst>
              <a:ext uri="{FF2B5EF4-FFF2-40B4-BE49-F238E27FC236}">
                <a16:creationId xmlns:a16="http://schemas.microsoft.com/office/drawing/2014/main" id="{83BFB0FC-A1B6-FB82-C7A4-4582383EAB7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27400" y="3061093"/>
            <a:ext cx="496337" cy="404319"/>
          </a:xfrm>
          <a:prstGeom prst="rect">
            <a:avLst/>
          </a:prstGeom>
        </p:spPr>
      </p:pic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B498A73-C00F-D6C2-66B6-DF4F8A56176D}"/>
              </a:ext>
            </a:extLst>
          </p:cNvPr>
          <p:cNvSpPr/>
          <p:nvPr/>
        </p:nvSpPr>
        <p:spPr>
          <a:xfrm>
            <a:off x="9977368" y="2977614"/>
            <a:ext cx="305939" cy="543566"/>
          </a:xfrm>
          <a:custGeom>
            <a:avLst/>
            <a:gdLst>
              <a:gd name="connsiteX0" fmla="*/ 266119 w 525090"/>
              <a:gd name="connsiteY0" fmla="*/ 237861 h 1145258"/>
              <a:gd name="connsiteX1" fmla="*/ 262628 w 525090"/>
              <a:gd name="connsiteY1" fmla="*/ 237861 h 1145258"/>
              <a:gd name="connsiteX2" fmla="*/ 44048 w 525090"/>
              <a:gd name="connsiteY2" fmla="*/ 341749 h 1145258"/>
              <a:gd name="connsiteX3" fmla="*/ 0 w 525090"/>
              <a:gd name="connsiteY3" fmla="*/ 140955 h 1145258"/>
              <a:gd name="connsiteX4" fmla="*/ 303020 w 525090"/>
              <a:gd name="connsiteY4" fmla="*/ 0 h 1145258"/>
              <a:gd name="connsiteX5" fmla="*/ 525090 w 525090"/>
              <a:gd name="connsiteY5" fmla="*/ 0 h 1145258"/>
              <a:gd name="connsiteX6" fmla="*/ 525090 w 525090"/>
              <a:gd name="connsiteY6" fmla="*/ 1145259 h 1145258"/>
              <a:gd name="connsiteX7" fmla="*/ 266119 w 525090"/>
              <a:gd name="connsiteY7" fmla="*/ 1145259 h 1145258"/>
              <a:gd name="connsiteX8" fmla="*/ 266119 w 525090"/>
              <a:gd name="connsiteY8" fmla="*/ 237861 h 1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5090" h="1145258">
                <a:moveTo>
                  <a:pt x="266119" y="237861"/>
                </a:moveTo>
                <a:lnTo>
                  <a:pt x="262628" y="237861"/>
                </a:lnTo>
                <a:lnTo>
                  <a:pt x="44048" y="341749"/>
                </a:lnTo>
                <a:lnTo>
                  <a:pt x="0" y="140955"/>
                </a:lnTo>
                <a:lnTo>
                  <a:pt x="303020" y="0"/>
                </a:lnTo>
                <a:lnTo>
                  <a:pt x="525090" y="0"/>
                </a:lnTo>
                <a:lnTo>
                  <a:pt x="525090" y="1145259"/>
                </a:lnTo>
                <a:lnTo>
                  <a:pt x="266119" y="1145259"/>
                </a:lnTo>
                <a:lnTo>
                  <a:pt x="266119" y="237861"/>
                </a:lnTo>
                <a:close/>
              </a:path>
            </a:pathLst>
          </a:custGeom>
          <a:solidFill>
            <a:srgbClr val="A52EEA"/>
          </a:solidFill>
          <a:ln w="635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9A5786DD-6113-0A95-55F8-CBE44DE0E034}"/>
              </a:ext>
            </a:extLst>
          </p:cNvPr>
          <p:cNvSpPr/>
          <p:nvPr/>
        </p:nvSpPr>
        <p:spPr>
          <a:xfrm>
            <a:off x="9905649" y="4526924"/>
            <a:ext cx="437950" cy="522232"/>
          </a:xfrm>
          <a:custGeom>
            <a:avLst/>
            <a:gdLst>
              <a:gd name="connsiteX0" fmla="*/ 54520 w 808828"/>
              <a:gd name="connsiteY0" fmla="*/ 902078 h 1183988"/>
              <a:gd name="connsiteX1" fmla="*/ 320639 w 808828"/>
              <a:gd name="connsiteY1" fmla="*/ 972556 h 1183988"/>
              <a:gd name="connsiteX2" fmla="*/ 530243 w 808828"/>
              <a:gd name="connsiteY2" fmla="*/ 819301 h 1183988"/>
              <a:gd name="connsiteX3" fmla="*/ 299363 w 808828"/>
              <a:gd name="connsiteY3" fmla="*/ 655407 h 1183988"/>
              <a:gd name="connsiteX4" fmla="*/ 190156 w 808828"/>
              <a:gd name="connsiteY4" fmla="*/ 655407 h 1183988"/>
              <a:gd name="connsiteX5" fmla="*/ 190156 w 808828"/>
              <a:gd name="connsiteY5" fmla="*/ 463423 h 1183988"/>
              <a:gd name="connsiteX6" fmla="*/ 294044 w 808828"/>
              <a:gd name="connsiteY6" fmla="*/ 463423 h 1183988"/>
              <a:gd name="connsiteX7" fmla="*/ 498495 w 808828"/>
              <a:gd name="connsiteY7" fmla="*/ 331277 h 1183988"/>
              <a:gd name="connsiteX8" fmla="*/ 329283 w 808828"/>
              <a:gd name="connsiteY8" fmla="*/ 211432 h 1183988"/>
              <a:gd name="connsiteX9" fmla="*/ 89593 w 808828"/>
              <a:gd name="connsiteY9" fmla="*/ 280081 h 1183988"/>
              <a:gd name="connsiteX10" fmla="*/ 35239 w 808828"/>
              <a:gd name="connsiteY10" fmla="*/ 86268 h 1183988"/>
              <a:gd name="connsiteX11" fmla="*/ 389288 w 808828"/>
              <a:gd name="connsiteY11" fmla="*/ 0 h 1183988"/>
              <a:gd name="connsiteX12" fmla="*/ 769933 w 808828"/>
              <a:gd name="connsiteY12" fmla="*/ 285400 h 1183988"/>
              <a:gd name="connsiteX13" fmla="*/ 560329 w 808828"/>
              <a:gd name="connsiteY13" fmla="*/ 551519 h 1183988"/>
              <a:gd name="connsiteX14" fmla="*/ 560329 w 808828"/>
              <a:gd name="connsiteY14" fmla="*/ 555010 h 1183988"/>
              <a:gd name="connsiteX15" fmla="*/ 808829 w 808828"/>
              <a:gd name="connsiteY15" fmla="*/ 833429 h 1183988"/>
              <a:gd name="connsiteX16" fmla="*/ 340087 w 808828"/>
              <a:gd name="connsiteY16" fmla="*/ 1183988 h 1183988"/>
              <a:gd name="connsiteX17" fmla="*/ 0 w 808828"/>
              <a:gd name="connsiteY17" fmla="*/ 1102873 h 1183988"/>
              <a:gd name="connsiteX18" fmla="*/ 54520 w 808828"/>
              <a:gd name="connsiteY18" fmla="*/ 902078 h 118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08828" h="1183988">
                <a:moveTo>
                  <a:pt x="54520" y="902078"/>
                </a:moveTo>
                <a:cubicBezTo>
                  <a:pt x="102059" y="926679"/>
                  <a:pt x="211266" y="972556"/>
                  <a:pt x="320639" y="972556"/>
                </a:cubicBezTo>
                <a:cubicBezTo>
                  <a:pt x="459766" y="972556"/>
                  <a:pt x="530243" y="905569"/>
                  <a:pt x="530243" y="819301"/>
                </a:cubicBezTo>
                <a:cubicBezTo>
                  <a:pt x="530243" y="706603"/>
                  <a:pt x="417546" y="655407"/>
                  <a:pt x="299363" y="655407"/>
                </a:cubicBezTo>
                <a:lnTo>
                  <a:pt x="190156" y="655407"/>
                </a:lnTo>
                <a:lnTo>
                  <a:pt x="190156" y="463423"/>
                </a:lnTo>
                <a:lnTo>
                  <a:pt x="294044" y="463423"/>
                </a:lnTo>
                <a:cubicBezTo>
                  <a:pt x="383969" y="461594"/>
                  <a:pt x="498495" y="428184"/>
                  <a:pt x="498495" y="331277"/>
                </a:cubicBezTo>
                <a:cubicBezTo>
                  <a:pt x="498495" y="262628"/>
                  <a:pt x="442146" y="211432"/>
                  <a:pt x="329283" y="211432"/>
                </a:cubicBezTo>
                <a:cubicBezTo>
                  <a:pt x="235867" y="211432"/>
                  <a:pt x="137298" y="251990"/>
                  <a:pt x="89593" y="280081"/>
                </a:cubicBezTo>
                <a:lnTo>
                  <a:pt x="35239" y="86268"/>
                </a:lnTo>
                <a:cubicBezTo>
                  <a:pt x="103888" y="42220"/>
                  <a:pt x="241352" y="0"/>
                  <a:pt x="389288" y="0"/>
                </a:cubicBezTo>
                <a:cubicBezTo>
                  <a:pt x="634297" y="0"/>
                  <a:pt x="769933" y="128655"/>
                  <a:pt x="769933" y="285400"/>
                </a:cubicBezTo>
                <a:cubicBezTo>
                  <a:pt x="769933" y="406908"/>
                  <a:pt x="701284" y="502152"/>
                  <a:pt x="560329" y="551519"/>
                </a:cubicBezTo>
                <a:lnTo>
                  <a:pt x="560329" y="555010"/>
                </a:lnTo>
                <a:cubicBezTo>
                  <a:pt x="697793" y="579611"/>
                  <a:pt x="808829" y="683665"/>
                  <a:pt x="808829" y="833429"/>
                </a:cubicBezTo>
                <a:cubicBezTo>
                  <a:pt x="808829" y="1036052"/>
                  <a:pt x="630807" y="1183988"/>
                  <a:pt x="340087" y="1183988"/>
                </a:cubicBezTo>
                <a:cubicBezTo>
                  <a:pt x="192151" y="1183988"/>
                  <a:pt x="66987" y="1145259"/>
                  <a:pt x="0" y="1102873"/>
                </a:cubicBezTo>
                <a:lnTo>
                  <a:pt x="54520" y="902078"/>
                </a:lnTo>
                <a:close/>
              </a:path>
            </a:pathLst>
          </a:custGeom>
          <a:solidFill>
            <a:srgbClr val="6590F0"/>
          </a:solidFill>
          <a:ln w="635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85CEE227-0012-4E92-AE26-728063A07C9E}"/>
              </a:ext>
            </a:extLst>
          </p:cNvPr>
          <p:cNvSpPr/>
          <p:nvPr/>
        </p:nvSpPr>
        <p:spPr>
          <a:xfrm>
            <a:off x="9856473" y="5274957"/>
            <a:ext cx="521254" cy="541155"/>
          </a:xfrm>
          <a:custGeom>
            <a:avLst/>
            <a:gdLst>
              <a:gd name="connsiteX0" fmla="*/ 507471 w 898753"/>
              <a:gd name="connsiteY0" fmla="*/ 1145425 h 1145424"/>
              <a:gd name="connsiteX1" fmla="*/ 507471 w 898753"/>
              <a:gd name="connsiteY1" fmla="*/ 872325 h 1145424"/>
              <a:gd name="connsiteX2" fmla="*/ 0 w 898753"/>
              <a:gd name="connsiteY2" fmla="*/ 872325 h 1145424"/>
              <a:gd name="connsiteX3" fmla="*/ 0 w 898753"/>
              <a:gd name="connsiteY3" fmla="*/ 697793 h 1145424"/>
              <a:gd name="connsiteX4" fmla="*/ 433503 w 898753"/>
              <a:gd name="connsiteY4" fmla="*/ 0 h 1145424"/>
              <a:gd name="connsiteX5" fmla="*/ 761290 w 898753"/>
              <a:gd name="connsiteY5" fmla="*/ 0 h 1145424"/>
              <a:gd name="connsiteX6" fmla="*/ 761290 w 898753"/>
              <a:gd name="connsiteY6" fmla="*/ 671364 h 1145424"/>
              <a:gd name="connsiteX7" fmla="*/ 898754 w 898753"/>
              <a:gd name="connsiteY7" fmla="*/ 671364 h 1145424"/>
              <a:gd name="connsiteX8" fmla="*/ 898754 w 898753"/>
              <a:gd name="connsiteY8" fmla="*/ 872159 h 1145424"/>
              <a:gd name="connsiteX9" fmla="*/ 761290 w 898753"/>
              <a:gd name="connsiteY9" fmla="*/ 872159 h 1145424"/>
              <a:gd name="connsiteX10" fmla="*/ 761290 w 898753"/>
              <a:gd name="connsiteY10" fmla="*/ 1145259 h 1145424"/>
              <a:gd name="connsiteX11" fmla="*/ 507471 w 898753"/>
              <a:gd name="connsiteY11" fmla="*/ 1145259 h 1145424"/>
              <a:gd name="connsiteX12" fmla="*/ 507471 w 898753"/>
              <a:gd name="connsiteY12" fmla="*/ 671364 h 1145424"/>
              <a:gd name="connsiteX13" fmla="*/ 507471 w 898753"/>
              <a:gd name="connsiteY13" fmla="*/ 417712 h 1145424"/>
              <a:gd name="connsiteX14" fmla="*/ 516281 w 898753"/>
              <a:gd name="connsiteY14" fmla="*/ 204451 h 1145424"/>
              <a:gd name="connsiteX15" fmla="*/ 509299 w 898753"/>
              <a:gd name="connsiteY15" fmla="*/ 204451 h 1145424"/>
              <a:gd name="connsiteX16" fmla="*/ 403583 w 898753"/>
              <a:gd name="connsiteY16" fmla="*/ 417712 h 1145424"/>
              <a:gd name="connsiteX17" fmla="*/ 250328 w 898753"/>
              <a:gd name="connsiteY17" fmla="*/ 667874 h 1145424"/>
              <a:gd name="connsiteX18" fmla="*/ 250328 w 898753"/>
              <a:gd name="connsiteY18" fmla="*/ 671364 h 1145424"/>
              <a:gd name="connsiteX19" fmla="*/ 507471 w 898753"/>
              <a:gd name="connsiteY19" fmla="*/ 671364 h 114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98753" h="1145424">
                <a:moveTo>
                  <a:pt x="507471" y="1145425"/>
                </a:moveTo>
                <a:lnTo>
                  <a:pt x="507471" y="872325"/>
                </a:lnTo>
                <a:lnTo>
                  <a:pt x="0" y="872325"/>
                </a:lnTo>
                <a:lnTo>
                  <a:pt x="0" y="697793"/>
                </a:lnTo>
                <a:lnTo>
                  <a:pt x="433503" y="0"/>
                </a:lnTo>
                <a:lnTo>
                  <a:pt x="761290" y="0"/>
                </a:lnTo>
                <a:lnTo>
                  <a:pt x="761290" y="671364"/>
                </a:lnTo>
                <a:lnTo>
                  <a:pt x="898754" y="671364"/>
                </a:lnTo>
                <a:lnTo>
                  <a:pt x="898754" y="872159"/>
                </a:lnTo>
                <a:lnTo>
                  <a:pt x="761290" y="872159"/>
                </a:lnTo>
                <a:lnTo>
                  <a:pt x="761290" y="1145259"/>
                </a:lnTo>
                <a:lnTo>
                  <a:pt x="507471" y="1145259"/>
                </a:lnTo>
                <a:close/>
                <a:moveTo>
                  <a:pt x="507471" y="671364"/>
                </a:moveTo>
                <a:lnTo>
                  <a:pt x="507471" y="417712"/>
                </a:lnTo>
                <a:cubicBezTo>
                  <a:pt x="507471" y="349063"/>
                  <a:pt x="510961" y="278585"/>
                  <a:pt x="516281" y="204451"/>
                </a:cubicBezTo>
                <a:lnTo>
                  <a:pt x="509299" y="204451"/>
                </a:lnTo>
                <a:cubicBezTo>
                  <a:pt x="472232" y="278419"/>
                  <a:pt x="442313" y="345406"/>
                  <a:pt x="403583" y="417712"/>
                </a:cubicBezTo>
                <a:lnTo>
                  <a:pt x="250328" y="667874"/>
                </a:lnTo>
                <a:lnTo>
                  <a:pt x="250328" y="671364"/>
                </a:lnTo>
                <a:lnTo>
                  <a:pt x="507471" y="671364"/>
                </a:lnTo>
                <a:close/>
              </a:path>
            </a:pathLst>
          </a:custGeom>
          <a:solidFill>
            <a:srgbClr val="47B5EF"/>
          </a:solidFill>
          <a:ln w="635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11272B9-A24C-B6D5-E22C-7F1FEAF64CAD}"/>
              </a:ext>
            </a:extLst>
          </p:cNvPr>
          <p:cNvSpPr/>
          <p:nvPr/>
        </p:nvSpPr>
        <p:spPr>
          <a:xfrm>
            <a:off x="9946540" y="3766827"/>
            <a:ext cx="447322" cy="522464"/>
          </a:xfrm>
          <a:custGeom>
            <a:avLst/>
            <a:gdLst>
              <a:gd name="connsiteX0" fmla="*/ 0 w 812319"/>
              <a:gd name="connsiteY0" fmla="*/ 1164707 h 1164706"/>
              <a:gd name="connsiteX1" fmla="*/ 0 w 812319"/>
              <a:gd name="connsiteY1" fmla="*/ 1002642 h 1164706"/>
              <a:gd name="connsiteX2" fmla="*/ 147936 w 812319"/>
              <a:gd name="connsiteY2" fmla="*/ 868668 h 1164706"/>
              <a:gd name="connsiteX3" fmla="*/ 523262 w 812319"/>
              <a:gd name="connsiteY3" fmla="*/ 382307 h 1164706"/>
              <a:gd name="connsiteX4" fmla="*/ 334768 w 812319"/>
              <a:gd name="connsiteY4" fmla="*/ 214923 h 1164706"/>
              <a:gd name="connsiteX5" fmla="*/ 89925 w 812319"/>
              <a:gd name="connsiteY5" fmla="*/ 310001 h 1164706"/>
              <a:gd name="connsiteX6" fmla="*/ 14129 w 812319"/>
              <a:gd name="connsiteY6" fmla="*/ 118017 h 1164706"/>
              <a:gd name="connsiteX7" fmla="*/ 389454 w 812319"/>
              <a:gd name="connsiteY7" fmla="*/ 0 h 1164706"/>
              <a:gd name="connsiteX8" fmla="*/ 791209 w 812319"/>
              <a:gd name="connsiteY8" fmla="*/ 359369 h 1164706"/>
              <a:gd name="connsiteX9" fmla="*/ 486361 w 812319"/>
              <a:gd name="connsiteY9" fmla="*/ 852711 h 1164706"/>
              <a:gd name="connsiteX10" fmla="*/ 380645 w 812319"/>
              <a:gd name="connsiteY10" fmla="*/ 940808 h 1164706"/>
              <a:gd name="connsiteX11" fmla="*/ 380645 w 812319"/>
              <a:gd name="connsiteY11" fmla="*/ 944298 h 1164706"/>
              <a:gd name="connsiteX12" fmla="*/ 812319 w 812319"/>
              <a:gd name="connsiteY12" fmla="*/ 944298 h 1164706"/>
              <a:gd name="connsiteX13" fmla="*/ 812319 w 812319"/>
              <a:gd name="connsiteY13" fmla="*/ 1164540 h 1164706"/>
              <a:gd name="connsiteX14" fmla="*/ 0 w 812319"/>
              <a:gd name="connsiteY14" fmla="*/ 1164540 h 116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2319" h="1164706">
                <a:moveTo>
                  <a:pt x="0" y="1164707"/>
                </a:moveTo>
                <a:lnTo>
                  <a:pt x="0" y="1002642"/>
                </a:lnTo>
                <a:lnTo>
                  <a:pt x="147936" y="868668"/>
                </a:lnTo>
                <a:cubicBezTo>
                  <a:pt x="398264" y="644935"/>
                  <a:pt x="519771" y="516281"/>
                  <a:pt x="523262" y="382307"/>
                </a:cubicBezTo>
                <a:cubicBezTo>
                  <a:pt x="523262" y="288891"/>
                  <a:pt x="466913" y="214923"/>
                  <a:pt x="334768" y="214923"/>
                </a:cubicBezTo>
                <a:cubicBezTo>
                  <a:pt x="236033" y="214923"/>
                  <a:pt x="149765" y="264290"/>
                  <a:pt x="89925" y="310001"/>
                </a:cubicBezTo>
                <a:lnTo>
                  <a:pt x="14129" y="118017"/>
                </a:lnTo>
                <a:cubicBezTo>
                  <a:pt x="100397" y="52858"/>
                  <a:pt x="234371" y="0"/>
                  <a:pt x="389454" y="0"/>
                </a:cubicBezTo>
                <a:cubicBezTo>
                  <a:pt x="648426" y="0"/>
                  <a:pt x="791209" y="151593"/>
                  <a:pt x="791209" y="359369"/>
                </a:cubicBezTo>
                <a:cubicBezTo>
                  <a:pt x="791209" y="551353"/>
                  <a:pt x="652083" y="704775"/>
                  <a:pt x="486361" y="852711"/>
                </a:cubicBezTo>
                <a:lnTo>
                  <a:pt x="380645" y="940808"/>
                </a:lnTo>
                <a:lnTo>
                  <a:pt x="380645" y="944298"/>
                </a:lnTo>
                <a:lnTo>
                  <a:pt x="812319" y="944298"/>
                </a:lnTo>
                <a:lnTo>
                  <a:pt x="812319" y="1164540"/>
                </a:lnTo>
                <a:lnTo>
                  <a:pt x="0" y="1164540"/>
                </a:lnTo>
                <a:close/>
              </a:path>
            </a:pathLst>
          </a:custGeom>
          <a:solidFill>
            <a:srgbClr val="846CF1"/>
          </a:solidFill>
          <a:ln w="635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3" name="Rounded Rectangle 15">
            <a:extLst>
              <a:ext uri="{FF2B5EF4-FFF2-40B4-BE49-F238E27FC236}">
                <a16:creationId xmlns:a16="http://schemas.microsoft.com/office/drawing/2014/main" id="{DAADA202-3DAD-51F3-D208-217163ED18DE}"/>
              </a:ext>
            </a:extLst>
          </p:cNvPr>
          <p:cNvSpPr/>
          <p:nvPr/>
        </p:nvSpPr>
        <p:spPr>
          <a:xfrm>
            <a:off x="1792924" y="6008677"/>
            <a:ext cx="8319137" cy="615556"/>
          </a:xfrm>
          <a:prstGeom prst="roundRect">
            <a:avLst>
              <a:gd name="adj" fmla="val 3089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4" name="Rounded Rectangle 16">
            <a:extLst>
              <a:ext uri="{FF2B5EF4-FFF2-40B4-BE49-F238E27FC236}">
                <a16:creationId xmlns:a16="http://schemas.microsoft.com/office/drawing/2014/main" id="{9FE74BEC-AC88-4FD7-BBA4-398B0BFE78F4}"/>
              </a:ext>
            </a:extLst>
          </p:cNvPr>
          <p:cNvSpPr/>
          <p:nvPr/>
        </p:nvSpPr>
        <p:spPr>
          <a:xfrm>
            <a:off x="1406174" y="6100322"/>
            <a:ext cx="2986418" cy="430997"/>
          </a:xfrm>
          <a:prstGeom prst="roundRect">
            <a:avLst>
              <a:gd name="adj" fmla="val 23913"/>
            </a:avLst>
          </a:prstGeom>
          <a:solidFill>
            <a:schemeClr val="accent1">
              <a:lumMod val="90000"/>
            </a:schemeClr>
          </a:solidFill>
          <a:ln w="25400" cap="flat" cmpd="sng" algn="ctr">
            <a:noFill/>
            <a:prstDash val="solid"/>
          </a:ln>
          <a:effectLst>
            <a:outerShdw blurRad="215900" dist="50800" dir="5400000" algn="ctr" rotWithShape="0">
              <a:srgbClr val="6590F0">
                <a:lumMod val="75000"/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60C4558-2456-8484-5E69-C2E588E1AFF9}"/>
              </a:ext>
            </a:extLst>
          </p:cNvPr>
          <p:cNvSpPr txBox="1"/>
          <p:nvPr/>
        </p:nvSpPr>
        <p:spPr>
          <a:xfrm>
            <a:off x="1498715" y="6185694"/>
            <a:ext cx="27463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Accurate Speech Prediction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B08D978-5F55-E6BE-DF67-5CA83B6057DC}"/>
              </a:ext>
            </a:extLst>
          </p:cNvPr>
          <p:cNvSpPr txBox="1"/>
          <p:nvPr/>
        </p:nvSpPr>
        <p:spPr>
          <a:xfrm>
            <a:off x="4647859" y="6088161"/>
            <a:ext cx="51006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create a highly accurate model that can reliably convert lip movements into speech, improving communication clarity.</a:t>
            </a:r>
          </a:p>
        </p:txBody>
      </p:sp>
      <p:pic>
        <p:nvPicPr>
          <p:cNvPr id="277" name="Graphic 276">
            <a:extLst>
              <a:ext uri="{FF2B5EF4-FFF2-40B4-BE49-F238E27FC236}">
                <a16:creationId xmlns:a16="http://schemas.microsoft.com/office/drawing/2014/main" id="{4C18521D-4D7F-BF72-6B6C-ECE773E2AEF0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4578" y="5880521"/>
            <a:ext cx="141889" cy="85267"/>
          </a:xfrm>
          <a:prstGeom prst="rect">
            <a:avLst/>
          </a:prstGeom>
        </p:spPr>
      </p:pic>
      <p:pic>
        <p:nvPicPr>
          <p:cNvPr id="279" name="Graphic 278" descr="Group brainstorm with solid fill">
            <a:extLst>
              <a:ext uri="{FF2B5EF4-FFF2-40B4-BE49-F238E27FC236}">
                <a16:creationId xmlns:a16="http://schemas.microsoft.com/office/drawing/2014/main" id="{A20187C3-9183-F2AC-6022-EB55F7ADFDB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22171" y="6111647"/>
            <a:ext cx="496337" cy="404319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041E252B-6B8C-0722-4D9E-FFCA27580199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801" y="7458581"/>
            <a:ext cx="10291933" cy="1789074"/>
          </a:xfrm>
          <a:prstGeom prst="rect">
            <a:avLst/>
          </a:prstGeom>
        </p:spPr>
      </p:pic>
      <p:grpSp>
        <p:nvGrpSpPr>
          <p:cNvPr id="324" name="Group 323">
            <a:extLst>
              <a:ext uri="{FF2B5EF4-FFF2-40B4-BE49-F238E27FC236}">
                <a16:creationId xmlns:a16="http://schemas.microsoft.com/office/drawing/2014/main" id="{0484959E-C606-D571-1A38-42A93407392D}"/>
              </a:ext>
            </a:extLst>
          </p:cNvPr>
          <p:cNvGrpSpPr/>
          <p:nvPr/>
        </p:nvGrpSpPr>
        <p:grpSpPr>
          <a:xfrm>
            <a:off x="1413786" y="7394425"/>
            <a:ext cx="8894458" cy="1540620"/>
            <a:chOff x="633238" y="357661"/>
            <a:chExt cx="3675526" cy="1540620"/>
          </a:xfrm>
        </p:grpSpPr>
        <p:sp>
          <p:nvSpPr>
            <p:cNvPr id="331" name="Google Shape;1094;p45">
              <a:extLst>
                <a:ext uri="{FF2B5EF4-FFF2-40B4-BE49-F238E27FC236}">
                  <a16:creationId xmlns:a16="http://schemas.microsoft.com/office/drawing/2014/main" id="{0E749D80-4B9E-E09E-DEA1-9EC1F9974658}"/>
                </a:ext>
              </a:extLst>
            </p:cNvPr>
            <p:cNvSpPr txBox="1"/>
            <p:nvPr/>
          </p:nvSpPr>
          <p:spPr>
            <a:xfrm>
              <a:off x="633238" y="357661"/>
              <a:ext cx="2068878" cy="334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</a:rPr>
                <a:t>Data Collection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CE61BE95-893B-30C5-9113-117106018332}"/>
                </a:ext>
              </a:extLst>
            </p:cNvPr>
            <p:cNvSpPr txBox="1"/>
            <p:nvPr/>
          </p:nvSpPr>
          <p:spPr>
            <a:xfrm>
              <a:off x="743595" y="697952"/>
              <a:ext cx="35651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FC620A91-C033-ECC5-6D62-3F27C66221F7}"/>
              </a:ext>
            </a:extLst>
          </p:cNvPr>
          <p:cNvGrpSpPr/>
          <p:nvPr/>
        </p:nvGrpSpPr>
        <p:grpSpPr>
          <a:xfrm>
            <a:off x="243233" y="7774522"/>
            <a:ext cx="972565" cy="612350"/>
            <a:chOff x="6715061" y="1780295"/>
            <a:chExt cx="1294484" cy="815037"/>
          </a:xfrm>
        </p:grpSpPr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72604136-E311-4C84-F3D9-CA35F38C25E8}"/>
                </a:ext>
              </a:extLst>
            </p:cNvPr>
            <p:cNvGrpSpPr/>
            <p:nvPr/>
          </p:nvGrpSpPr>
          <p:grpSpPr>
            <a:xfrm>
              <a:off x="6715061" y="1780295"/>
              <a:ext cx="1294484" cy="815037"/>
              <a:chOff x="920816" y="2053524"/>
              <a:chExt cx="1294484" cy="815037"/>
            </a:xfrm>
          </p:grpSpPr>
          <p:sp>
            <p:nvSpPr>
              <p:cNvPr id="328" name="Rectangle: Rounded Corners 327">
                <a:extLst>
                  <a:ext uri="{FF2B5EF4-FFF2-40B4-BE49-F238E27FC236}">
                    <a16:creationId xmlns:a16="http://schemas.microsoft.com/office/drawing/2014/main" id="{DA544E19-BF73-F21D-9F30-7B5CD50FB246}"/>
                  </a:ext>
                </a:extLst>
              </p:cNvPr>
              <p:cNvSpPr/>
              <p:nvPr/>
            </p:nvSpPr>
            <p:spPr>
              <a:xfrm rot="18900000">
                <a:off x="920816" y="2233116"/>
                <a:ext cx="455856" cy="455857"/>
              </a:xfrm>
              <a:prstGeom prst="roundRect">
                <a:avLst>
                  <a:gd name="adj" fmla="val 9141"/>
                </a:avLst>
              </a:prstGeom>
              <a:gradFill flip="none" rotWithShape="1">
                <a:gsLst>
                  <a:gs pos="0">
                    <a:srgbClr val="BFBEBE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Rectangle: Rounded Corners 328">
                <a:extLst>
                  <a:ext uri="{FF2B5EF4-FFF2-40B4-BE49-F238E27FC236}">
                    <a16:creationId xmlns:a16="http://schemas.microsoft.com/office/drawing/2014/main" id="{DD1E1E03-9AF1-5F0E-E31B-84A0B90D3BB7}"/>
                  </a:ext>
                </a:extLst>
              </p:cNvPr>
              <p:cNvSpPr/>
              <p:nvPr/>
            </p:nvSpPr>
            <p:spPr>
              <a:xfrm rot="18900000">
                <a:off x="1759444" y="2233117"/>
                <a:ext cx="455856" cy="455857"/>
              </a:xfrm>
              <a:prstGeom prst="roundRect">
                <a:avLst>
                  <a:gd name="adj" fmla="val 9141"/>
                </a:avLst>
              </a:prstGeom>
              <a:gradFill flip="none" rotWithShape="1">
                <a:gsLst>
                  <a:gs pos="0">
                    <a:srgbClr val="BFBEBE"/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: Rounded Corners 329">
                <a:extLst>
                  <a:ext uri="{FF2B5EF4-FFF2-40B4-BE49-F238E27FC236}">
                    <a16:creationId xmlns:a16="http://schemas.microsoft.com/office/drawing/2014/main" id="{45BB8B15-BBD7-C255-994E-BAFC2B49AAE0}"/>
                  </a:ext>
                </a:extLst>
              </p:cNvPr>
              <p:cNvSpPr/>
              <p:nvPr/>
            </p:nvSpPr>
            <p:spPr>
              <a:xfrm rot="2700000">
                <a:off x="1160540" y="2053524"/>
                <a:ext cx="815037" cy="815038"/>
              </a:xfrm>
              <a:prstGeom prst="roundRect">
                <a:avLst>
                  <a:gd name="adj" fmla="val 9141"/>
                </a:avLst>
              </a:prstGeom>
              <a:gradFill flip="none" rotWithShape="1">
                <a:gsLst>
                  <a:gs pos="0">
                    <a:srgbClr val="5254CF"/>
                  </a:gs>
                  <a:gs pos="100000">
                    <a:srgbClr val="1B1B43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27" name="Picture 4" descr="Research ">
              <a:extLst>
                <a:ext uri="{FF2B5EF4-FFF2-40B4-BE49-F238E27FC236}">
                  <a16:creationId xmlns:a16="http://schemas.microsoft.com/office/drawing/2014/main" id="{EF3D3816-441B-0C8F-2C7A-A9BFC56DD8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BEBA8EAE-BF5A-486C-A8C5-ECC9F3942E4B}">
                  <a14:imgProps xmlns:a14="http://schemas.microsoft.com/office/drawing/2010/main">
                    <a14:imgLayer r:embed="rId3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0402" y="1935912"/>
              <a:ext cx="503802" cy="503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1" name="TextBox 500">
            <a:extLst>
              <a:ext uri="{FF2B5EF4-FFF2-40B4-BE49-F238E27FC236}">
                <a16:creationId xmlns:a16="http://schemas.microsoft.com/office/drawing/2014/main" id="{01A1C114-DF64-88CD-10CC-0A6A7ADF0A7C}"/>
              </a:ext>
            </a:extLst>
          </p:cNvPr>
          <p:cNvSpPr txBox="1"/>
          <p:nvPr/>
        </p:nvSpPr>
        <p:spPr>
          <a:xfrm>
            <a:off x="1413786" y="7706787"/>
            <a:ext cx="9223122" cy="135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uses the GRID Corpus dataset, which contains video recordings of speakers lip-syncing structured phrases.</a:t>
            </a:r>
          </a:p>
          <a:p>
            <a:pPr algn="l">
              <a:lnSpc>
                <a:spcPts val="2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Details: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video is 3 seconds long, recorded at a resolution of 720x576 pixels with a frame rate of 25 fps.</a:t>
            </a:r>
          </a:p>
          <a:p>
            <a:pPr algn="l">
              <a:lnSpc>
                <a:spcPts val="2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multiple speakers, we focused on four speakers (250 video samples each), ensuring a balanced dataset for training.</a:t>
            </a: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E8A0B619-D446-7D56-8B06-6975B5D9D538}"/>
              </a:ext>
            </a:extLst>
          </p:cNvPr>
          <p:cNvGrpSpPr/>
          <p:nvPr/>
        </p:nvGrpSpPr>
        <p:grpSpPr>
          <a:xfrm>
            <a:off x="1375666" y="9247655"/>
            <a:ext cx="8894458" cy="1540620"/>
            <a:chOff x="633238" y="357661"/>
            <a:chExt cx="3675526" cy="1540620"/>
          </a:xfrm>
        </p:grpSpPr>
        <p:sp>
          <p:nvSpPr>
            <p:cNvPr id="503" name="Google Shape;1094;p45">
              <a:extLst>
                <a:ext uri="{FF2B5EF4-FFF2-40B4-BE49-F238E27FC236}">
                  <a16:creationId xmlns:a16="http://schemas.microsoft.com/office/drawing/2014/main" id="{9659F97F-2B98-4441-585F-31A05104CBA8}"/>
                </a:ext>
              </a:extLst>
            </p:cNvPr>
            <p:cNvSpPr txBox="1"/>
            <p:nvPr/>
          </p:nvSpPr>
          <p:spPr>
            <a:xfrm>
              <a:off x="633238" y="357661"/>
              <a:ext cx="2068878" cy="334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</a:rPr>
                <a:t>Data Preprocessing</a:t>
              </a: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84978990-24D3-3719-980C-A6618EFD4548}"/>
                </a:ext>
              </a:extLst>
            </p:cNvPr>
            <p:cNvSpPr txBox="1"/>
            <p:nvPr/>
          </p:nvSpPr>
          <p:spPr>
            <a:xfrm>
              <a:off x="743595" y="697952"/>
              <a:ext cx="35651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FF177E3E-5058-0187-693B-160D71A8F99C}"/>
              </a:ext>
            </a:extLst>
          </p:cNvPr>
          <p:cNvGrpSpPr/>
          <p:nvPr/>
        </p:nvGrpSpPr>
        <p:grpSpPr>
          <a:xfrm>
            <a:off x="205113" y="9627752"/>
            <a:ext cx="972565" cy="612350"/>
            <a:chOff x="6715061" y="1780295"/>
            <a:chExt cx="1294484" cy="815037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83E7C311-C73A-02A3-A759-3FE2A2C3A52A}"/>
                </a:ext>
              </a:extLst>
            </p:cNvPr>
            <p:cNvGrpSpPr/>
            <p:nvPr/>
          </p:nvGrpSpPr>
          <p:grpSpPr>
            <a:xfrm>
              <a:off x="6715061" y="1780295"/>
              <a:ext cx="1294484" cy="815037"/>
              <a:chOff x="920816" y="2053524"/>
              <a:chExt cx="1294484" cy="815037"/>
            </a:xfrm>
          </p:grpSpPr>
          <p:sp>
            <p:nvSpPr>
              <p:cNvPr id="508" name="Rectangle: Rounded Corners 507">
                <a:extLst>
                  <a:ext uri="{FF2B5EF4-FFF2-40B4-BE49-F238E27FC236}">
                    <a16:creationId xmlns:a16="http://schemas.microsoft.com/office/drawing/2014/main" id="{DC26618E-66F6-E1F2-EEB7-43D285513A8A}"/>
                  </a:ext>
                </a:extLst>
              </p:cNvPr>
              <p:cNvSpPr/>
              <p:nvPr/>
            </p:nvSpPr>
            <p:spPr>
              <a:xfrm rot="18900000">
                <a:off x="920816" y="2233116"/>
                <a:ext cx="455856" cy="455857"/>
              </a:xfrm>
              <a:prstGeom prst="roundRect">
                <a:avLst>
                  <a:gd name="adj" fmla="val 9141"/>
                </a:avLst>
              </a:prstGeom>
              <a:gradFill flip="none" rotWithShape="1">
                <a:gsLst>
                  <a:gs pos="0">
                    <a:srgbClr val="BFBEBE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09" name="Rectangle: Rounded Corners 508">
                <a:extLst>
                  <a:ext uri="{FF2B5EF4-FFF2-40B4-BE49-F238E27FC236}">
                    <a16:creationId xmlns:a16="http://schemas.microsoft.com/office/drawing/2014/main" id="{5CA24917-5430-6258-17FF-F69C04ADB3BC}"/>
                  </a:ext>
                </a:extLst>
              </p:cNvPr>
              <p:cNvSpPr/>
              <p:nvPr/>
            </p:nvSpPr>
            <p:spPr>
              <a:xfrm rot="18900000">
                <a:off x="1759444" y="2233117"/>
                <a:ext cx="455856" cy="455857"/>
              </a:xfrm>
              <a:prstGeom prst="roundRect">
                <a:avLst>
                  <a:gd name="adj" fmla="val 9141"/>
                </a:avLst>
              </a:prstGeom>
              <a:gradFill flip="none" rotWithShape="1">
                <a:gsLst>
                  <a:gs pos="0">
                    <a:srgbClr val="BFBEBE"/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: Rounded Corners 509">
                <a:extLst>
                  <a:ext uri="{FF2B5EF4-FFF2-40B4-BE49-F238E27FC236}">
                    <a16:creationId xmlns:a16="http://schemas.microsoft.com/office/drawing/2014/main" id="{80924DA1-8083-7561-5221-C4EF33713282}"/>
                  </a:ext>
                </a:extLst>
              </p:cNvPr>
              <p:cNvSpPr/>
              <p:nvPr/>
            </p:nvSpPr>
            <p:spPr>
              <a:xfrm rot="2700000">
                <a:off x="1160540" y="2053524"/>
                <a:ext cx="815037" cy="815038"/>
              </a:xfrm>
              <a:prstGeom prst="roundRect">
                <a:avLst>
                  <a:gd name="adj" fmla="val 9141"/>
                </a:avLst>
              </a:prstGeom>
              <a:gradFill flip="none" rotWithShape="1">
                <a:gsLst>
                  <a:gs pos="0">
                    <a:srgbClr val="5254CF"/>
                  </a:gs>
                  <a:gs pos="100000">
                    <a:srgbClr val="1B1B43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07" name="Picture 4" descr="Research ">
              <a:extLst>
                <a:ext uri="{FF2B5EF4-FFF2-40B4-BE49-F238E27FC236}">
                  <a16:creationId xmlns:a16="http://schemas.microsoft.com/office/drawing/2014/main" id="{64B4A018-EE28-8E51-FAAE-1826E7010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BEBA8EAE-BF5A-486C-A8C5-ECC9F3942E4B}">
                  <a14:imgProps xmlns:a14="http://schemas.microsoft.com/office/drawing/2010/main">
                    <a14:imgLayer r:embed="rId3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0402" y="1935912"/>
              <a:ext cx="503802" cy="503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1" name="TextBox 510">
            <a:extLst>
              <a:ext uri="{FF2B5EF4-FFF2-40B4-BE49-F238E27FC236}">
                <a16:creationId xmlns:a16="http://schemas.microsoft.com/office/drawing/2014/main" id="{6C2BEB3F-4C41-D8CA-E6A6-BD8D946F103A}"/>
              </a:ext>
            </a:extLst>
          </p:cNvPr>
          <p:cNvSpPr txBox="1"/>
          <p:nvPr/>
        </p:nvSpPr>
        <p:spPr>
          <a:xfrm>
            <a:off x="1375666" y="9560017"/>
            <a:ext cx="9223122" cy="109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Extraction: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 are broken down into individual frames (75 frames per 3-second video).</a:t>
            </a:r>
          </a:p>
          <a:p>
            <a:pPr algn="l">
              <a:lnSpc>
                <a:spcPts val="2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and Mouth Detection: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Haarcascade Classifiers are used to detect faces, isolating the mouth region for focus.</a:t>
            </a:r>
          </a:p>
          <a:p>
            <a:pPr algn="l">
              <a:lnSpc>
                <a:spcPts val="2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 Region Cropping &amp; Resizing: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mouth region is cropped and resized to 46x140 pixels for consistency.</a:t>
            </a:r>
          </a:p>
          <a:p>
            <a:pPr algn="l">
              <a:lnSpc>
                <a:spcPts val="2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pixel values of each frame are normalized to stabilize training and improve model performance.</a:t>
            </a:r>
          </a:p>
        </p:txBody>
      </p: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545F2200-AAC4-792F-79D1-99DECB31F661}"/>
              </a:ext>
            </a:extLst>
          </p:cNvPr>
          <p:cNvCxnSpPr/>
          <p:nvPr/>
        </p:nvCxnSpPr>
        <p:spPr bwMode="auto">
          <a:xfrm>
            <a:off x="70300" y="9110184"/>
            <a:ext cx="10501644" cy="3754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B929708D-4197-CB68-118C-640989B19C06}"/>
              </a:ext>
            </a:extLst>
          </p:cNvPr>
          <p:cNvCxnSpPr/>
          <p:nvPr/>
        </p:nvCxnSpPr>
        <p:spPr bwMode="auto">
          <a:xfrm>
            <a:off x="74950" y="10819748"/>
            <a:ext cx="10501644" cy="3754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F7DF5A28-D4FC-7DCA-5226-0BAC3D8F1AAC}"/>
              </a:ext>
            </a:extLst>
          </p:cNvPr>
          <p:cNvGrpSpPr/>
          <p:nvPr/>
        </p:nvGrpSpPr>
        <p:grpSpPr>
          <a:xfrm>
            <a:off x="1348822" y="10929897"/>
            <a:ext cx="8894458" cy="1540620"/>
            <a:chOff x="633238" y="357661"/>
            <a:chExt cx="3675526" cy="1540620"/>
          </a:xfrm>
        </p:grpSpPr>
        <p:sp>
          <p:nvSpPr>
            <p:cNvPr id="523" name="Google Shape;1094;p45">
              <a:extLst>
                <a:ext uri="{FF2B5EF4-FFF2-40B4-BE49-F238E27FC236}">
                  <a16:creationId xmlns:a16="http://schemas.microsoft.com/office/drawing/2014/main" id="{5F738400-3464-4F90-7A0C-CE8E417D5845}"/>
                </a:ext>
              </a:extLst>
            </p:cNvPr>
            <p:cNvSpPr txBox="1"/>
            <p:nvPr/>
          </p:nvSpPr>
          <p:spPr>
            <a:xfrm>
              <a:off x="633238" y="357661"/>
              <a:ext cx="2068878" cy="334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</a:rPr>
                <a:t>Model Architecture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E9D9FEA7-4683-A605-110A-A5A42DA55B0C}"/>
                </a:ext>
              </a:extLst>
            </p:cNvPr>
            <p:cNvSpPr txBox="1"/>
            <p:nvPr/>
          </p:nvSpPr>
          <p:spPr>
            <a:xfrm>
              <a:off x="743595" y="697952"/>
              <a:ext cx="35651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7DE5F05B-38A8-4E5C-3899-258C9CF2D88E}"/>
              </a:ext>
            </a:extLst>
          </p:cNvPr>
          <p:cNvGrpSpPr/>
          <p:nvPr/>
        </p:nvGrpSpPr>
        <p:grpSpPr>
          <a:xfrm>
            <a:off x="203924" y="11602589"/>
            <a:ext cx="972565" cy="612350"/>
            <a:chOff x="6715061" y="1780295"/>
            <a:chExt cx="1294484" cy="815037"/>
          </a:xfrm>
        </p:grpSpPr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6EF2133B-9030-717C-E0D6-57FC1B590A93}"/>
                </a:ext>
              </a:extLst>
            </p:cNvPr>
            <p:cNvGrpSpPr/>
            <p:nvPr/>
          </p:nvGrpSpPr>
          <p:grpSpPr>
            <a:xfrm>
              <a:off x="6715061" y="1780295"/>
              <a:ext cx="1294484" cy="815037"/>
              <a:chOff x="920816" y="2053524"/>
              <a:chExt cx="1294484" cy="815037"/>
            </a:xfrm>
          </p:grpSpPr>
          <p:sp>
            <p:nvSpPr>
              <p:cNvPr id="528" name="Rectangle: Rounded Corners 527">
                <a:extLst>
                  <a:ext uri="{FF2B5EF4-FFF2-40B4-BE49-F238E27FC236}">
                    <a16:creationId xmlns:a16="http://schemas.microsoft.com/office/drawing/2014/main" id="{12E9ED8E-7EE2-4E75-9A25-775D5B0F5E95}"/>
                  </a:ext>
                </a:extLst>
              </p:cNvPr>
              <p:cNvSpPr/>
              <p:nvPr/>
            </p:nvSpPr>
            <p:spPr>
              <a:xfrm rot="18900000">
                <a:off x="920816" y="2233116"/>
                <a:ext cx="455856" cy="455857"/>
              </a:xfrm>
              <a:prstGeom prst="roundRect">
                <a:avLst>
                  <a:gd name="adj" fmla="val 9141"/>
                </a:avLst>
              </a:prstGeom>
              <a:gradFill flip="none" rotWithShape="1">
                <a:gsLst>
                  <a:gs pos="0">
                    <a:srgbClr val="BFBEBE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29" name="Rectangle: Rounded Corners 528">
                <a:extLst>
                  <a:ext uri="{FF2B5EF4-FFF2-40B4-BE49-F238E27FC236}">
                    <a16:creationId xmlns:a16="http://schemas.microsoft.com/office/drawing/2014/main" id="{20BC8C51-2B33-AAE4-7CDB-E143C70451B5}"/>
                  </a:ext>
                </a:extLst>
              </p:cNvPr>
              <p:cNvSpPr/>
              <p:nvPr/>
            </p:nvSpPr>
            <p:spPr>
              <a:xfrm rot="18900000">
                <a:off x="1759444" y="2233117"/>
                <a:ext cx="455856" cy="455857"/>
              </a:xfrm>
              <a:prstGeom prst="roundRect">
                <a:avLst>
                  <a:gd name="adj" fmla="val 9141"/>
                </a:avLst>
              </a:prstGeom>
              <a:gradFill flip="none" rotWithShape="1">
                <a:gsLst>
                  <a:gs pos="0">
                    <a:srgbClr val="BFBEBE"/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: Rounded Corners 529">
                <a:extLst>
                  <a:ext uri="{FF2B5EF4-FFF2-40B4-BE49-F238E27FC236}">
                    <a16:creationId xmlns:a16="http://schemas.microsoft.com/office/drawing/2014/main" id="{1DD84250-F0C1-2FE7-6A64-9CF0091E487C}"/>
                  </a:ext>
                </a:extLst>
              </p:cNvPr>
              <p:cNvSpPr/>
              <p:nvPr/>
            </p:nvSpPr>
            <p:spPr>
              <a:xfrm rot="2700000">
                <a:off x="1160540" y="2053524"/>
                <a:ext cx="815037" cy="815038"/>
              </a:xfrm>
              <a:prstGeom prst="roundRect">
                <a:avLst>
                  <a:gd name="adj" fmla="val 9141"/>
                </a:avLst>
              </a:prstGeom>
              <a:gradFill flip="none" rotWithShape="1">
                <a:gsLst>
                  <a:gs pos="0">
                    <a:srgbClr val="5254CF"/>
                  </a:gs>
                  <a:gs pos="100000">
                    <a:srgbClr val="1B1B43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27" name="Picture 4" descr="Research ">
              <a:extLst>
                <a:ext uri="{FF2B5EF4-FFF2-40B4-BE49-F238E27FC236}">
                  <a16:creationId xmlns:a16="http://schemas.microsoft.com/office/drawing/2014/main" id="{88FFF19B-54F5-D04D-ED2A-41CD01C0B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BEBA8EAE-BF5A-486C-A8C5-ECC9F3942E4B}">
                  <a14:imgProps xmlns:a14="http://schemas.microsoft.com/office/drawing/2010/main">
                    <a14:imgLayer r:embed="rId3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0402" y="1935912"/>
              <a:ext cx="503802" cy="503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1" name="TextBox 530">
            <a:extLst>
              <a:ext uri="{FF2B5EF4-FFF2-40B4-BE49-F238E27FC236}">
                <a16:creationId xmlns:a16="http://schemas.microsoft.com/office/drawing/2014/main" id="{7AB49741-A7AE-B3C6-EEB5-F023A057C437}"/>
              </a:ext>
            </a:extLst>
          </p:cNvPr>
          <p:cNvSpPr txBox="1"/>
          <p:nvPr/>
        </p:nvSpPr>
        <p:spPr>
          <a:xfrm>
            <a:off x="1340755" y="11170389"/>
            <a:ext cx="9345372" cy="186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uses two deep learning models to predict speech from lip movements:</a:t>
            </a:r>
          </a:p>
          <a:p>
            <a:pPr marL="342900" indent="-342900" algn="l">
              <a:lnSpc>
                <a:spcPts val="2000"/>
              </a:lnSpc>
              <a:buAutoNum type="alphaL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3DCNN + LSTM Model 3D Convolutional Layers: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spatial features from video frames (captures lip movement details).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Layers: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temporal dependencies between frames, learning how lip movements evolve over time.</a:t>
            </a:r>
          </a:p>
          <a:p>
            <a:pPr marL="342900" indent="-342900" algn="l">
              <a:lnSpc>
                <a:spcPts val="2000"/>
              </a:lnSpc>
              <a:buAutoNum type="alphaL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 + LSTM Model VGG16: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pre-trained Convolutional Neural Network (CNN) used for detailed feature extraction from lip movements.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Layers: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sequence of frames over time to predict speech accurately.</a:t>
            </a:r>
          </a:p>
        </p:txBody>
      </p: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68C17939-771A-B1A3-FDB2-DCA5A7A8443A}"/>
              </a:ext>
            </a:extLst>
          </p:cNvPr>
          <p:cNvCxnSpPr/>
          <p:nvPr/>
        </p:nvCxnSpPr>
        <p:spPr bwMode="auto">
          <a:xfrm>
            <a:off x="40498" y="13139233"/>
            <a:ext cx="10501644" cy="3754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D8C6BEC3-D6AB-8E3D-BFDB-5EA075C246DB}"/>
              </a:ext>
            </a:extLst>
          </p:cNvPr>
          <p:cNvGrpSpPr/>
          <p:nvPr/>
        </p:nvGrpSpPr>
        <p:grpSpPr>
          <a:xfrm>
            <a:off x="1316621" y="13253796"/>
            <a:ext cx="8894458" cy="1540620"/>
            <a:chOff x="633238" y="357661"/>
            <a:chExt cx="3675526" cy="1540620"/>
          </a:xfrm>
        </p:grpSpPr>
        <p:sp>
          <p:nvSpPr>
            <p:cNvPr id="558" name="Google Shape;1094;p45">
              <a:extLst>
                <a:ext uri="{FF2B5EF4-FFF2-40B4-BE49-F238E27FC236}">
                  <a16:creationId xmlns:a16="http://schemas.microsoft.com/office/drawing/2014/main" id="{2153B8C6-2C3B-C479-7D3A-D9177A4A3DDD}"/>
                </a:ext>
              </a:extLst>
            </p:cNvPr>
            <p:cNvSpPr txBox="1"/>
            <p:nvPr/>
          </p:nvSpPr>
          <p:spPr>
            <a:xfrm>
              <a:off x="633238" y="357661"/>
              <a:ext cx="2068878" cy="334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</a:rPr>
                <a:t>Training &amp; Loss Function</a:t>
              </a:r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0FE8AA8F-0A66-6ED6-B1EF-8DBF114C0469}"/>
                </a:ext>
              </a:extLst>
            </p:cNvPr>
            <p:cNvSpPr txBox="1"/>
            <p:nvPr/>
          </p:nvSpPr>
          <p:spPr>
            <a:xfrm>
              <a:off x="743595" y="697952"/>
              <a:ext cx="35651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DE9DC261-E49C-C243-B47E-E4540445AA66}"/>
              </a:ext>
            </a:extLst>
          </p:cNvPr>
          <p:cNvGrpSpPr/>
          <p:nvPr/>
        </p:nvGrpSpPr>
        <p:grpSpPr>
          <a:xfrm>
            <a:off x="178269" y="13877356"/>
            <a:ext cx="972565" cy="612350"/>
            <a:chOff x="6715061" y="1780295"/>
            <a:chExt cx="1294484" cy="815037"/>
          </a:xfrm>
        </p:grpSpPr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id="{6FAD711D-6F36-A08F-396F-6306083B2146}"/>
                </a:ext>
              </a:extLst>
            </p:cNvPr>
            <p:cNvGrpSpPr/>
            <p:nvPr/>
          </p:nvGrpSpPr>
          <p:grpSpPr>
            <a:xfrm>
              <a:off x="6715061" y="1780295"/>
              <a:ext cx="1294484" cy="815037"/>
              <a:chOff x="920816" y="2053524"/>
              <a:chExt cx="1294484" cy="815037"/>
            </a:xfrm>
          </p:grpSpPr>
          <p:sp>
            <p:nvSpPr>
              <p:cNvPr id="563" name="Rectangle: Rounded Corners 562">
                <a:extLst>
                  <a:ext uri="{FF2B5EF4-FFF2-40B4-BE49-F238E27FC236}">
                    <a16:creationId xmlns:a16="http://schemas.microsoft.com/office/drawing/2014/main" id="{6AFEA478-7042-52A1-ABC1-1344D0D133E7}"/>
                  </a:ext>
                </a:extLst>
              </p:cNvPr>
              <p:cNvSpPr/>
              <p:nvPr/>
            </p:nvSpPr>
            <p:spPr>
              <a:xfrm rot="18900000">
                <a:off x="920816" y="2233116"/>
                <a:ext cx="455856" cy="455857"/>
              </a:xfrm>
              <a:prstGeom prst="roundRect">
                <a:avLst>
                  <a:gd name="adj" fmla="val 9141"/>
                </a:avLst>
              </a:prstGeom>
              <a:gradFill flip="none" rotWithShape="1">
                <a:gsLst>
                  <a:gs pos="0">
                    <a:srgbClr val="BFBEBE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4" name="Rectangle: Rounded Corners 563">
                <a:extLst>
                  <a:ext uri="{FF2B5EF4-FFF2-40B4-BE49-F238E27FC236}">
                    <a16:creationId xmlns:a16="http://schemas.microsoft.com/office/drawing/2014/main" id="{AB6CEB76-B2EA-7395-2844-890F010AFF1E}"/>
                  </a:ext>
                </a:extLst>
              </p:cNvPr>
              <p:cNvSpPr/>
              <p:nvPr/>
            </p:nvSpPr>
            <p:spPr>
              <a:xfrm rot="18900000">
                <a:off x="1759444" y="2233117"/>
                <a:ext cx="455856" cy="455857"/>
              </a:xfrm>
              <a:prstGeom prst="roundRect">
                <a:avLst>
                  <a:gd name="adj" fmla="val 9141"/>
                </a:avLst>
              </a:prstGeom>
              <a:gradFill flip="none" rotWithShape="1">
                <a:gsLst>
                  <a:gs pos="0">
                    <a:srgbClr val="BFBEBE"/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Rectangle: Rounded Corners 564">
                <a:extLst>
                  <a:ext uri="{FF2B5EF4-FFF2-40B4-BE49-F238E27FC236}">
                    <a16:creationId xmlns:a16="http://schemas.microsoft.com/office/drawing/2014/main" id="{9B61F19D-5C18-2CD2-5551-B16A0D81DEFC}"/>
                  </a:ext>
                </a:extLst>
              </p:cNvPr>
              <p:cNvSpPr/>
              <p:nvPr/>
            </p:nvSpPr>
            <p:spPr>
              <a:xfrm rot="2700000">
                <a:off x="1160540" y="2053524"/>
                <a:ext cx="815037" cy="815038"/>
              </a:xfrm>
              <a:prstGeom prst="roundRect">
                <a:avLst>
                  <a:gd name="adj" fmla="val 9141"/>
                </a:avLst>
              </a:prstGeom>
              <a:gradFill flip="none" rotWithShape="1">
                <a:gsLst>
                  <a:gs pos="0">
                    <a:srgbClr val="5254CF"/>
                  </a:gs>
                  <a:gs pos="100000">
                    <a:srgbClr val="1B1B43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62" name="Picture 4" descr="Research ">
              <a:extLst>
                <a:ext uri="{FF2B5EF4-FFF2-40B4-BE49-F238E27FC236}">
                  <a16:creationId xmlns:a16="http://schemas.microsoft.com/office/drawing/2014/main" id="{C3170DC4-9A17-8D84-5397-E8F3616251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BEBA8EAE-BF5A-486C-A8C5-ECC9F3942E4B}">
                  <a14:imgProps xmlns:a14="http://schemas.microsoft.com/office/drawing/2010/main">
                    <a14:imgLayer r:embed="rId3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0402" y="1935912"/>
              <a:ext cx="503802" cy="503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6" name="TextBox 565">
            <a:extLst>
              <a:ext uri="{FF2B5EF4-FFF2-40B4-BE49-F238E27FC236}">
                <a16:creationId xmlns:a16="http://schemas.microsoft.com/office/drawing/2014/main" id="{6CDEFF19-8CD3-10DE-9902-F92D5AFF8A8E}"/>
              </a:ext>
            </a:extLst>
          </p:cNvPr>
          <p:cNvSpPr txBox="1"/>
          <p:nvPr/>
        </p:nvSpPr>
        <p:spPr>
          <a:xfrm>
            <a:off x="1316621" y="13566158"/>
            <a:ext cx="9223122" cy="1609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Setup: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Split: 80% for training, 20% for testing. The training data was further split into 80% for training and 20% for validation.</a:t>
            </a:r>
          </a:p>
          <a:p>
            <a:pPr algn="l">
              <a:lnSpc>
                <a:spcPts val="2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were trained 4 times: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epochs for VGG16, 50 epochs for 3DCNN, 100 epochs for VGG16 and 100 epochs for 3DCNN</a:t>
            </a:r>
          </a:p>
          <a:p>
            <a:pPr algn="l">
              <a:lnSpc>
                <a:spcPts val="2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Scheduler: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rate was reduced by 0.1 every 20 epochs to improve convergence and model performance.</a:t>
            </a:r>
          </a:p>
        </p:txBody>
      </p: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1F4B31F2-426B-2BA4-6B45-50FE983F076D}"/>
              </a:ext>
            </a:extLst>
          </p:cNvPr>
          <p:cNvCxnSpPr/>
          <p:nvPr/>
        </p:nvCxnSpPr>
        <p:spPr bwMode="auto">
          <a:xfrm>
            <a:off x="38099" y="15246025"/>
            <a:ext cx="10501644" cy="3754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427705D1-5AA4-AB14-3F27-54C7547DB688}"/>
              </a:ext>
            </a:extLst>
          </p:cNvPr>
          <p:cNvGrpSpPr/>
          <p:nvPr/>
        </p:nvGrpSpPr>
        <p:grpSpPr>
          <a:xfrm>
            <a:off x="1278522" y="15331052"/>
            <a:ext cx="8894458" cy="1540620"/>
            <a:chOff x="633238" y="357661"/>
            <a:chExt cx="3675526" cy="1540620"/>
          </a:xfrm>
        </p:grpSpPr>
        <p:sp>
          <p:nvSpPr>
            <p:cNvPr id="570" name="Google Shape;1094;p45">
              <a:extLst>
                <a:ext uri="{FF2B5EF4-FFF2-40B4-BE49-F238E27FC236}">
                  <a16:creationId xmlns:a16="http://schemas.microsoft.com/office/drawing/2014/main" id="{90C7C42D-EEDB-55B4-39E9-A032842DA348}"/>
                </a:ext>
              </a:extLst>
            </p:cNvPr>
            <p:cNvSpPr txBox="1"/>
            <p:nvPr/>
          </p:nvSpPr>
          <p:spPr>
            <a:xfrm>
              <a:off x="633238" y="357661"/>
              <a:ext cx="2068878" cy="334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</a:rPr>
                <a:t>Application Development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48DD5465-3169-024D-27AE-8844FFC9A099}"/>
                </a:ext>
              </a:extLst>
            </p:cNvPr>
            <p:cNvSpPr txBox="1"/>
            <p:nvPr/>
          </p:nvSpPr>
          <p:spPr>
            <a:xfrm>
              <a:off x="743595" y="697952"/>
              <a:ext cx="35651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endParaRPr>
            </a:p>
            <a:p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4BF0E9AF-F332-1B45-2C1D-739961E8DC50}"/>
              </a:ext>
            </a:extLst>
          </p:cNvPr>
          <p:cNvGrpSpPr/>
          <p:nvPr/>
        </p:nvGrpSpPr>
        <p:grpSpPr>
          <a:xfrm>
            <a:off x="145075" y="15808677"/>
            <a:ext cx="972565" cy="612350"/>
            <a:chOff x="6715061" y="1780295"/>
            <a:chExt cx="1294484" cy="815037"/>
          </a:xfrm>
        </p:grpSpPr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3EE9AB7B-F88A-F171-E51A-40BA7D5EFE92}"/>
                </a:ext>
              </a:extLst>
            </p:cNvPr>
            <p:cNvGrpSpPr/>
            <p:nvPr/>
          </p:nvGrpSpPr>
          <p:grpSpPr>
            <a:xfrm>
              <a:off x="6715061" y="1780295"/>
              <a:ext cx="1294484" cy="815037"/>
              <a:chOff x="920816" y="2053524"/>
              <a:chExt cx="1294484" cy="815037"/>
            </a:xfrm>
          </p:grpSpPr>
          <p:sp>
            <p:nvSpPr>
              <p:cNvPr id="575" name="Rectangle: Rounded Corners 574">
                <a:extLst>
                  <a:ext uri="{FF2B5EF4-FFF2-40B4-BE49-F238E27FC236}">
                    <a16:creationId xmlns:a16="http://schemas.microsoft.com/office/drawing/2014/main" id="{A82FB335-404C-9889-94B5-1A055F1348B7}"/>
                  </a:ext>
                </a:extLst>
              </p:cNvPr>
              <p:cNvSpPr/>
              <p:nvPr/>
            </p:nvSpPr>
            <p:spPr>
              <a:xfrm rot="18900000">
                <a:off x="920816" y="2233116"/>
                <a:ext cx="455856" cy="455857"/>
              </a:xfrm>
              <a:prstGeom prst="roundRect">
                <a:avLst>
                  <a:gd name="adj" fmla="val 9141"/>
                </a:avLst>
              </a:prstGeom>
              <a:gradFill flip="none" rotWithShape="1">
                <a:gsLst>
                  <a:gs pos="0">
                    <a:srgbClr val="BFBEBE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76" name="Rectangle: Rounded Corners 575">
                <a:extLst>
                  <a:ext uri="{FF2B5EF4-FFF2-40B4-BE49-F238E27FC236}">
                    <a16:creationId xmlns:a16="http://schemas.microsoft.com/office/drawing/2014/main" id="{18B4E5FF-CBD4-1A19-9C91-CE749F0B632C}"/>
                  </a:ext>
                </a:extLst>
              </p:cNvPr>
              <p:cNvSpPr/>
              <p:nvPr/>
            </p:nvSpPr>
            <p:spPr>
              <a:xfrm rot="18900000">
                <a:off x="1759444" y="2233117"/>
                <a:ext cx="455856" cy="455857"/>
              </a:xfrm>
              <a:prstGeom prst="roundRect">
                <a:avLst>
                  <a:gd name="adj" fmla="val 9141"/>
                </a:avLst>
              </a:prstGeom>
              <a:gradFill flip="none" rotWithShape="1">
                <a:gsLst>
                  <a:gs pos="0">
                    <a:srgbClr val="BFBEBE"/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Rectangle: Rounded Corners 576">
                <a:extLst>
                  <a:ext uri="{FF2B5EF4-FFF2-40B4-BE49-F238E27FC236}">
                    <a16:creationId xmlns:a16="http://schemas.microsoft.com/office/drawing/2014/main" id="{47B51874-C6DA-9CE6-32A7-58D6B9682F60}"/>
                  </a:ext>
                </a:extLst>
              </p:cNvPr>
              <p:cNvSpPr/>
              <p:nvPr/>
            </p:nvSpPr>
            <p:spPr>
              <a:xfrm rot="2700000">
                <a:off x="1160540" y="2053524"/>
                <a:ext cx="815037" cy="815038"/>
              </a:xfrm>
              <a:prstGeom prst="roundRect">
                <a:avLst>
                  <a:gd name="adj" fmla="val 9141"/>
                </a:avLst>
              </a:prstGeom>
              <a:gradFill flip="none" rotWithShape="1">
                <a:gsLst>
                  <a:gs pos="0">
                    <a:srgbClr val="5254CF"/>
                  </a:gs>
                  <a:gs pos="100000">
                    <a:srgbClr val="1B1B43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74" name="Picture 4" descr="Research ">
              <a:extLst>
                <a:ext uri="{FF2B5EF4-FFF2-40B4-BE49-F238E27FC236}">
                  <a16:creationId xmlns:a16="http://schemas.microsoft.com/office/drawing/2014/main" id="{B6364E29-8092-49F7-CF20-03E6247F0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BEBA8EAE-BF5A-486C-A8C5-ECC9F3942E4B}">
                  <a14:imgProps xmlns:a14="http://schemas.microsoft.com/office/drawing/2010/main">
                    <a14:imgLayer r:embed="rId3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0402" y="1935912"/>
              <a:ext cx="503802" cy="503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8" name="TextBox 577">
            <a:extLst>
              <a:ext uri="{FF2B5EF4-FFF2-40B4-BE49-F238E27FC236}">
                <a16:creationId xmlns:a16="http://schemas.microsoft.com/office/drawing/2014/main" id="{15044FC5-AC31-3DE5-49B8-B4A004B3CC7C}"/>
              </a:ext>
            </a:extLst>
          </p:cNvPr>
          <p:cNvSpPr txBox="1"/>
          <p:nvPr/>
        </p:nvSpPr>
        <p:spPr>
          <a:xfrm>
            <a:off x="1278522" y="15681514"/>
            <a:ext cx="9223122" cy="109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Streamlit-based web application allows real-time lipreading predictions from video files.</a:t>
            </a:r>
          </a:p>
          <a:p>
            <a:pPr algn="l">
              <a:lnSpc>
                <a:spcPts val="2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Upload: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upload MP4 or MPG videos.</a:t>
            </a:r>
          </a:p>
          <a:p>
            <a:pPr algn="l">
              <a:lnSpc>
                <a:spcPts val="2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Pre-loaded Videos: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sample GRID dataset videos for quick trials.</a:t>
            </a:r>
          </a:p>
          <a:p>
            <a:pPr algn="l">
              <a:lnSpc>
                <a:spcPts val="2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Prediction: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predicts speech and displays it as text on-screen.</a:t>
            </a:r>
          </a:p>
        </p:txBody>
      </p: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32D6861-8C7B-C5F6-8D4A-65120FD456E6}"/>
              </a:ext>
            </a:extLst>
          </p:cNvPr>
          <p:cNvGrpSpPr/>
          <p:nvPr/>
        </p:nvGrpSpPr>
        <p:grpSpPr>
          <a:xfrm>
            <a:off x="280218" y="17725491"/>
            <a:ext cx="10413976" cy="7069249"/>
            <a:chOff x="1801137" y="628539"/>
            <a:chExt cx="8817702" cy="5732288"/>
          </a:xfrm>
        </p:grpSpPr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B19270C-0FB5-C7E2-7832-0001CDFC911B}"/>
                </a:ext>
              </a:extLst>
            </p:cNvPr>
            <p:cNvCxnSpPr>
              <a:cxnSpLocks/>
            </p:cNvCxnSpPr>
            <p:nvPr/>
          </p:nvCxnSpPr>
          <p:spPr>
            <a:xfrm>
              <a:off x="6132124" y="1313421"/>
              <a:ext cx="17879" cy="504740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9A25256-6DD0-D341-E577-1372313FA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1137" y="3830407"/>
              <a:ext cx="8817702" cy="3886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57765A59-47B6-7E87-481A-5F33652C7A44}"/>
                </a:ext>
              </a:extLst>
            </p:cNvPr>
            <p:cNvGrpSpPr/>
            <p:nvPr/>
          </p:nvGrpSpPr>
          <p:grpSpPr>
            <a:xfrm>
              <a:off x="4854700" y="2959011"/>
              <a:ext cx="2660142" cy="1820516"/>
              <a:chOff x="5342159" y="3117417"/>
              <a:chExt cx="1594468" cy="1504558"/>
            </a:xfrm>
          </p:grpSpPr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23D6719D-B71D-CD65-CB81-ADEC9A10A4B1}"/>
                  </a:ext>
                </a:extLst>
              </p:cNvPr>
              <p:cNvSpPr/>
              <p:nvPr/>
            </p:nvSpPr>
            <p:spPr>
              <a:xfrm>
                <a:off x="5343215" y="3117417"/>
                <a:ext cx="1504558" cy="1504558"/>
              </a:xfrm>
              <a:prstGeom prst="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F7FB5BAB-FA93-6F4F-BDFC-BA8C457AF700}"/>
                  </a:ext>
                </a:extLst>
              </p:cNvPr>
              <p:cNvSpPr/>
              <p:nvPr/>
            </p:nvSpPr>
            <p:spPr>
              <a:xfrm>
                <a:off x="5342159" y="3347517"/>
                <a:ext cx="765678" cy="27979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Segoe UI" panose="020B0502040204020203" pitchFamily="34" charset="0"/>
                  </a:rPr>
                  <a:t>VGG(</a:t>
                </a: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Segoe UI" panose="020B0502040204020203" pitchFamily="34" charset="0"/>
                  </a:rPr>
                  <a:t>50</a:t>
                </a: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Segoe UI" panose="020B0502040204020203" pitchFamily="34" charset="0"/>
                  </a:rPr>
                  <a:t>)</a:t>
                </a:r>
                <a:endParaRPr kumimoji="0" lang="bg-BG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Segoe UI" panose="020B0502040204020203" pitchFamily="34" charset="0"/>
                </a:endParaRPr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5EDD972D-CB33-26D7-B869-2EB6963A2D20}"/>
                  </a:ext>
                </a:extLst>
              </p:cNvPr>
              <p:cNvSpPr/>
              <p:nvPr/>
            </p:nvSpPr>
            <p:spPr>
              <a:xfrm>
                <a:off x="6133206" y="3347521"/>
                <a:ext cx="685262" cy="27979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35A35"/>
                    </a:solidFill>
                    <a:effectLst/>
                    <a:uLnTx/>
                    <a:uFillTx/>
                    <a:latin typeface="Segoe UI" panose="020B0502040204020203" pitchFamily="34" charset="0"/>
                  </a:rPr>
                  <a:t>CNN(100)</a:t>
                </a:r>
                <a:endParaRPr kumimoji="0" lang="bg-BG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E35A35"/>
                  </a:solidFill>
                  <a:effectLst/>
                  <a:uLnTx/>
                  <a:uFillTx/>
                  <a:latin typeface="Segoe UI" panose="020B0502040204020203" pitchFamily="34" charset="0"/>
                </a:endParaRPr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85F28F5C-0179-E221-834B-E1DA8709E4D7}"/>
                  </a:ext>
                </a:extLst>
              </p:cNvPr>
              <p:cNvSpPr/>
              <p:nvPr/>
            </p:nvSpPr>
            <p:spPr>
              <a:xfrm>
                <a:off x="6015047" y="4099798"/>
                <a:ext cx="921580" cy="27979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CB448"/>
                    </a:solidFill>
                    <a:effectLst/>
                    <a:uLnTx/>
                    <a:uFillTx/>
                    <a:latin typeface="Segoe UI" panose="020B0502040204020203" pitchFamily="34" charset="0"/>
                  </a:rPr>
                  <a:t>VGG(100)</a:t>
                </a:r>
                <a:endParaRPr kumimoji="0" lang="bg-BG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ECB448"/>
                  </a:solidFill>
                  <a:effectLst/>
                  <a:uLnTx/>
                  <a:uFillTx/>
                  <a:latin typeface="Segoe UI" panose="020B0502040204020203" pitchFamily="34" charset="0"/>
                </a:endParaRPr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56B8BE05-CEF2-3F61-9D15-4551F406696F}"/>
                  </a:ext>
                </a:extLst>
              </p:cNvPr>
              <p:cNvSpPr/>
              <p:nvPr/>
            </p:nvSpPr>
            <p:spPr>
              <a:xfrm>
                <a:off x="5417913" y="4099798"/>
                <a:ext cx="614160" cy="27979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8BB74C"/>
                    </a:solidFill>
                    <a:effectLst/>
                    <a:uLnTx/>
                    <a:uFillTx/>
                    <a:latin typeface="Segoe UI" panose="020B0502040204020203" pitchFamily="34" charset="0"/>
                  </a:rPr>
                  <a:t>CNN(50)</a:t>
                </a:r>
                <a:endParaRPr kumimoji="0" lang="bg-BG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8BB74C"/>
                  </a:solidFill>
                  <a:effectLst/>
                  <a:uLnTx/>
                  <a:uFillTx/>
                  <a:latin typeface="Segoe UI" panose="020B0502040204020203" pitchFamily="34" charset="0"/>
                </a:endParaRPr>
              </a:p>
            </p:txBody>
          </p:sp>
        </p:grpSp>
        <p:pic>
          <p:nvPicPr>
            <p:cNvPr id="613" name="Picture 612">
              <a:extLst>
                <a:ext uri="{FF2B5EF4-FFF2-40B4-BE49-F238E27FC236}">
                  <a16:creationId xmlns:a16="http://schemas.microsoft.com/office/drawing/2014/main" id="{E126F514-4160-63D2-74D2-BC0AED3F1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7523528" y="3995785"/>
              <a:ext cx="2931414" cy="2340000"/>
            </a:xfrm>
            <a:prstGeom prst="rect">
              <a:avLst/>
            </a:prstGeom>
          </p:spPr>
        </p:pic>
        <p:pic>
          <p:nvPicPr>
            <p:cNvPr id="614" name="Picture 613" descr="A graph of a graph&#10;&#10;Description automatically generated">
              <a:extLst>
                <a:ext uri="{FF2B5EF4-FFF2-40B4-BE49-F238E27FC236}">
                  <a16:creationId xmlns:a16="http://schemas.microsoft.com/office/drawing/2014/main" id="{ABE28E2A-30BD-F519-E649-3D2E5943A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7532493" y="1313421"/>
              <a:ext cx="2931415" cy="2340000"/>
            </a:xfrm>
            <a:prstGeom prst="rect">
              <a:avLst/>
            </a:prstGeom>
          </p:spPr>
        </p:pic>
        <p:pic>
          <p:nvPicPr>
            <p:cNvPr id="615" name="Picture 614">
              <a:extLst>
                <a:ext uri="{FF2B5EF4-FFF2-40B4-BE49-F238E27FC236}">
                  <a16:creationId xmlns:a16="http://schemas.microsoft.com/office/drawing/2014/main" id="{00CCF094-BD0B-9B25-D43A-7A75EBC82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137" y="4020827"/>
              <a:ext cx="2925000" cy="2340000"/>
            </a:xfrm>
            <a:prstGeom prst="rect">
              <a:avLst/>
            </a:prstGeom>
          </p:spPr>
        </p:pic>
        <p:pic>
          <p:nvPicPr>
            <p:cNvPr id="616" name="Picture 615">
              <a:extLst>
                <a:ext uri="{FF2B5EF4-FFF2-40B4-BE49-F238E27FC236}">
                  <a16:creationId xmlns:a16="http://schemas.microsoft.com/office/drawing/2014/main" id="{DC12368F-5E60-A97C-1673-64910DC32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1850304" y="1467451"/>
              <a:ext cx="2880000" cy="2298956"/>
            </a:xfrm>
            <a:prstGeom prst="rect">
              <a:avLst/>
            </a:prstGeom>
          </p:spPr>
        </p:pic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7AE07811-E391-8C19-AC2A-0309C4C1201D}"/>
                </a:ext>
              </a:extLst>
            </p:cNvPr>
            <p:cNvSpPr txBox="1"/>
            <p:nvPr/>
          </p:nvSpPr>
          <p:spPr>
            <a:xfrm>
              <a:off x="4910421" y="628539"/>
              <a:ext cx="2474614" cy="524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vs Validation Loss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Model(#epoch)</a:t>
              </a:r>
            </a:p>
          </p:txBody>
        </p:sp>
      </p:grpSp>
      <p:sp>
        <p:nvSpPr>
          <p:cNvPr id="633" name="Freeform 8">
            <a:extLst>
              <a:ext uri="{FF2B5EF4-FFF2-40B4-BE49-F238E27FC236}">
                <a16:creationId xmlns:a16="http://schemas.microsoft.com/office/drawing/2014/main" id="{3C103FA6-A923-C8A1-C01C-EE64637F73DD}"/>
              </a:ext>
            </a:extLst>
          </p:cNvPr>
          <p:cNvSpPr/>
          <p:nvPr/>
        </p:nvSpPr>
        <p:spPr>
          <a:xfrm>
            <a:off x="479037" y="26055420"/>
            <a:ext cx="3912501" cy="2013936"/>
          </a:xfrm>
          <a:custGeom>
            <a:avLst/>
            <a:gdLst/>
            <a:ahLst/>
            <a:cxnLst/>
            <a:rect l="l" t="t" r="r" b="b"/>
            <a:pathLst>
              <a:path w="6882476" h="3647712">
                <a:moveTo>
                  <a:pt x="0" y="0"/>
                </a:moveTo>
                <a:lnTo>
                  <a:pt x="6882476" y="0"/>
                </a:lnTo>
                <a:lnTo>
                  <a:pt x="6882476" y="3647712"/>
                </a:lnTo>
                <a:lnTo>
                  <a:pt x="0" y="3647712"/>
                </a:lnTo>
                <a:lnTo>
                  <a:pt x="0" y="0"/>
                </a:lnTo>
                <a:close/>
              </a:path>
            </a:pathLst>
          </a:custGeom>
          <a:blipFill>
            <a:blip r:embed="rId43"/>
            <a:stretch>
              <a:fillRect/>
            </a:stretch>
          </a:blipFill>
        </p:spPr>
      </p:sp>
      <p:sp>
        <p:nvSpPr>
          <p:cNvPr id="634" name="Freeform 9">
            <a:extLst>
              <a:ext uri="{FF2B5EF4-FFF2-40B4-BE49-F238E27FC236}">
                <a16:creationId xmlns:a16="http://schemas.microsoft.com/office/drawing/2014/main" id="{23C520AF-C304-0A7D-4762-532F52F6F9EE}"/>
              </a:ext>
            </a:extLst>
          </p:cNvPr>
          <p:cNvSpPr/>
          <p:nvPr/>
        </p:nvSpPr>
        <p:spPr>
          <a:xfrm>
            <a:off x="7343106" y="26023380"/>
            <a:ext cx="3913763" cy="2000331"/>
          </a:xfrm>
          <a:custGeom>
            <a:avLst/>
            <a:gdLst/>
            <a:ahLst/>
            <a:cxnLst/>
            <a:rect l="l" t="t" r="r" b="b"/>
            <a:pathLst>
              <a:path w="6884691" h="3623069">
                <a:moveTo>
                  <a:pt x="0" y="0"/>
                </a:moveTo>
                <a:lnTo>
                  <a:pt x="6884691" y="0"/>
                </a:lnTo>
                <a:lnTo>
                  <a:pt x="6884691" y="3623069"/>
                </a:lnTo>
                <a:lnTo>
                  <a:pt x="0" y="3623069"/>
                </a:lnTo>
                <a:lnTo>
                  <a:pt x="0" y="0"/>
                </a:lnTo>
                <a:close/>
              </a:path>
            </a:pathLst>
          </a:custGeom>
          <a:blipFill>
            <a:blip r:embed="rId44"/>
            <a:stretch>
              <a:fillRect/>
            </a:stretch>
          </a:blipFill>
        </p:spPr>
      </p:sp>
      <p:sp>
        <p:nvSpPr>
          <p:cNvPr id="635" name="Freeform 10">
            <a:extLst>
              <a:ext uri="{FF2B5EF4-FFF2-40B4-BE49-F238E27FC236}">
                <a16:creationId xmlns:a16="http://schemas.microsoft.com/office/drawing/2014/main" id="{5F3A69BC-9414-CFDE-404A-A22C859D3CBB}"/>
              </a:ext>
            </a:extLst>
          </p:cNvPr>
          <p:cNvSpPr/>
          <p:nvPr/>
        </p:nvSpPr>
        <p:spPr>
          <a:xfrm>
            <a:off x="1614613" y="28182212"/>
            <a:ext cx="3912501" cy="1985438"/>
          </a:xfrm>
          <a:custGeom>
            <a:avLst/>
            <a:gdLst/>
            <a:ahLst/>
            <a:cxnLst/>
            <a:rect l="l" t="t" r="r" b="b"/>
            <a:pathLst>
              <a:path w="6882476" h="3596094">
                <a:moveTo>
                  <a:pt x="0" y="0"/>
                </a:moveTo>
                <a:lnTo>
                  <a:pt x="6882476" y="0"/>
                </a:lnTo>
                <a:lnTo>
                  <a:pt x="6882476" y="3596094"/>
                </a:lnTo>
                <a:lnTo>
                  <a:pt x="0" y="3596094"/>
                </a:lnTo>
                <a:lnTo>
                  <a:pt x="0" y="0"/>
                </a:lnTo>
                <a:close/>
              </a:path>
            </a:pathLst>
          </a:custGeom>
          <a:blipFill>
            <a:blip r:embed="rId45"/>
            <a:stretch>
              <a:fillRect/>
            </a:stretch>
          </a:blipFill>
        </p:spPr>
      </p:sp>
      <p:sp>
        <p:nvSpPr>
          <p:cNvPr id="636" name="Freeform 11">
            <a:extLst>
              <a:ext uri="{FF2B5EF4-FFF2-40B4-BE49-F238E27FC236}">
                <a16:creationId xmlns:a16="http://schemas.microsoft.com/office/drawing/2014/main" id="{2A4BE2DA-6F38-467F-FCAE-A0849C410E8C}"/>
              </a:ext>
            </a:extLst>
          </p:cNvPr>
          <p:cNvSpPr/>
          <p:nvPr/>
        </p:nvSpPr>
        <p:spPr>
          <a:xfrm>
            <a:off x="6218191" y="28164613"/>
            <a:ext cx="3893870" cy="1985438"/>
          </a:xfrm>
          <a:custGeom>
            <a:avLst/>
            <a:gdLst/>
            <a:ahLst/>
            <a:cxnLst/>
            <a:rect l="l" t="t" r="r" b="b"/>
            <a:pathLst>
              <a:path w="6849702" h="3596094">
                <a:moveTo>
                  <a:pt x="0" y="0"/>
                </a:moveTo>
                <a:lnTo>
                  <a:pt x="6849702" y="0"/>
                </a:lnTo>
                <a:lnTo>
                  <a:pt x="6849702" y="3596094"/>
                </a:lnTo>
                <a:lnTo>
                  <a:pt x="0" y="3596094"/>
                </a:lnTo>
                <a:lnTo>
                  <a:pt x="0" y="0"/>
                </a:lnTo>
                <a:close/>
              </a:path>
            </a:pathLst>
          </a:custGeom>
          <a:blipFill>
            <a:blip r:embed="rId46"/>
            <a:stretch>
              <a:fillRect/>
            </a:stretch>
          </a:blipFill>
        </p:spPr>
      </p:sp>
      <p:sp>
        <p:nvSpPr>
          <p:cNvPr id="637" name="TextBox 14">
            <a:extLst>
              <a:ext uri="{FF2B5EF4-FFF2-40B4-BE49-F238E27FC236}">
                <a16:creationId xmlns:a16="http://schemas.microsoft.com/office/drawing/2014/main" id="{A1E6B35D-2EEA-C925-C06C-34FEAFF2C0A5}"/>
              </a:ext>
            </a:extLst>
          </p:cNvPr>
          <p:cNvSpPr txBox="1"/>
          <p:nvPr/>
        </p:nvSpPr>
        <p:spPr>
          <a:xfrm>
            <a:off x="680904" y="25501634"/>
            <a:ext cx="3325216" cy="521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auto">
              <a:lnSpc>
                <a:spcPts val="475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Codec Pro"/>
                <a:cs typeface="Times New Roman" panose="02020603050405020304" pitchFamily="18" charset="0"/>
                <a:sym typeface="Codec Pro"/>
              </a:rPr>
              <a:t>Pre-Loaded Video</a:t>
            </a:r>
          </a:p>
        </p:txBody>
      </p:sp>
      <p:sp>
        <p:nvSpPr>
          <p:cNvPr id="638" name="TextBox 15">
            <a:extLst>
              <a:ext uri="{FF2B5EF4-FFF2-40B4-BE49-F238E27FC236}">
                <a16:creationId xmlns:a16="http://schemas.microsoft.com/office/drawing/2014/main" id="{2195861A-9067-E417-2B88-3EAD3856D685}"/>
              </a:ext>
            </a:extLst>
          </p:cNvPr>
          <p:cNvSpPr txBox="1"/>
          <p:nvPr/>
        </p:nvSpPr>
        <p:spPr>
          <a:xfrm>
            <a:off x="8245998" y="25482584"/>
            <a:ext cx="2238557" cy="52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fontAlgn="auto">
              <a:lnSpc>
                <a:spcPts val="475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Codec Pro"/>
                <a:cs typeface="Times New Roman" panose="02020603050405020304" pitchFamily="18" charset="0"/>
                <a:sym typeface="Codec Pro"/>
              </a:rPr>
              <a:t>User-Loaded Video</a:t>
            </a:r>
          </a:p>
        </p:txBody>
      </p: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B10C7723-5DF4-E5F6-B2BF-6FAF8AC490CE}"/>
              </a:ext>
            </a:extLst>
          </p:cNvPr>
          <p:cNvGrpSpPr/>
          <p:nvPr/>
        </p:nvGrpSpPr>
        <p:grpSpPr>
          <a:xfrm>
            <a:off x="12553949" y="17634523"/>
            <a:ext cx="8454539" cy="4061704"/>
            <a:chOff x="12382499" y="17863123"/>
            <a:chExt cx="8454539" cy="4061704"/>
          </a:xfrm>
        </p:grpSpPr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D81FBAE4-F6B3-DF08-B59B-8F12E58E494D}"/>
                </a:ext>
              </a:extLst>
            </p:cNvPr>
            <p:cNvSpPr txBox="1"/>
            <p:nvPr/>
          </p:nvSpPr>
          <p:spPr>
            <a:xfrm>
              <a:off x="12934516" y="17863123"/>
              <a:ext cx="7392941" cy="603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vs Validation WER (Word Error Rate)</a:t>
              </a:r>
            </a:p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Model(#epoch)</a:t>
              </a:r>
            </a:p>
          </p:txBody>
        </p: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C0BCCFBB-C90C-F8F0-BAE9-0F5C3F5938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30987" y="18561755"/>
              <a:ext cx="0" cy="304725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19EDD38B-C92E-EF93-FB68-1ADEFDD50DBB}"/>
                </a:ext>
              </a:extLst>
            </p:cNvPr>
            <p:cNvSpPr/>
            <p:nvPr/>
          </p:nvSpPr>
          <p:spPr>
            <a:xfrm>
              <a:off x="13905148" y="21586273"/>
              <a:ext cx="1012478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VGG(10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0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)</a:t>
              </a:r>
              <a:endParaRPr kumimoji="0" lang="bg-BG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pic>
          <p:nvPicPr>
            <p:cNvPr id="652" name="Picture 651" descr="A graph of a graph&#10;&#10;Description automatically generated">
              <a:extLst>
                <a:ext uri="{FF2B5EF4-FFF2-40B4-BE49-F238E27FC236}">
                  <a16:creationId xmlns:a16="http://schemas.microsoft.com/office/drawing/2014/main" id="{9D0D9388-8EF8-CB17-F41A-909F6977F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12382499" y="18589679"/>
              <a:ext cx="4057776" cy="2968902"/>
            </a:xfrm>
            <a:prstGeom prst="rect">
              <a:avLst/>
            </a:prstGeom>
          </p:spPr>
        </p:pic>
        <p:pic>
          <p:nvPicPr>
            <p:cNvPr id="653" name="Picture 652" descr="A graph of a graph showing the number of points&#10;&#10;Description automatically generated with medium confidence">
              <a:extLst>
                <a:ext uri="{FF2B5EF4-FFF2-40B4-BE49-F238E27FC236}">
                  <a16:creationId xmlns:a16="http://schemas.microsoft.com/office/drawing/2014/main" id="{2CEC38B8-C198-484B-4EB2-16A39381B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16839569" y="18632990"/>
              <a:ext cx="3997469" cy="2925591"/>
            </a:xfrm>
            <a:prstGeom prst="rect">
              <a:avLst/>
            </a:prstGeom>
          </p:spPr>
        </p:pic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D8EB02C5-C5F1-7742-B035-3470663DB1AF}"/>
                </a:ext>
              </a:extLst>
            </p:cNvPr>
            <p:cNvSpPr/>
            <p:nvPr/>
          </p:nvSpPr>
          <p:spPr>
            <a:xfrm>
              <a:off x="18269436" y="21583785"/>
              <a:ext cx="111860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CNN(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100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Segoe UI" panose="020B0502040204020203" pitchFamily="34" charset="0"/>
                </a:rPr>
                <a:t>)</a:t>
              </a:r>
              <a:endParaRPr kumimoji="0" lang="bg-BG" sz="1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</p:grpSp>
      <p:pic>
        <p:nvPicPr>
          <p:cNvPr id="656" name="Picture 655" descr="A grid of numbers and symbols&#10;&#10;Description automatically generated">
            <a:extLst>
              <a:ext uri="{FF2B5EF4-FFF2-40B4-BE49-F238E27FC236}">
                <a16:creationId xmlns:a16="http://schemas.microsoft.com/office/drawing/2014/main" id="{4E69F095-EE09-B88E-D557-0BCCCF4A8CCF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7562651" y="22001027"/>
            <a:ext cx="2875071" cy="2962667"/>
          </a:xfrm>
          <a:prstGeom prst="rect">
            <a:avLst/>
          </a:prstGeom>
        </p:spPr>
      </p:pic>
      <p:pic>
        <p:nvPicPr>
          <p:cNvPr id="658" name="Picture 657" descr="A screenshot of a computer&#10;&#10;Description automatically generated">
            <a:extLst>
              <a:ext uri="{FF2B5EF4-FFF2-40B4-BE49-F238E27FC236}">
                <a16:creationId xmlns:a16="http://schemas.microsoft.com/office/drawing/2014/main" id="{1B90B0C2-E343-7E0A-A842-4E79CC1216B3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3319553" y="22032837"/>
            <a:ext cx="2875071" cy="2962668"/>
          </a:xfrm>
          <a:prstGeom prst="rect">
            <a:avLst/>
          </a:prstGeom>
        </p:spPr>
      </p:pic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CF462E65-3FE1-3B4F-F260-69EB89A39CDB}"/>
              </a:ext>
            </a:extLst>
          </p:cNvPr>
          <p:cNvCxnSpPr>
            <a:cxnSpLocks/>
          </p:cNvCxnSpPr>
          <p:nvPr/>
        </p:nvCxnSpPr>
        <p:spPr>
          <a:xfrm>
            <a:off x="16821487" y="21999776"/>
            <a:ext cx="0" cy="304725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pic>
        <p:nvPicPr>
          <p:cNvPr id="661" name="Picture 660">
            <a:extLst>
              <a:ext uri="{FF2B5EF4-FFF2-40B4-BE49-F238E27FC236}">
                <a16:creationId xmlns:a16="http://schemas.microsoft.com/office/drawing/2014/main" id="{B7D3BDF7-6002-A91D-E871-92F381A0CFA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656" y="9400878"/>
            <a:ext cx="5381762" cy="3040789"/>
          </a:xfrm>
          <a:prstGeom prst="rect">
            <a:avLst/>
          </a:prstGeom>
        </p:spPr>
      </p:pic>
      <p:sp>
        <p:nvSpPr>
          <p:cNvPr id="664" name="Rectangle 8">
            <a:extLst>
              <a:ext uri="{FF2B5EF4-FFF2-40B4-BE49-F238E27FC236}">
                <a16:creationId xmlns:a16="http://schemas.microsoft.com/office/drawing/2014/main" id="{E1C84A0D-ADBF-51B5-8794-3CE829197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5887" y="9247655"/>
            <a:ext cx="4942703" cy="443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Overview: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model combines 3D Convolutional Neural Networks (Conv3D) and Bidirectional LSTM layers to process spatiotemporal data, ideal for video classification or medical imaging.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 (75, 46, 140, 3)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75 time steps, 46x140 spatial dimensions, 3 channels.Conv3D Layers: Extract spatial features with 3 layers (64, 128, 256 filters) and max pooling.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Stabilizes training.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Reshape: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Keeps time steps, flattens spatial dimensions.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LSTM Layers: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layers (64, 128, 256 units) capture temporal dependencies with dropout.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 Layers: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256-unit layers for high-level feature integration, followed by a softmax output.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285750" marR="0" lvl="0" indent="-28575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3D Convolution for spatial features.</a:t>
            </a:r>
          </a:p>
          <a:p>
            <a:pPr marL="285750" marR="0" lvl="0" indent="-28575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LSTMs for temporal patterns.</a:t>
            </a:r>
          </a:p>
          <a:p>
            <a:pPr marL="285750" marR="0" lvl="0" indent="-28575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Dropout for regularization.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455918B2-021D-A3ED-32B5-8550018027A9}"/>
              </a:ext>
            </a:extLst>
          </p:cNvPr>
          <p:cNvSpPr txBox="1"/>
          <p:nvPr/>
        </p:nvSpPr>
        <p:spPr>
          <a:xfrm>
            <a:off x="14179327" y="9482861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3DCNN+LSTM</a:t>
            </a:r>
          </a:p>
        </p:txBody>
      </p:sp>
      <p:sp>
        <p:nvSpPr>
          <p:cNvPr id="669" name="Rectangle 8">
            <a:extLst>
              <a:ext uri="{FF2B5EF4-FFF2-40B4-BE49-F238E27FC236}">
                <a16:creationId xmlns:a16="http://schemas.microsoft.com/office/drawing/2014/main" id="{002E36F5-7F3E-CD18-8278-1CA6A75CF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6127" y="12666902"/>
            <a:ext cx="9798236" cy="391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odel Overview: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model combines VGG16 for spatial feature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extraction and Bidirectional LSTM layers for sequence learning, ideal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tasks like action recognition or video captioning.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 (time_steps, height, width, channels) (e.g., (75, 46, 140, 3)).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VGG16 Feature Extraction: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pre-trained VGG16 (without top layers) with TimeDistributed for frame-wise feature extraction.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Reshape: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Flattens spatial dimensions while preserving temporal steps.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LSTM Layers: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LSTM layers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(128 units) capture temporal dependencies with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dropout for regularization.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 Layers: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256-unit Dense layer, followed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 softmax output layer for classification.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285750" marR="0" lvl="0" indent="-28575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VGG16 for spatial features.</a:t>
            </a:r>
          </a:p>
          <a:p>
            <a:pPr marL="285750" marR="0" lvl="0" indent="-28575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LSTMs for temporal patterns.</a:t>
            </a:r>
          </a:p>
          <a:p>
            <a:pPr marL="285750" marR="0" lvl="0" indent="-28575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Dropout for regularization.</a:t>
            </a:r>
          </a:p>
        </p:txBody>
      </p:sp>
      <p:cxnSp>
        <p:nvCxnSpPr>
          <p:cNvPr id="681" name="Straight Arrow Connector 680">
            <a:extLst>
              <a:ext uri="{FF2B5EF4-FFF2-40B4-BE49-F238E27FC236}">
                <a16:creationId xmlns:a16="http://schemas.microsoft.com/office/drawing/2014/main" id="{37D5CB54-12C7-A660-2B5B-EF9024CBC350}"/>
              </a:ext>
            </a:extLst>
          </p:cNvPr>
          <p:cNvCxnSpPr/>
          <p:nvPr/>
        </p:nvCxnSpPr>
        <p:spPr bwMode="auto">
          <a:xfrm flipV="1">
            <a:off x="15876749" y="9472890"/>
            <a:ext cx="437888" cy="37930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6" name="Arrow: Curved Right 685">
            <a:extLst>
              <a:ext uri="{FF2B5EF4-FFF2-40B4-BE49-F238E27FC236}">
                <a16:creationId xmlns:a16="http://schemas.microsoft.com/office/drawing/2014/main" id="{6533CFA2-BC0D-DF3E-11DD-EC6418301A57}"/>
              </a:ext>
            </a:extLst>
          </p:cNvPr>
          <p:cNvSpPr/>
          <p:nvPr/>
        </p:nvSpPr>
        <p:spPr bwMode="auto">
          <a:xfrm>
            <a:off x="473953" y="28171004"/>
            <a:ext cx="945174" cy="1356496"/>
          </a:xfrm>
          <a:prstGeom prst="curvedRightArrow">
            <a:avLst>
              <a:gd name="adj1" fmla="val 25000"/>
              <a:gd name="adj2" fmla="val 56095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7" name="Arrow: Curved Left 686">
            <a:extLst>
              <a:ext uri="{FF2B5EF4-FFF2-40B4-BE49-F238E27FC236}">
                <a16:creationId xmlns:a16="http://schemas.microsoft.com/office/drawing/2014/main" id="{EDBBABC1-A9F8-A25B-DB15-2B19F152F232}"/>
              </a:ext>
            </a:extLst>
          </p:cNvPr>
          <p:cNvSpPr/>
          <p:nvPr/>
        </p:nvSpPr>
        <p:spPr bwMode="auto">
          <a:xfrm>
            <a:off x="10387343" y="28164613"/>
            <a:ext cx="836967" cy="1414044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89" name="Straight Arrow Connector 688">
            <a:extLst>
              <a:ext uri="{FF2B5EF4-FFF2-40B4-BE49-F238E27FC236}">
                <a16:creationId xmlns:a16="http://schemas.microsoft.com/office/drawing/2014/main" id="{A74E0AF6-3386-55E1-94BB-8BFA7310FF24}"/>
              </a:ext>
            </a:extLst>
          </p:cNvPr>
          <p:cNvCxnSpPr/>
          <p:nvPr/>
        </p:nvCxnSpPr>
        <p:spPr bwMode="auto">
          <a:xfrm>
            <a:off x="11430000" y="17856984"/>
            <a:ext cx="0" cy="699954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1" name="TextBox 690">
            <a:extLst>
              <a:ext uri="{FF2B5EF4-FFF2-40B4-BE49-F238E27FC236}">
                <a16:creationId xmlns:a16="http://schemas.microsoft.com/office/drawing/2014/main" id="{EFC218BB-2714-127A-5941-EC104346B5D5}"/>
              </a:ext>
            </a:extLst>
          </p:cNvPr>
          <p:cNvSpPr txBox="1"/>
          <p:nvPr/>
        </p:nvSpPr>
        <p:spPr>
          <a:xfrm>
            <a:off x="14537640" y="21642172"/>
            <a:ext cx="4572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Character Level Confusion Matrix with Spacing</a:t>
            </a:r>
          </a:p>
        </p:txBody>
      </p:sp>
      <p:cxnSp>
        <p:nvCxnSpPr>
          <p:cNvPr id="694" name="Connector: Elbow 693">
            <a:extLst>
              <a:ext uri="{FF2B5EF4-FFF2-40B4-BE49-F238E27FC236}">
                <a16:creationId xmlns:a16="http://schemas.microsoft.com/office/drawing/2014/main" id="{BA770159-CC0A-58AC-DA8C-C4208D8826DD}"/>
              </a:ext>
            </a:extLst>
          </p:cNvPr>
          <p:cNvCxnSpPr/>
          <p:nvPr/>
        </p:nvCxnSpPr>
        <p:spPr bwMode="auto">
          <a:xfrm>
            <a:off x="10767741" y="12547883"/>
            <a:ext cx="10646041" cy="1130280"/>
          </a:xfrm>
          <a:prstGeom prst="bentConnector3">
            <a:avLst>
              <a:gd name="adj1" fmla="val 51356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98" name="Picture 697">
            <a:extLst>
              <a:ext uri="{FF2B5EF4-FFF2-40B4-BE49-F238E27FC236}">
                <a16:creationId xmlns:a16="http://schemas.microsoft.com/office/drawing/2014/main" id="{F1154B65-F69E-EE90-7F04-31F005D5809A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9966801" y="5998027"/>
            <a:ext cx="517754" cy="648918"/>
          </a:xfrm>
          <a:prstGeom prst="rect">
            <a:avLst/>
          </a:prstGeom>
        </p:spPr>
      </p:pic>
      <p:sp>
        <p:nvSpPr>
          <p:cNvPr id="699" name="TextBox 698">
            <a:extLst>
              <a:ext uri="{FF2B5EF4-FFF2-40B4-BE49-F238E27FC236}">
                <a16:creationId xmlns:a16="http://schemas.microsoft.com/office/drawing/2014/main" id="{D284B876-04F7-E77E-FC78-9E86A61F3F82}"/>
              </a:ext>
            </a:extLst>
          </p:cNvPr>
          <p:cNvSpPr txBox="1"/>
          <p:nvPr/>
        </p:nvSpPr>
        <p:spPr>
          <a:xfrm>
            <a:off x="3858668" y="216618"/>
            <a:ext cx="13894316" cy="1738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56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9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LipSync: AI-Powered Lipreading for Speech Prediction from Videos</a:t>
            </a:r>
          </a:p>
          <a:p>
            <a:pPr marL="0" marR="0" lvl="0" indent="0" algn="ctr" defTabSz="156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Padshala Smit Jagdishbhai (21BCP187) &amp; Tej Chetan Joshi (21BCP190)</a:t>
            </a:r>
          </a:p>
          <a:p>
            <a:pPr marL="0" marR="0" lvl="0" indent="0" algn="ctr" defTabSz="156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Mentor: Dr. Shilpa Pandey (Assistant Professor)</a:t>
            </a:r>
          </a:p>
          <a:p>
            <a:pPr marL="0" marR="0" lvl="0" indent="0" algn="ctr" defTabSz="15643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of Computer Science &amp; Engineering, School of Technology, Pandit Deendayal Energy university, Gandhinagar, Gujarat, India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04" name="Picture 703">
            <a:extLst>
              <a:ext uri="{FF2B5EF4-FFF2-40B4-BE49-F238E27FC236}">
                <a16:creationId xmlns:a16="http://schemas.microsoft.com/office/drawing/2014/main" id="{BD306AB1-5808-D8C6-848F-D71960362A4C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4520593" y="14484982"/>
            <a:ext cx="6822015" cy="2560542"/>
          </a:xfrm>
          <a:prstGeom prst="rect">
            <a:avLst/>
          </a:prstGeom>
        </p:spPr>
      </p:pic>
      <p:cxnSp>
        <p:nvCxnSpPr>
          <p:cNvPr id="707" name="Straight Arrow Connector 706">
            <a:extLst>
              <a:ext uri="{FF2B5EF4-FFF2-40B4-BE49-F238E27FC236}">
                <a16:creationId xmlns:a16="http://schemas.microsoft.com/office/drawing/2014/main" id="{96B302BE-77D7-CCBD-C8B0-4523038DAFF8}"/>
              </a:ext>
            </a:extLst>
          </p:cNvPr>
          <p:cNvCxnSpPr/>
          <p:nvPr/>
        </p:nvCxnSpPr>
        <p:spPr bwMode="auto">
          <a:xfrm flipH="1" flipV="1">
            <a:off x="16011767" y="14213305"/>
            <a:ext cx="463475" cy="41237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8" name="TextBox 707">
            <a:extLst>
              <a:ext uri="{FF2B5EF4-FFF2-40B4-BE49-F238E27FC236}">
                <a16:creationId xmlns:a16="http://schemas.microsoft.com/office/drawing/2014/main" id="{BE834FED-1CE2-0E39-2192-BCA9ED6A5ABC}"/>
              </a:ext>
            </a:extLst>
          </p:cNvPr>
          <p:cNvSpPr txBox="1"/>
          <p:nvPr/>
        </p:nvSpPr>
        <p:spPr>
          <a:xfrm>
            <a:off x="16308711" y="14704206"/>
            <a:ext cx="17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VGG16+LSTM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06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6160</TotalTime>
  <Words>1212</Words>
  <Application>Microsoft Office PowerPoint</Application>
  <PresentationFormat>Custom</PresentationFormat>
  <Paragraphs>132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Candara</vt:lpstr>
      <vt:lpstr>Georgia</vt:lpstr>
      <vt:lpstr>Georgia Pro Light</vt:lpstr>
      <vt:lpstr>Segoe UI</vt:lpstr>
      <vt:lpstr>Times New Roman</vt:lpstr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70x100 cm vertical poster template</dc:title>
  <dc:creator>Ethan Shulda</dc:creator>
  <dc:description>©MegaPrint Inc. 2009</dc:description>
  <cp:lastModifiedBy>SmitPadshala</cp:lastModifiedBy>
  <cp:revision>159</cp:revision>
  <dcterms:created xsi:type="dcterms:W3CDTF">2008-12-04T00:20:37Z</dcterms:created>
  <dcterms:modified xsi:type="dcterms:W3CDTF">2024-11-13T18:54:52Z</dcterms:modified>
</cp:coreProperties>
</file>