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embeddedFontLst>
    <p:embeddedFont>
      <p:font typeface="Calibri" panose="020F0502020204030204" pitchFamily="34" charset="0"/>
      <p:regular r:id="rId7"/>
      <p:bold r:id="rId8"/>
      <p:italic r:id="rId9"/>
      <p:boldItalic r:id="rId10"/>
    </p:embeddedFont>
    <p:embeddedFont>
      <p:font typeface="Franklin Gothic" panose="020B0604020202020204" charset="0"/>
      <p:bold r:id="rId11"/>
    </p:embeddedFont>
    <p:embeddedFont>
      <p:font typeface="Libre Franklin"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7"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font" Target="fonts/font1.fntdata"/><Relationship Id="rId12" Type="http://schemas.openxmlformats.org/officeDocument/2006/relationships/font" Target="fonts/font6.fntdata"/><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dirty="0">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dirty="0">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dirty="0">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dirty="0">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dirty="0">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dirty="0">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dirty="0"/>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dirty="0">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dirty="0">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dirty="0">
                <a:solidFill>
                  <a:schemeClr val="dk1"/>
                </a:solidFill>
                <a:latin typeface="Libre Franklin"/>
                <a:ea typeface="Libre Franklin"/>
                <a:cs typeface="Libre Franklin"/>
                <a:sym typeface="Libre Franklin"/>
              </a:rPr>
              <a:t>“</a:t>
            </a:r>
            <a:endParaRPr dirty="0"/>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dirty="0">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dirty="0"/>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dirty="0"/>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dirty="0"/>
              <a:t>Basic Details of the Team and Problem Statement</a:t>
            </a:r>
            <a:endParaRPr dirty="0"/>
          </a:p>
        </p:txBody>
      </p:sp>
      <p:sp>
        <p:nvSpPr>
          <p:cNvPr id="211" name="Google Shape;211;p1"/>
          <p:cNvSpPr txBox="1">
            <a:spLocks noGrp="1"/>
          </p:cNvSpPr>
          <p:nvPr>
            <p:ph type="body" idx="1"/>
          </p:nvPr>
        </p:nvSpPr>
        <p:spPr>
          <a:xfrm>
            <a:off x="4091940" y="1527714"/>
            <a:ext cx="7914665" cy="4922833"/>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1800"/>
              <a:buNone/>
            </a:pPr>
            <a:r>
              <a:rPr lang="en-US" b="1" dirty="0">
                <a:solidFill>
                  <a:schemeClr val="tx1">
                    <a:lumMod val="95000"/>
                    <a:lumOff val="5000"/>
                  </a:schemeClr>
                </a:solidFill>
                <a:latin typeface="+mn-lt"/>
                <a:ea typeface="Franklin Gothic"/>
                <a:cs typeface="Franklin Gothic"/>
                <a:sym typeface="Franklin Gothic"/>
              </a:rPr>
              <a:t>Ministry/Organization Name/Student Innovation: </a:t>
            </a:r>
            <a:r>
              <a:rPr lang="en-US" dirty="0">
                <a:solidFill>
                  <a:schemeClr val="tx1">
                    <a:lumMod val="95000"/>
                    <a:lumOff val="5000"/>
                  </a:schemeClr>
                </a:solidFill>
                <a:latin typeface="+mn-lt"/>
                <a:ea typeface="Franklin Gothic"/>
                <a:cs typeface="Franklin Gothic"/>
                <a:sym typeface="Franklin Gothic"/>
              </a:rPr>
              <a:t>Ministry of Education</a:t>
            </a:r>
            <a:endParaRPr lang="en-US" dirty="0">
              <a:solidFill>
                <a:schemeClr val="tx1">
                  <a:lumMod val="95000"/>
                  <a:lumOff val="5000"/>
                </a:schemeClr>
              </a:solidFill>
              <a:latin typeface="+mn-lt"/>
              <a:ea typeface="Franklin Gothic"/>
              <a:cs typeface="Franklin Gothic"/>
            </a:endParaRPr>
          </a:p>
          <a:p>
            <a:pPr marL="0" lvl="0" indent="0" algn="l" rtl="0">
              <a:lnSpc>
                <a:spcPct val="90000"/>
              </a:lnSpc>
              <a:spcBef>
                <a:spcPts val="0"/>
              </a:spcBef>
              <a:spcAft>
                <a:spcPts val="0"/>
              </a:spcAft>
              <a:buClr>
                <a:schemeClr val="lt2"/>
              </a:buClr>
              <a:buSzPts val="1800"/>
              <a:buNone/>
            </a:pPr>
            <a:endParaRPr dirty="0">
              <a:solidFill>
                <a:schemeClr val="tx1">
                  <a:lumMod val="95000"/>
                  <a:lumOff val="5000"/>
                </a:schemeClr>
              </a:solidFill>
              <a:latin typeface="+mn-lt"/>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b="1" dirty="0">
                <a:solidFill>
                  <a:schemeClr val="tx1">
                    <a:lumMod val="95000"/>
                    <a:lumOff val="5000"/>
                  </a:schemeClr>
                </a:solidFill>
                <a:latin typeface="+mn-lt"/>
                <a:ea typeface="Franklin Gothic"/>
                <a:cs typeface="Franklin Gothic"/>
                <a:sym typeface="Franklin Gothic"/>
              </a:rPr>
              <a:t>PS Code: </a:t>
            </a:r>
            <a:r>
              <a:rPr lang="en-US" dirty="0">
                <a:solidFill>
                  <a:schemeClr val="tx1">
                    <a:lumMod val="95000"/>
                    <a:lumOff val="5000"/>
                  </a:schemeClr>
                </a:solidFill>
                <a:latin typeface="+mn-lt"/>
                <a:ea typeface="Franklin Gothic"/>
                <a:cs typeface="Franklin Gothic"/>
                <a:sym typeface="Franklin Gothic"/>
              </a:rPr>
              <a:t>1433</a:t>
            </a:r>
            <a:endParaRPr dirty="0">
              <a:solidFill>
                <a:schemeClr val="tx1">
                  <a:lumMod val="95000"/>
                  <a:lumOff val="5000"/>
                </a:schemeClr>
              </a:solidFill>
              <a:latin typeface="+mn-lt"/>
            </a:endParaRPr>
          </a:p>
          <a:p>
            <a:pPr marL="0" lvl="0" indent="0" algn="l" rtl="0">
              <a:lnSpc>
                <a:spcPct val="90000"/>
              </a:lnSpc>
              <a:spcBef>
                <a:spcPts val="1000"/>
              </a:spcBef>
              <a:spcAft>
                <a:spcPts val="0"/>
              </a:spcAft>
              <a:buClr>
                <a:schemeClr val="lt2"/>
              </a:buClr>
              <a:buSzPts val="1800"/>
              <a:buNone/>
            </a:pPr>
            <a:r>
              <a:rPr lang="en-US" dirty="0">
                <a:solidFill>
                  <a:schemeClr val="tx1">
                    <a:lumMod val="95000"/>
                    <a:lumOff val="5000"/>
                  </a:schemeClr>
                </a:solidFill>
                <a:latin typeface="+mn-lt"/>
                <a:ea typeface="Franklin Gothic"/>
                <a:cs typeface="Franklin Gothic"/>
                <a:sym typeface="Franklin Gothic"/>
              </a:rPr>
              <a:t>   </a:t>
            </a:r>
            <a:br>
              <a:rPr lang="en-US" dirty="0">
                <a:solidFill>
                  <a:schemeClr val="tx1">
                    <a:lumMod val="95000"/>
                    <a:lumOff val="5000"/>
                  </a:schemeClr>
                </a:solidFill>
                <a:latin typeface="+mn-lt"/>
                <a:ea typeface="Franklin Gothic"/>
                <a:cs typeface="Franklin Gothic"/>
                <a:sym typeface="Franklin Gothic"/>
              </a:rPr>
            </a:br>
            <a:r>
              <a:rPr lang="en-US" b="1" dirty="0">
                <a:solidFill>
                  <a:schemeClr val="tx1">
                    <a:lumMod val="95000"/>
                    <a:lumOff val="5000"/>
                  </a:schemeClr>
                </a:solidFill>
                <a:latin typeface="+mn-lt"/>
                <a:ea typeface="Franklin Gothic"/>
                <a:cs typeface="Franklin Gothic"/>
                <a:sym typeface="Franklin Gothic"/>
              </a:rPr>
              <a:t>Problem Statement Title: </a:t>
            </a:r>
            <a:r>
              <a:rPr lang="en-US" dirty="0">
                <a:solidFill>
                  <a:schemeClr val="tx1">
                    <a:lumMod val="95000"/>
                    <a:lumOff val="5000"/>
                  </a:schemeClr>
                </a:solidFill>
                <a:latin typeface="+mn-lt"/>
                <a:ea typeface="Franklin Gothic"/>
                <a:cs typeface="Franklin Gothic"/>
                <a:sym typeface="Franklin Gothic"/>
              </a:rPr>
              <a:t>Mental health and well-being surveillance, assessment and tracking solution among children.</a:t>
            </a:r>
            <a:endParaRPr dirty="0">
              <a:solidFill>
                <a:schemeClr val="tx1">
                  <a:lumMod val="95000"/>
                  <a:lumOff val="5000"/>
                </a:schemeClr>
              </a:solidFill>
              <a:latin typeface="+mn-lt"/>
            </a:endParaRPr>
          </a:p>
          <a:p>
            <a:pPr marL="0" lvl="0" indent="0" algn="l" rtl="0">
              <a:lnSpc>
                <a:spcPct val="90000"/>
              </a:lnSpc>
              <a:spcBef>
                <a:spcPts val="1000"/>
              </a:spcBef>
              <a:spcAft>
                <a:spcPts val="0"/>
              </a:spcAft>
              <a:buClr>
                <a:schemeClr val="lt2"/>
              </a:buClr>
              <a:buSzPts val="1800"/>
              <a:buNone/>
            </a:pPr>
            <a:r>
              <a:rPr lang="en-US" b="1" dirty="0">
                <a:solidFill>
                  <a:schemeClr val="tx1">
                    <a:lumMod val="95000"/>
                    <a:lumOff val="5000"/>
                  </a:schemeClr>
                </a:solidFill>
                <a:latin typeface="+mn-lt"/>
                <a:ea typeface="Franklin Gothic"/>
                <a:cs typeface="Franklin Gothic"/>
                <a:sym typeface="Franklin Gothic"/>
              </a:rPr>
              <a:t>Team ID:</a:t>
            </a:r>
            <a:r>
              <a:rPr lang="en-US" dirty="0">
                <a:solidFill>
                  <a:schemeClr val="tx1">
                    <a:lumMod val="95000"/>
                    <a:lumOff val="5000"/>
                  </a:schemeClr>
                </a:solidFill>
                <a:latin typeface="+mn-lt"/>
                <a:ea typeface="Franklin Gothic"/>
                <a:cs typeface="Franklin Gothic"/>
                <a:sym typeface="Franklin Gothic"/>
              </a:rPr>
              <a:t> 16</a:t>
            </a:r>
            <a:br>
              <a:rPr lang="en-US" dirty="0">
                <a:solidFill>
                  <a:schemeClr val="tx1">
                    <a:lumMod val="95000"/>
                    <a:lumOff val="5000"/>
                  </a:schemeClr>
                </a:solidFill>
                <a:latin typeface="+mn-lt"/>
                <a:ea typeface="Franklin Gothic"/>
                <a:cs typeface="Franklin Gothic"/>
                <a:sym typeface="Franklin Gothic"/>
              </a:rPr>
            </a:br>
            <a:r>
              <a:rPr lang="en-US" b="1" dirty="0">
                <a:solidFill>
                  <a:schemeClr val="tx1">
                    <a:lumMod val="95000"/>
                    <a:lumOff val="5000"/>
                  </a:schemeClr>
                </a:solidFill>
                <a:latin typeface="+mn-lt"/>
                <a:ea typeface="Franklin Gothic"/>
                <a:cs typeface="Franklin Gothic"/>
                <a:sym typeface="Franklin Gothic"/>
              </a:rPr>
              <a:t>Team Name: </a:t>
            </a:r>
            <a:r>
              <a:rPr lang="en-US" dirty="0">
                <a:solidFill>
                  <a:schemeClr val="tx1">
                    <a:lumMod val="95000"/>
                    <a:lumOff val="5000"/>
                  </a:schemeClr>
                </a:solidFill>
                <a:latin typeface="+mn-lt"/>
                <a:ea typeface="Franklin Gothic"/>
                <a:cs typeface="Franklin Gothic"/>
                <a:sym typeface="Franklin Gothic"/>
              </a:rPr>
              <a:t>TechnoGeeks</a:t>
            </a:r>
            <a:endParaRPr dirty="0">
              <a:solidFill>
                <a:schemeClr val="tx1">
                  <a:lumMod val="95000"/>
                  <a:lumOff val="5000"/>
                </a:schemeClr>
              </a:solidFill>
              <a:latin typeface="+mn-lt"/>
            </a:endParaRPr>
          </a:p>
          <a:p>
            <a:pPr marL="0" lvl="0" indent="0" algn="l" rtl="0">
              <a:lnSpc>
                <a:spcPct val="90000"/>
              </a:lnSpc>
              <a:spcBef>
                <a:spcPts val="1000"/>
              </a:spcBef>
              <a:spcAft>
                <a:spcPts val="0"/>
              </a:spcAft>
              <a:buClr>
                <a:schemeClr val="lt2"/>
              </a:buClr>
              <a:buSzPts val="1800"/>
              <a:buNone/>
            </a:pPr>
            <a:br>
              <a:rPr lang="en-US" dirty="0">
                <a:solidFill>
                  <a:schemeClr val="tx1">
                    <a:lumMod val="95000"/>
                    <a:lumOff val="5000"/>
                  </a:schemeClr>
                </a:solidFill>
                <a:latin typeface="+mn-lt"/>
                <a:ea typeface="Franklin Gothic"/>
                <a:cs typeface="Franklin Gothic"/>
                <a:sym typeface="Franklin Gothic"/>
              </a:rPr>
            </a:br>
            <a:r>
              <a:rPr lang="en-US" b="1" dirty="0">
                <a:solidFill>
                  <a:schemeClr val="tx1">
                    <a:lumMod val="95000"/>
                    <a:lumOff val="5000"/>
                  </a:schemeClr>
                </a:solidFill>
                <a:latin typeface="+mn-lt"/>
                <a:ea typeface="Franklin Gothic"/>
                <a:cs typeface="Franklin Gothic"/>
                <a:sym typeface="Franklin Gothic"/>
              </a:rPr>
              <a:t>Team Leader Name: </a:t>
            </a:r>
            <a:r>
              <a:rPr lang="en-US" dirty="0">
                <a:solidFill>
                  <a:schemeClr val="tx1">
                    <a:lumMod val="95000"/>
                    <a:lumOff val="5000"/>
                  </a:schemeClr>
                </a:solidFill>
                <a:latin typeface="+mn-lt"/>
                <a:ea typeface="Franklin Gothic"/>
                <a:cs typeface="Franklin Gothic"/>
                <a:sym typeface="Franklin Gothic"/>
              </a:rPr>
              <a:t>Nisarg Patel</a:t>
            </a:r>
            <a:endParaRPr dirty="0">
              <a:solidFill>
                <a:schemeClr val="tx1">
                  <a:lumMod val="95000"/>
                  <a:lumOff val="5000"/>
                </a:schemeClr>
              </a:solidFill>
              <a:latin typeface="+mn-lt"/>
            </a:endParaRPr>
          </a:p>
          <a:p>
            <a:pPr marL="0" lvl="0" indent="0" algn="l" rtl="0">
              <a:lnSpc>
                <a:spcPct val="90000"/>
              </a:lnSpc>
              <a:spcBef>
                <a:spcPts val="1000"/>
              </a:spcBef>
              <a:spcAft>
                <a:spcPts val="0"/>
              </a:spcAft>
              <a:buClr>
                <a:schemeClr val="lt2"/>
              </a:buClr>
              <a:buSzPts val="1800"/>
              <a:buNone/>
            </a:pPr>
            <a:br>
              <a:rPr lang="en-US" dirty="0">
                <a:solidFill>
                  <a:schemeClr val="tx1">
                    <a:lumMod val="95000"/>
                    <a:lumOff val="5000"/>
                  </a:schemeClr>
                </a:solidFill>
                <a:latin typeface="+mn-lt"/>
                <a:ea typeface="Franklin Gothic"/>
                <a:cs typeface="Franklin Gothic"/>
                <a:sym typeface="Franklin Gothic"/>
              </a:rPr>
            </a:br>
            <a:r>
              <a:rPr lang="en-US" b="1" dirty="0">
                <a:solidFill>
                  <a:schemeClr val="tx1">
                    <a:lumMod val="95000"/>
                    <a:lumOff val="5000"/>
                  </a:schemeClr>
                </a:solidFill>
                <a:latin typeface="+mn-lt"/>
                <a:ea typeface="Franklin Gothic"/>
                <a:cs typeface="Franklin Gothic"/>
                <a:sym typeface="Franklin Gothic"/>
              </a:rPr>
              <a:t>Institute Code (AISHE): </a:t>
            </a:r>
            <a:r>
              <a:rPr lang="en-US" dirty="0">
                <a:solidFill>
                  <a:schemeClr val="tx1">
                    <a:lumMod val="95000"/>
                    <a:lumOff val="5000"/>
                  </a:schemeClr>
                </a:solidFill>
                <a:latin typeface="+mn-lt"/>
                <a:ea typeface="Franklin Gothic"/>
                <a:cs typeface="Franklin Gothic"/>
                <a:sym typeface="Franklin Gothic"/>
              </a:rPr>
              <a:t>U-0147</a:t>
            </a:r>
            <a:endParaRPr dirty="0">
              <a:solidFill>
                <a:schemeClr val="tx1">
                  <a:lumMod val="95000"/>
                  <a:lumOff val="5000"/>
                </a:schemeClr>
              </a:solidFill>
              <a:latin typeface="+mn-lt"/>
            </a:endParaRPr>
          </a:p>
          <a:p>
            <a:pPr marL="0" lvl="0" indent="0" algn="l" rtl="0">
              <a:lnSpc>
                <a:spcPct val="90000"/>
              </a:lnSpc>
              <a:spcBef>
                <a:spcPts val="1000"/>
              </a:spcBef>
              <a:spcAft>
                <a:spcPts val="0"/>
              </a:spcAft>
              <a:buClr>
                <a:schemeClr val="lt2"/>
              </a:buClr>
              <a:buSzPts val="1800"/>
              <a:buNone/>
            </a:pPr>
            <a:br>
              <a:rPr lang="en-US" dirty="0">
                <a:solidFill>
                  <a:schemeClr val="tx1">
                    <a:lumMod val="95000"/>
                    <a:lumOff val="5000"/>
                  </a:schemeClr>
                </a:solidFill>
                <a:latin typeface="+mn-lt"/>
                <a:ea typeface="Franklin Gothic"/>
                <a:cs typeface="Franklin Gothic"/>
                <a:sym typeface="Franklin Gothic"/>
              </a:rPr>
            </a:br>
            <a:r>
              <a:rPr lang="en-US" b="1" dirty="0">
                <a:solidFill>
                  <a:schemeClr val="tx1">
                    <a:lumMod val="95000"/>
                    <a:lumOff val="5000"/>
                  </a:schemeClr>
                </a:solidFill>
                <a:latin typeface="+mn-lt"/>
                <a:ea typeface="Franklin Gothic"/>
                <a:cs typeface="Franklin Gothic"/>
                <a:sym typeface="Franklin Gothic"/>
              </a:rPr>
              <a:t>Institute Name: </a:t>
            </a:r>
            <a:r>
              <a:rPr lang="en-US" dirty="0">
                <a:solidFill>
                  <a:schemeClr val="tx1">
                    <a:lumMod val="95000"/>
                    <a:lumOff val="5000"/>
                  </a:schemeClr>
                </a:solidFill>
                <a:latin typeface="+mn-lt"/>
                <a:ea typeface="Franklin Gothic"/>
                <a:cs typeface="Franklin Gothic"/>
                <a:sym typeface="Franklin Gothic"/>
              </a:rPr>
              <a:t>Pandit Deendayal Energy University, Gandhinagar</a:t>
            </a:r>
            <a:endParaRPr dirty="0">
              <a:solidFill>
                <a:schemeClr val="tx1">
                  <a:lumMod val="95000"/>
                  <a:lumOff val="5000"/>
                </a:schemeClr>
              </a:solidFill>
              <a:latin typeface="+mn-lt"/>
            </a:endParaRPr>
          </a:p>
          <a:p>
            <a:pPr marL="0" lvl="0" indent="0" algn="l" rtl="0">
              <a:lnSpc>
                <a:spcPct val="90000"/>
              </a:lnSpc>
              <a:spcBef>
                <a:spcPts val="1000"/>
              </a:spcBef>
              <a:spcAft>
                <a:spcPts val="0"/>
              </a:spcAft>
              <a:buClr>
                <a:schemeClr val="lt2"/>
              </a:buClr>
              <a:buSzPts val="1800"/>
              <a:buNone/>
            </a:pPr>
            <a:endParaRPr dirty="0">
              <a:solidFill>
                <a:schemeClr val="tx1">
                  <a:lumMod val="95000"/>
                  <a:lumOff val="5000"/>
                </a:schemeClr>
              </a:solidFill>
              <a:latin typeface="+mn-lt"/>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b="1" dirty="0">
                <a:solidFill>
                  <a:schemeClr val="tx1">
                    <a:lumMod val="95000"/>
                    <a:lumOff val="5000"/>
                  </a:schemeClr>
                </a:solidFill>
                <a:latin typeface="+mn-lt"/>
                <a:ea typeface="Franklin Gothic"/>
                <a:cs typeface="Franklin Gothic"/>
                <a:sym typeface="Franklin Gothic"/>
              </a:rPr>
              <a:t>Theme Name: </a:t>
            </a:r>
            <a:r>
              <a:rPr lang="en-US" dirty="0">
                <a:solidFill>
                  <a:schemeClr val="tx1">
                    <a:lumMod val="95000"/>
                    <a:lumOff val="5000"/>
                  </a:schemeClr>
                </a:solidFill>
                <a:latin typeface="+mn-lt"/>
                <a:ea typeface="Franklin Gothic"/>
                <a:cs typeface="Franklin Gothic"/>
                <a:sym typeface="Franklin Gothic"/>
              </a:rPr>
              <a:t>Smart Education</a:t>
            </a:r>
            <a:endParaRPr lang="en-US" dirty="0">
              <a:solidFill>
                <a:schemeClr val="tx1">
                  <a:lumMod val="95000"/>
                  <a:lumOff val="5000"/>
                </a:schemeClr>
              </a:solidFill>
              <a:latin typeface="+mn-lt"/>
            </a:endParaRPr>
          </a:p>
        </p:txBody>
      </p:sp>
      <p:pic>
        <p:nvPicPr>
          <p:cNvPr id="212" name="Google Shape;212;p1"/>
          <p:cNvPicPr preferRelativeResize="0"/>
          <p:nvPr/>
        </p:nvPicPr>
        <p:blipFill rotWithShape="1">
          <a:blip r:embed="rId3"/>
          <a:srcRect/>
          <a:stretch/>
        </p:blipFill>
        <p:spPr>
          <a:xfrm>
            <a:off x="1213475" y="252206"/>
            <a:ext cx="3330245" cy="16708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964023" y="879063"/>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Idea/Approach Details</a:t>
            </a:r>
            <a:endParaRPr dirty="0"/>
          </a:p>
        </p:txBody>
      </p:sp>
      <p:sp>
        <p:nvSpPr>
          <p:cNvPr id="218" name="Google Shape;218;p2"/>
          <p:cNvSpPr txBox="1">
            <a:spLocks noGrp="1"/>
          </p:cNvSpPr>
          <p:nvPr>
            <p:ph type="body" idx="1"/>
          </p:nvPr>
        </p:nvSpPr>
        <p:spPr>
          <a:xfrm>
            <a:off x="707579" y="2136116"/>
            <a:ext cx="6047317" cy="4196104"/>
          </a:xfrm>
          <a:prstGeom prst="rect">
            <a:avLst/>
          </a:prstGeom>
          <a:solidFill>
            <a:schemeClr val="bg1"/>
          </a:solid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lvl="0" indent="0" algn="just" rtl="0">
              <a:lnSpc>
                <a:spcPct val="100000"/>
              </a:lnSpc>
              <a:spcBef>
                <a:spcPts val="0"/>
              </a:spcBef>
              <a:spcAft>
                <a:spcPts val="0"/>
              </a:spcAft>
              <a:buClr>
                <a:schemeClr val="lt2"/>
              </a:buClr>
              <a:buSzPts val="1800"/>
              <a:buNone/>
            </a:pPr>
            <a:r>
              <a:rPr lang="en-US" sz="1800" dirty="0">
                <a:solidFill>
                  <a:schemeClr val="lt2"/>
                </a:solidFill>
                <a:latin typeface="Franklin Gothic"/>
                <a:ea typeface="Franklin Gothic"/>
                <a:cs typeface="Franklin Gothic"/>
                <a:sym typeface="Franklin Gothic"/>
              </a:rPr>
              <a:t>Describe your idea/Solution/Prototype here:</a:t>
            </a:r>
            <a:endParaRPr dirty="0"/>
          </a:p>
          <a:p>
            <a:pPr marL="285750" lvl="0" indent="-285750" algn="just" rtl="0">
              <a:lnSpc>
                <a:spcPct val="100000"/>
              </a:lnSpc>
              <a:spcBef>
                <a:spcPts val="1000"/>
              </a:spcBef>
              <a:spcAft>
                <a:spcPts val="0"/>
              </a:spcAft>
              <a:buClr>
                <a:schemeClr val="dk1"/>
              </a:buClr>
              <a:buSzPts val="1600"/>
              <a:buFont typeface="Noto Sans Symbols"/>
              <a:buChar char="⮚"/>
            </a:pPr>
            <a:r>
              <a:rPr lang="en-US" dirty="0">
                <a:latin typeface="+mn-lt"/>
              </a:rPr>
              <a:t>Our main idea is to assist children assess and track their mental health.</a:t>
            </a:r>
          </a:p>
          <a:p>
            <a:pPr marL="285750" lvl="0" indent="-285750" algn="just" rtl="0">
              <a:lnSpc>
                <a:spcPct val="100000"/>
              </a:lnSpc>
              <a:spcBef>
                <a:spcPts val="1000"/>
              </a:spcBef>
              <a:spcAft>
                <a:spcPts val="0"/>
              </a:spcAft>
              <a:buClr>
                <a:schemeClr val="dk1"/>
              </a:buClr>
              <a:buSzPts val="1600"/>
              <a:buFont typeface="Noto Sans Symbols"/>
              <a:buChar char="⮚"/>
            </a:pPr>
            <a:r>
              <a:rPr lang="en-US" dirty="0">
                <a:latin typeface="+mn-lt"/>
              </a:rPr>
              <a:t>We have provided a solution that revolves around leveraging data-driven techniques and machine learning to address mental health surveillance, assessment, and tracking among children</a:t>
            </a:r>
          </a:p>
          <a:p>
            <a:pPr marL="285750" lvl="0" indent="-285750" algn="just" rtl="0">
              <a:lnSpc>
                <a:spcPct val="100000"/>
              </a:lnSpc>
              <a:spcBef>
                <a:spcPts val="1000"/>
              </a:spcBef>
              <a:spcAft>
                <a:spcPts val="0"/>
              </a:spcAft>
              <a:buClr>
                <a:schemeClr val="dk1"/>
              </a:buClr>
              <a:buSzPts val="1600"/>
              <a:buFont typeface="Noto Sans Symbols"/>
              <a:buChar char="⮚"/>
            </a:pPr>
            <a:r>
              <a:rPr lang="en-US" dirty="0">
                <a:latin typeface="+mn-lt"/>
              </a:rPr>
              <a:t>We collected data via an online survey, of different children regarding their mental health.</a:t>
            </a:r>
          </a:p>
          <a:p>
            <a:pPr marL="285750" lvl="0" indent="-285750" algn="just" rtl="0">
              <a:lnSpc>
                <a:spcPct val="100000"/>
              </a:lnSpc>
              <a:spcBef>
                <a:spcPts val="1000"/>
              </a:spcBef>
              <a:spcAft>
                <a:spcPts val="0"/>
              </a:spcAft>
              <a:buClr>
                <a:schemeClr val="dk1"/>
              </a:buClr>
              <a:buSzPts val="1600"/>
              <a:buFont typeface="Noto Sans Symbols"/>
              <a:buChar char="⮚"/>
            </a:pPr>
            <a:r>
              <a:rPr lang="en-US" dirty="0">
                <a:latin typeface="+mn-lt"/>
              </a:rPr>
              <a:t>We built a ML model (with an accuracy of 75%) to ask children to fill a form and predict their mental health.</a:t>
            </a:r>
          </a:p>
          <a:p>
            <a:pPr marL="285750" lvl="0" indent="-285750" algn="just" rtl="0">
              <a:lnSpc>
                <a:spcPct val="100000"/>
              </a:lnSpc>
              <a:spcBef>
                <a:spcPts val="1000"/>
              </a:spcBef>
              <a:spcAft>
                <a:spcPts val="0"/>
              </a:spcAft>
              <a:buClr>
                <a:schemeClr val="dk1"/>
              </a:buClr>
              <a:buSzPts val="1600"/>
              <a:buFont typeface="Noto Sans Symbols"/>
              <a:buChar char="⮚"/>
            </a:pPr>
            <a:r>
              <a:rPr lang="en-US" dirty="0">
                <a:latin typeface="+mn-lt"/>
              </a:rPr>
              <a:t>We also offer personalized recommendations to children based on the survey responses they provide. These recommendations are tailored to the individual, suggesting specific factors they can work on to reduce stress or anxiety levels.</a:t>
            </a:r>
          </a:p>
          <a:p>
            <a:pPr marL="285750" lvl="0" indent="-285750" algn="l" rtl="0">
              <a:lnSpc>
                <a:spcPct val="100000"/>
              </a:lnSpc>
              <a:spcBef>
                <a:spcPts val="1000"/>
              </a:spcBef>
              <a:spcAft>
                <a:spcPts val="0"/>
              </a:spcAft>
              <a:buClr>
                <a:schemeClr val="dk1"/>
              </a:buClr>
              <a:buSzPts val="1600"/>
              <a:buFont typeface="Noto Sans Symbols"/>
              <a:buChar char="⮚"/>
            </a:pPr>
            <a:endParaRPr lang="en-US" dirty="0"/>
          </a:p>
          <a:p>
            <a:pPr marL="285750" lvl="0" indent="-285750" algn="l" rtl="0">
              <a:lnSpc>
                <a:spcPct val="100000"/>
              </a:lnSpc>
              <a:spcBef>
                <a:spcPts val="1000"/>
              </a:spcBef>
              <a:spcAft>
                <a:spcPts val="0"/>
              </a:spcAft>
              <a:buClr>
                <a:schemeClr val="dk1"/>
              </a:buClr>
              <a:buSzPts val="1600"/>
              <a:buFont typeface="Noto Sans Symbols"/>
              <a:buChar char="⮚"/>
            </a:pPr>
            <a:endParaRPr lang="en-US" dirty="0"/>
          </a:p>
          <a:p>
            <a:pPr marL="285750" lvl="0" indent="-285750" algn="l" rtl="0">
              <a:lnSpc>
                <a:spcPct val="100000"/>
              </a:lnSpc>
              <a:spcBef>
                <a:spcPts val="1000"/>
              </a:spcBef>
              <a:spcAft>
                <a:spcPts val="0"/>
              </a:spcAft>
              <a:buClr>
                <a:schemeClr val="dk1"/>
              </a:buClr>
              <a:buSzPts val="1600"/>
              <a:buFont typeface="Noto Sans Symbols"/>
              <a:buChar char="⮚"/>
            </a:pPr>
            <a:endParaRPr lang="en-US" dirty="0"/>
          </a:p>
          <a:p>
            <a:pPr marL="285750" lvl="0" indent="-285750" algn="l" rtl="0">
              <a:lnSpc>
                <a:spcPct val="100000"/>
              </a:lnSpc>
              <a:spcBef>
                <a:spcPts val="1000"/>
              </a:spcBef>
              <a:spcAft>
                <a:spcPts val="0"/>
              </a:spcAft>
              <a:buClr>
                <a:schemeClr val="dk1"/>
              </a:buClr>
              <a:buSzPts val="1600"/>
              <a:buFont typeface="Noto Sans Symbols"/>
              <a:buChar char="⮚"/>
            </a:pPr>
            <a:endParaRPr lang="en-US" dirty="0"/>
          </a:p>
          <a:p>
            <a:pPr marL="285750" lvl="0" indent="-285750" algn="l" rtl="0">
              <a:lnSpc>
                <a:spcPct val="100000"/>
              </a:lnSpc>
              <a:spcBef>
                <a:spcPts val="1000"/>
              </a:spcBef>
              <a:spcAft>
                <a:spcPts val="0"/>
              </a:spcAft>
              <a:buClr>
                <a:schemeClr val="dk1"/>
              </a:buClr>
              <a:buSzPts val="1600"/>
              <a:buFont typeface="Noto Sans Symbols"/>
              <a:buChar char="⮚"/>
            </a:pPr>
            <a:endParaRPr dirty="0"/>
          </a:p>
          <a:p>
            <a:pPr marL="285750" lvl="0" indent="-184150" algn="l" rtl="0">
              <a:lnSpc>
                <a:spcPct val="100000"/>
              </a:lnSpc>
              <a:spcBef>
                <a:spcPts val="1000"/>
              </a:spcBef>
              <a:spcAft>
                <a:spcPts val="0"/>
              </a:spcAft>
              <a:buClr>
                <a:schemeClr val="dk1"/>
              </a:buClr>
              <a:buSzPts val="1600"/>
              <a:buFont typeface="Noto Sans Symbols"/>
              <a:buNone/>
            </a:pPr>
            <a:endParaRPr dirty="0"/>
          </a:p>
        </p:txBody>
      </p:sp>
      <p:sp>
        <p:nvSpPr>
          <p:cNvPr id="219" name="Google Shape;219;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2</a:t>
            </a:fld>
            <a:endParaRPr dirty="0"/>
          </a:p>
        </p:txBody>
      </p:sp>
      <p:sp>
        <p:nvSpPr>
          <p:cNvPr id="222" name="Google Shape;222;p2"/>
          <p:cNvSpPr txBox="1"/>
          <p:nvPr/>
        </p:nvSpPr>
        <p:spPr>
          <a:xfrm>
            <a:off x="7058196" y="879063"/>
            <a:ext cx="4572001" cy="2877440"/>
          </a:xfrm>
          <a:prstGeom prst="rect">
            <a:avLst/>
          </a:prstGeom>
          <a:solidFill>
            <a:schemeClr val="bg1"/>
          </a:solid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b="0" i="0" dirty="0">
                <a:solidFill>
                  <a:schemeClr val="lt2"/>
                </a:solidFill>
                <a:latin typeface="Franklin Gothic"/>
                <a:ea typeface="Franklin Gothic"/>
                <a:cs typeface="Franklin Gothic"/>
                <a:sym typeface="Franklin Gothic"/>
              </a:rPr>
              <a:t>Describe your Technology stack here</a:t>
            </a:r>
            <a:r>
              <a:rPr lang="en-US" sz="1600" b="0" i="0" dirty="0">
                <a:solidFill>
                  <a:schemeClr val="dk1"/>
                </a:solidFill>
                <a:latin typeface="Libre Franklin"/>
                <a:ea typeface="Libre Franklin"/>
                <a:cs typeface="Libre Franklin"/>
                <a:sym typeface="Libre Franklin"/>
              </a:rPr>
              <a:t>:</a:t>
            </a:r>
            <a:endParaRPr dirty="0"/>
          </a:p>
          <a:p>
            <a:pPr marL="285750" marR="0" lvl="0" indent="-285750" algn="l" rtl="0">
              <a:lnSpc>
                <a:spcPct val="100000"/>
              </a:lnSpc>
              <a:spcBef>
                <a:spcPts val="1000"/>
              </a:spcBef>
              <a:spcAft>
                <a:spcPts val="0"/>
              </a:spcAft>
              <a:buClr>
                <a:schemeClr val="dk1"/>
              </a:buClr>
              <a:buSzPts val="1600"/>
              <a:buFont typeface="Noto Sans Symbols"/>
              <a:buChar char="⮚"/>
            </a:pPr>
            <a:r>
              <a:rPr lang="en-US" b="0" i="0" dirty="0">
                <a:solidFill>
                  <a:schemeClr val="dk1"/>
                </a:solidFill>
                <a:latin typeface="+mn-lt"/>
                <a:ea typeface="Libre Franklin"/>
                <a:cs typeface="Libre Franklin"/>
                <a:sym typeface="Libre Franklin"/>
              </a:rPr>
              <a:t>HTML, CSS, Bootstrap</a:t>
            </a:r>
          </a:p>
          <a:p>
            <a:pPr marL="285750" marR="0" lvl="0" indent="-285750" algn="l" rtl="0">
              <a:lnSpc>
                <a:spcPct val="100000"/>
              </a:lnSpc>
              <a:spcBef>
                <a:spcPts val="1000"/>
              </a:spcBef>
              <a:spcAft>
                <a:spcPts val="0"/>
              </a:spcAft>
              <a:buClr>
                <a:schemeClr val="dk1"/>
              </a:buClr>
              <a:buSzPts val="1600"/>
              <a:buFont typeface="Noto Sans Symbols"/>
              <a:buChar char="⮚"/>
            </a:pPr>
            <a:r>
              <a:rPr lang="en-US" dirty="0">
                <a:solidFill>
                  <a:schemeClr val="dk1"/>
                </a:solidFill>
                <a:latin typeface="+mn-lt"/>
                <a:sym typeface="Libre Franklin"/>
              </a:rPr>
              <a:t>Python, Flask</a:t>
            </a:r>
          </a:p>
          <a:p>
            <a:pPr marL="285750" marR="0" lvl="0" indent="-285750" algn="l" rtl="0">
              <a:lnSpc>
                <a:spcPct val="100000"/>
              </a:lnSpc>
              <a:spcBef>
                <a:spcPts val="1000"/>
              </a:spcBef>
              <a:spcAft>
                <a:spcPts val="0"/>
              </a:spcAft>
              <a:buClr>
                <a:schemeClr val="dk1"/>
              </a:buClr>
              <a:buSzPts val="1600"/>
              <a:buFont typeface="Noto Sans Symbols"/>
              <a:buChar char="⮚"/>
            </a:pPr>
            <a:r>
              <a:rPr lang="en-US" dirty="0">
                <a:solidFill>
                  <a:schemeClr val="dk1"/>
                </a:solidFill>
                <a:latin typeface="+mn-lt"/>
                <a:sym typeface="Libre Franklin"/>
              </a:rPr>
              <a:t>Libraries: </a:t>
            </a:r>
          </a:p>
          <a:p>
            <a:pPr marL="342900" indent="-342900">
              <a:spcBef>
                <a:spcPts val="1000"/>
              </a:spcBef>
              <a:buClr>
                <a:schemeClr val="dk1"/>
              </a:buClr>
              <a:buSzPts val="1600"/>
              <a:buFont typeface="+mj-lt"/>
              <a:buAutoNum type="arabicPeriod"/>
            </a:pPr>
            <a:r>
              <a:rPr lang="en-US" sz="1200" dirty="0">
                <a:solidFill>
                  <a:schemeClr val="dk1"/>
                </a:solidFill>
                <a:latin typeface="+mn-lt"/>
                <a:sym typeface="Libre Franklin"/>
              </a:rPr>
              <a:t>Numpy </a:t>
            </a:r>
          </a:p>
          <a:p>
            <a:pPr marL="342900" indent="-342900">
              <a:spcBef>
                <a:spcPts val="1000"/>
              </a:spcBef>
              <a:buClr>
                <a:schemeClr val="dk1"/>
              </a:buClr>
              <a:buSzPts val="1600"/>
              <a:buFont typeface="+mj-lt"/>
              <a:buAutoNum type="arabicPeriod"/>
            </a:pPr>
            <a:r>
              <a:rPr lang="en-US" sz="1200" dirty="0">
                <a:solidFill>
                  <a:schemeClr val="dk1"/>
                </a:solidFill>
                <a:latin typeface="+mn-lt"/>
                <a:sym typeface="Libre Franklin"/>
              </a:rPr>
              <a:t>Pandas</a:t>
            </a:r>
          </a:p>
          <a:p>
            <a:pPr marL="342900" indent="-342900">
              <a:spcBef>
                <a:spcPts val="1000"/>
              </a:spcBef>
              <a:buClr>
                <a:schemeClr val="dk1"/>
              </a:buClr>
              <a:buSzPts val="1600"/>
              <a:buFont typeface="+mj-lt"/>
              <a:buAutoNum type="arabicPeriod"/>
            </a:pPr>
            <a:r>
              <a:rPr lang="en-US" sz="1200" dirty="0">
                <a:solidFill>
                  <a:schemeClr val="dk1"/>
                </a:solidFill>
                <a:latin typeface="+mn-lt"/>
                <a:sym typeface="Libre Franklin"/>
              </a:rPr>
              <a:t>Matplotlib</a:t>
            </a:r>
          </a:p>
          <a:p>
            <a:pPr marL="342900" indent="-342900">
              <a:spcBef>
                <a:spcPts val="1000"/>
              </a:spcBef>
              <a:buClr>
                <a:schemeClr val="dk1"/>
              </a:buClr>
              <a:buSzPts val="1600"/>
              <a:buFont typeface="+mj-lt"/>
              <a:buAutoNum type="arabicPeriod"/>
            </a:pPr>
            <a:r>
              <a:rPr lang="en-US" sz="1200" dirty="0">
                <a:solidFill>
                  <a:schemeClr val="dk1"/>
                </a:solidFill>
                <a:latin typeface="+mn-lt"/>
                <a:sym typeface="Libre Franklin"/>
              </a:rPr>
              <a:t>Scikit-learn</a:t>
            </a:r>
          </a:p>
          <a:p>
            <a:pPr marL="342900" indent="-342900">
              <a:spcBef>
                <a:spcPts val="1000"/>
              </a:spcBef>
              <a:buClr>
                <a:schemeClr val="dk1"/>
              </a:buClr>
              <a:buSzPts val="1600"/>
              <a:buFont typeface="+mj-lt"/>
              <a:buAutoNum type="arabicPeriod"/>
            </a:pPr>
            <a:r>
              <a:rPr lang="en-US" sz="1200" dirty="0">
                <a:solidFill>
                  <a:schemeClr val="dk1"/>
                </a:solidFill>
                <a:latin typeface="+mn-lt"/>
                <a:sym typeface="Libre Franklin"/>
              </a:rPr>
              <a:t>Joblib</a:t>
            </a:r>
            <a:endParaRPr sz="1200" dirty="0">
              <a:latin typeface="+mn-lt"/>
            </a:endParaRPr>
          </a:p>
          <a:p>
            <a:pPr marL="0" marR="0" lvl="0" indent="0" algn="l" rtl="0">
              <a:lnSpc>
                <a:spcPct val="100000"/>
              </a:lnSpc>
              <a:spcBef>
                <a:spcPts val="1000"/>
              </a:spcBef>
              <a:spcAft>
                <a:spcPts val="0"/>
              </a:spcAft>
              <a:buClr>
                <a:schemeClr val="dk1"/>
              </a:buClr>
              <a:buSzPts val="1600"/>
              <a:buFont typeface="Arial"/>
              <a:buNone/>
            </a:pPr>
            <a:endParaRPr sz="1600" b="0" i="0" dirty="0">
              <a:solidFill>
                <a:schemeClr val="dk1"/>
              </a:solidFill>
              <a:latin typeface="Libre Franklin"/>
              <a:ea typeface="Libre Franklin"/>
              <a:cs typeface="Libre Franklin"/>
              <a:sym typeface="Libre Franklin"/>
            </a:endParaRPr>
          </a:p>
        </p:txBody>
      </p:sp>
      <p:pic>
        <p:nvPicPr>
          <p:cNvPr id="7" name="Picture 6">
            <a:extLst>
              <a:ext uri="{FF2B5EF4-FFF2-40B4-BE49-F238E27FC236}">
                <a16:creationId xmlns:a16="http://schemas.microsoft.com/office/drawing/2014/main" id="{306D7C18-4D2F-7700-C604-A19FCE576056}"/>
              </a:ext>
            </a:extLst>
          </p:cNvPr>
          <p:cNvPicPr>
            <a:picLocks noChangeAspect="1"/>
          </p:cNvPicPr>
          <p:nvPr/>
        </p:nvPicPr>
        <p:blipFill>
          <a:blip r:embed="rId3"/>
          <a:stretch>
            <a:fillRect/>
          </a:stretch>
        </p:blipFill>
        <p:spPr>
          <a:xfrm>
            <a:off x="8303289" y="1915064"/>
            <a:ext cx="3530124" cy="4664807"/>
          </a:xfrm>
          <a:prstGeom prst="rect">
            <a:avLst/>
          </a:prstGeom>
          <a:ln>
            <a:solidFill>
              <a:schemeClr val="tx1"/>
            </a:solid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096346"/>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Idea/Approach Details</a:t>
            </a:r>
            <a:endParaRPr dirty="0"/>
          </a:p>
        </p:txBody>
      </p:sp>
      <p:sp>
        <p:nvSpPr>
          <p:cNvPr id="228" name="Google Shape;228;p3"/>
          <p:cNvSpPr txBox="1">
            <a:spLocks noGrp="1"/>
          </p:cNvSpPr>
          <p:nvPr>
            <p:ph type="body" idx="2"/>
          </p:nvPr>
        </p:nvSpPr>
        <p:spPr>
          <a:xfrm>
            <a:off x="952500" y="2136508"/>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dirty="0"/>
              <a:t>Describe your Use Cases here</a:t>
            </a:r>
            <a:endParaRPr dirty="0"/>
          </a:p>
        </p:txBody>
      </p:sp>
      <p:sp>
        <p:nvSpPr>
          <p:cNvPr id="229" name="Google Shape;229;p3"/>
          <p:cNvSpPr txBox="1">
            <a:spLocks noGrp="1"/>
          </p:cNvSpPr>
          <p:nvPr>
            <p:ph type="body" idx="1"/>
          </p:nvPr>
        </p:nvSpPr>
        <p:spPr>
          <a:xfrm>
            <a:off x="952499" y="2533077"/>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lvl="0" indent="-285750" algn="just" rtl="0">
              <a:lnSpc>
                <a:spcPct val="90000"/>
              </a:lnSpc>
              <a:spcBef>
                <a:spcPts val="0"/>
              </a:spcBef>
              <a:spcAft>
                <a:spcPts val="0"/>
              </a:spcAft>
              <a:buClr>
                <a:schemeClr val="dk1"/>
              </a:buClr>
              <a:buSzPts val="1600"/>
              <a:buFont typeface="Noto Sans Symbols"/>
              <a:buChar char="⮚"/>
            </a:pPr>
            <a:r>
              <a:rPr lang="en-US" sz="1700" dirty="0">
                <a:latin typeface="+mn-lt"/>
              </a:rPr>
              <a:t>Our project has several important use cases that can benefit children, parents, educators, and mental health professionals.</a:t>
            </a:r>
          </a:p>
          <a:p>
            <a:pPr marL="285750" lvl="0" indent="-285750" algn="just" rtl="0">
              <a:lnSpc>
                <a:spcPct val="90000"/>
              </a:lnSpc>
              <a:spcBef>
                <a:spcPts val="0"/>
              </a:spcBef>
              <a:spcAft>
                <a:spcPts val="0"/>
              </a:spcAft>
              <a:buClr>
                <a:schemeClr val="dk1"/>
              </a:buClr>
              <a:buSzPts val="1600"/>
              <a:buFont typeface="Noto Sans Symbols"/>
              <a:buChar char="⮚"/>
            </a:pPr>
            <a:r>
              <a:rPr lang="en-US" sz="1700" dirty="0">
                <a:latin typeface="+mn-lt"/>
              </a:rPr>
              <a:t>It provides early detection that allows for timely intervention and support, potentially preventing the escalation of mental health problems.</a:t>
            </a:r>
          </a:p>
          <a:p>
            <a:pPr marL="285750" lvl="0" indent="-285750" algn="just" rtl="0">
              <a:lnSpc>
                <a:spcPct val="90000"/>
              </a:lnSpc>
              <a:spcBef>
                <a:spcPts val="0"/>
              </a:spcBef>
              <a:spcAft>
                <a:spcPts val="0"/>
              </a:spcAft>
              <a:buClr>
                <a:schemeClr val="dk1"/>
              </a:buClr>
              <a:buSzPts val="1600"/>
              <a:buFont typeface="Noto Sans Symbols"/>
              <a:buChar char="⮚"/>
            </a:pPr>
            <a:r>
              <a:rPr lang="en-US" sz="1700" dirty="0">
                <a:latin typeface="+mn-lt"/>
              </a:rPr>
              <a:t>Parents can gain insights into their child's emotional state and receive guidance on fostering a healthy home environment.</a:t>
            </a:r>
          </a:p>
          <a:p>
            <a:pPr marL="285750" lvl="0" indent="-285750" algn="just" rtl="0">
              <a:lnSpc>
                <a:spcPct val="90000"/>
              </a:lnSpc>
              <a:spcBef>
                <a:spcPts val="0"/>
              </a:spcBef>
              <a:spcAft>
                <a:spcPts val="0"/>
              </a:spcAft>
              <a:buClr>
                <a:schemeClr val="dk1"/>
              </a:buClr>
              <a:buSzPts val="1600"/>
              <a:buFont typeface="Noto Sans Symbols"/>
              <a:buChar char="⮚"/>
            </a:pPr>
            <a:r>
              <a:rPr lang="en-US" sz="1700" dirty="0">
                <a:latin typeface="+mn-lt"/>
              </a:rPr>
              <a:t>It empowers children to take charge of their mental well-being and learn strategies to manage stress or anxiety.</a:t>
            </a:r>
          </a:p>
          <a:p>
            <a:pPr marL="285750" lvl="0" indent="-285750" algn="just" rtl="0">
              <a:lnSpc>
                <a:spcPct val="90000"/>
              </a:lnSpc>
              <a:spcBef>
                <a:spcPts val="0"/>
              </a:spcBef>
              <a:spcAft>
                <a:spcPts val="0"/>
              </a:spcAft>
              <a:buClr>
                <a:schemeClr val="dk1"/>
              </a:buClr>
              <a:buSzPts val="1600"/>
              <a:buFont typeface="Noto Sans Symbols"/>
              <a:buChar char="⮚"/>
            </a:pPr>
            <a:r>
              <a:rPr lang="en-US" sz="1700" dirty="0">
                <a:latin typeface="+mn-lt"/>
              </a:rPr>
              <a:t>It enhances the effectiveness of remote therapy by providing additional data points and insights for therapists.</a:t>
            </a:r>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3</a:t>
            </a:fld>
            <a:endParaRPr dirty="0"/>
          </a:p>
        </p:txBody>
      </p:sp>
      <p:sp>
        <p:nvSpPr>
          <p:cNvPr id="231" name="Google Shape;231;p3"/>
          <p:cNvSpPr txBox="1"/>
          <p:nvPr/>
        </p:nvSpPr>
        <p:spPr>
          <a:xfrm>
            <a:off x="6096000" y="2128042"/>
            <a:ext cx="51435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0" i="0" dirty="0">
                <a:solidFill>
                  <a:schemeClr val="lt2"/>
                </a:solidFill>
                <a:latin typeface="Franklin Gothic"/>
                <a:ea typeface="Franklin Gothic"/>
                <a:cs typeface="Franklin Gothic"/>
                <a:sym typeface="Franklin Gothic"/>
              </a:rPr>
              <a:t>Describe your Dependencies / Show stopper here</a:t>
            </a:r>
            <a:endParaRPr dirty="0"/>
          </a:p>
        </p:txBody>
      </p:sp>
      <p:sp>
        <p:nvSpPr>
          <p:cNvPr id="232" name="Google Shape;232;p3"/>
          <p:cNvSpPr txBox="1"/>
          <p:nvPr/>
        </p:nvSpPr>
        <p:spPr>
          <a:xfrm>
            <a:off x="6239933" y="2533076"/>
            <a:ext cx="5562600" cy="4324923"/>
          </a:xfrm>
          <a:prstGeom prst="rect">
            <a:avLst/>
          </a:prstGeom>
          <a:solidFill>
            <a:schemeClr val="bg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just" rtl="0">
              <a:lnSpc>
                <a:spcPct val="90000"/>
              </a:lnSpc>
              <a:spcBef>
                <a:spcPts val="0"/>
              </a:spcBef>
              <a:spcAft>
                <a:spcPts val="0"/>
              </a:spcAft>
              <a:buClr>
                <a:schemeClr val="dk1"/>
              </a:buClr>
              <a:buSzPts val="1600"/>
              <a:buFont typeface="Noto Sans Symbols"/>
              <a:buChar char="⮚"/>
            </a:pPr>
            <a:r>
              <a:rPr lang="en-US" sz="1500" b="0" i="0" dirty="0">
                <a:solidFill>
                  <a:schemeClr val="dk1"/>
                </a:solidFill>
                <a:latin typeface="+mn-lt"/>
                <a:ea typeface="Libre Franklin"/>
                <a:cs typeface="Libre Franklin"/>
                <a:sym typeface="Libre Franklin"/>
              </a:rPr>
              <a:t>There ar</a:t>
            </a:r>
            <a:r>
              <a:rPr lang="en-US" sz="1500" dirty="0">
                <a:solidFill>
                  <a:schemeClr val="dk1"/>
                </a:solidFill>
                <a:latin typeface="+mn-lt"/>
                <a:ea typeface="Libre Franklin"/>
                <a:cs typeface="Libre Franklin"/>
                <a:sym typeface="Libre Franklin"/>
              </a:rPr>
              <a:t>e various potential dependencies or showstopper that should be considered.</a:t>
            </a:r>
          </a:p>
          <a:p>
            <a:pPr marL="285750" marR="0" lvl="0" indent="-285750" algn="just" rtl="0">
              <a:lnSpc>
                <a:spcPct val="90000"/>
              </a:lnSpc>
              <a:spcBef>
                <a:spcPts val="0"/>
              </a:spcBef>
              <a:spcAft>
                <a:spcPts val="0"/>
              </a:spcAft>
              <a:buClr>
                <a:schemeClr val="dk1"/>
              </a:buClr>
              <a:buSzPts val="1600"/>
              <a:buFont typeface="Noto Sans Symbols"/>
              <a:buChar char="⮚"/>
            </a:pPr>
            <a:r>
              <a:rPr lang="en-US" sz="1500" dirty="0">
                <a:latin typeface="+mn-lt"/>
              </a:rPr>
              <a:t>Ensuring compliance with data privacy regulations (e.g., GDPR, HIPAA) and securing sensitive information is critical.</a:t>
            </a:r>
          </a:p>
          <a:p>
            <a:pPr marL="285750" marR="0" lvl="0" indent="-285750" algn="just" rtl="0">
              <a:lnSpc>
                <a:spcPct val="90000"/>
              </a:lnSpc>
              <a:spcBef>
                <a:spcPts val="0"/>
              </a:spcBef>
              <a:spcAft>
                <a:spcPts val="0"/>
              </a:spcAft>
              <a:buClr>
                <a:schemeClr val="dk1"/>
              </a:buClr>
              <a:buSzPts val="1600"/>
              <a:buFont typeface="Noto Sans Symbols"/>
              <a:buChar char="⮚"/>
            </a:pPr>
            <a:r>
              <a:rPr lang="en-US" sz="1500" dirty="0">
                <a:latin typeface="+mn-lt"/>
              </a:rPr>
              <a:t>The accuracy and representativeness of the dataset is crucial for reliable predictions.</a:t>
            </a:r>
          </a:p>
          <a:p>
            <a:pPr marL="285750" marR="0" lvl="0" indent="-285750" algn="just" rtl="0">
              <a:lnSpc>
                <a:spcPct val="90000"/>
              </a:lnSpc>
              <a:spcBef>
                <a:spcPts val="0"/>
              </a:spcBef>
              <a:spcAft>
                <a:spcPts val="0"/>
              </a:spcAft>
              <a:buClr>
                <a:schemeClr val="dk1"/>
              </a:buClr>
              <a:buSzPts val="1600"/>
              <a:buFont typeface="Noto Sans Symbols"/>
              <a:buChar char="⮚"/>
            </a:pPr>
            <a:r>
              <a:rPr lang="en-US" sz="1500" dirty="0">
                <a:latin typeface="+mn-lt"/>
              </a:rPr>
              <a:t>Collaborating with mental health professionals or experts is essential for creating accurate assessments and recommendations</a:t>
            </a:r>
          </a:p>
          <a:p>
            <a:pPr marL="285750" marR="0" lvl="0" indent="-285750" algn="just" rtl="0">
              <a:lnSpc>
                <a:spcPct val="90000"/>
              </a:lnSpc>
              <a:spcBef>
                <a:spcPts val="0"/>
              </a:spcBef>
              <a:spcAft>
                <a:spcPts val="0"/>
              </a:spcAft>
              <a:buClr>
                <a:schemeClr val="dk1"/>
              </a:buClr>
              <a:buSzPts val="1600"/>
              <a:buFont typeface="Noto Sans Symbols"/>
              <a:buChar char="⮚"/>
            </a:pPr>
            <a:r>
              <a:rPr lang="en-US" sz="1500" dirty="0">
                <a:latin typeface="+mn-lt"/>
              </a:rPr>
              <a:t>Ethical guidelines and practices must be integrated into the project to ensure responsible AI and data usage.</a:t>
            </a:r>
          </a:p>
          <a:p>
            <a:pPr marL="285750" marR="0" lvl="0" indent="-285750" algn="just" rtl="0">
              <a:lnSpc>
                <a:spcPct val="90000"/>
              </a:lnSpc>
              <a:spcBef>
                <a:spcPts val="0"/>
              </a:spcBef>
              <a:spcAft>
                <a:spcPts val="0"/>
              </a:spcAft>
              <a:buClr>
                <a:schemeClr val="dk1"/>
              </a:buClr>
              <a:buSzPts val="1600"/>
              <a:buFont typeface="Noto Sans Symbols"/>
              <a:buChar char="⮚"/>
            </a:pPr>
            <a:r>
              <a:rPr lang="en-US" sz="1500" dirty="0">
                <a:latin typeface="+mn-lt"/>
              </a:rPr>
              <a:t>Users (children, parents, educators) need to engage with and adopt your platform.</a:t>
            </a:r>
          </a:p>
          <a:p>
            <a:pPr marL="285750" marR="0" lvl="0" indent="-285750" algn="just" rtl="0">
              <a:lnSpc>
                <a:spcPct val="90000"/>
              </a:lnSpc>
              <a:spcBef>
                <a:spcPts val="0"/>
              </a:spcBef>
              <a:spcAft>
                <a:spcPts val="0"/>
              </a:spcAft>
              <a:buClr>
                <a:schemeClr val="dk1"/>
              </a:buClr>
              <a:buSzPts val="1600"/>
              <a:buFont typeface="Noto Sans Symbols"/>
              <a:buChar char="⮚"/>
            </a:pPr>
            <a:endParaRPr lang="en-US" dirty="0">
              <a:latin typeface="+mn-lt"/>
            </a:endParaRPr>
          </a:p>
          <a:p>
            <a:pPr marL="285750" marR="0" lvl="0" indent="-285750" algn="just" rtl="0">
              <a:lnSpc>
                <a:spcPct val="90000"/>
              </a:lnSpc>
              <a:spcBef>
                <a:spcPts val="0"/>
              </a:spcBef>
              <a:spcAft>
                <a:spcPts val="0"/>
              </a:spcAft>
              <a:buClr>
                <a:schemeClr val="dk1"/>
              </a:buClr>
              <a:buSzPts val="1600"/>
              <a:buFont typeface="Arial" panose="020B0604020202020204" pitchFamily="34" charset="0"/>
              <a:buChar char="•"/>
            </a:pPr>
            <a:r>
              <a:rPr lang="en-US" sz="1600" b="1" i="1" u="sng" dirty="0">
                <a:latin typeface="+mn-lt"/>
              </a:rPr>
              <a:t>Future Scope:</a:t>
            </a:r>
          </a:p>
          <a:p>
            <a:pPr marR="0" lvl="0" algn="just" rtl="0">
              <a:lnSpc>
                <a:spcPct val="90000"/>
              </a:lnSpc>
              <a:spcBef>
                <a:spcPts val="0"/>
              </a:spcBef>
              <a:spcAft>
                <a:spcPts val="0"/>
              </a:spcAft>
              <a:buClr>
                <a:schemeClr val="dk1"/>
              </a:buClr>
              <a:buSzPts val="1600"/>
            </a:pPr>
            <a:endParaRPr lang="en-US" sz="1600" b="1" i="1" u="sng" dirty="0">
              <a:latin typeface="+mn-lt"/>
            </a:endParaRPr>
          </a:p>
          <a:p>
            <a:pPr marL="285750" marR="0" lvl="0" indent="-285750" algn="just" rtl="0">
              <a:lnSpc>
                <a:spcPct val="90000"/>
              </a:lnSpc>
              <a:spcBef>
                <a:spcPts val="0"/>
              </a:spcBef>
              <a:spcAft>
                <a:spcPts val="0"/>
              </a:spcAft>
              <a:buClr>
                <a:schemeClr val="dk1"/>
              </a:buClr>
              <a:buSzPts val="1600"/>
              <a:buFont typeface="Wingdings" panose="05000000000000000000" pitchFamily="2" charset="2"/>
              <a:buChar char="Ø"/>
            </a:pPr>
            <a:r>
              <a:rPr lang="en-US" dirty="0">
                <a:latin typeface="+mn-lt"/>
              </a:rPr>
              <a:t>Enhanced Data Collection</a:t>
            </a:r>
          </a:p>
          <a:p>
            <a:pPr marL="285750" marR="0" lvl="0" indent="-285750" algn="just" rtl="0">
              <a:lnSpc>
                <a:spcPct val="90000"/>
              </a:lnSpc>
              <a:spcBef>
                <a:spcPts val="0"/>
              </a:spcBef>
              <a:spcAft>
                <a:spcPts val="0"/>
              </a:spcAft>
              <a:buClr>
                <a:schemeClr val="dk1"/>
              </a:buClr>
              <a:buSzPts val="1600"/>
              <a:buFont typeface="Wingdings" panose="05000000000000000000" pitchFamily="2" charset="2"/>
              <a:buChar char="Ø"/>
            </a:pPr>
            <a:r>
              <a:rPr lang="en-US" dirty="0">
                <a:latin typeface="+mn-lt"/>
              </a:rPr>
              <a:t>Explainable AI</a:t>
            </a:r>
          </a:p>
          <a:p>
            <a:pPr marL="285750" marR="0" lvl="0" indent="-285750" algn="just" rtl="0">
              <a:lnSpc>
                <a:spcPct val="90000"/>
              </a:lnSpc>
              <a:spcBef>
                <a:spcPts val="0"/>
              </a:spcBef>
              <a:spcAft>
                <a:spcPts val="0"/>
              </a:spcAft>
              <a:buClr>
                <a:schemeClr val="dk1"/>
              </a:buClr>
              <a:buSzPts val="1600"/>
              <a:buFont typeface="Wingdings" panose="05000000000000000000" pitchFamily="2" charset="2"/>
              <a:buChar char="Ø"/>
            </a:pPr>
            <a:r>
              <a:rPr lang="en-US" dirty="0">
                <a:latin typeface="+mn-lt"/>
              </a:rPr>
              <a:t>Improving personalized recommendation and user feedback</a:t>
            </a:r>
          </a:p>
          <a:p>
            <a:pPr marL="285750" marR="0" lvl="0" indent="-285750" algn="just" rtl="0">
              <a:lnSpc>
                <a:spcPct val="90000"/>
              </a:lnSpc>
              <a:spcBef>
                <a:spcPts val="0"/>
              </a:spcBef>
              <a:spcAft>
                <a:spcPts val="0"/>
              </a:spcAft>
              <a:buClr>
                <a:schemeClr val="dk1"/>
              </a:buClr>
              <a:buSzPts val="1600"/>
              <a:buFont typeface="Wingdings" panose="05000000000000000000" pitchFamily="2" charset="2"/>
              <a:buChar char="Ø"/>
            </a:pPr>
            <a:r>
              <a:rPr lang="en-US" dirty="0">
                <a:latin typeface="+mn-lt"/>
              </a:rPr>
              <a:t>Parental Access</a:t>
            </a:r>
          </a:p>
          <a:p>
            <a:pPr marL="285750" marR="0" lvl="0" indent="-285750" algn="just" rtl="0">
              <a:lnSpc>
                <a:spcPct val="90000"/>
              </a:lnSpc>
              <a:spcBef>
                <a:spcPts val="0"/>
              </a:spcBef>
              <a:spcAft>
                <a:spcPts val="0"/>
              </a:spcAft>
              <a:buClr>
                <a:schemeClr val="dk1"/>
              </a:buClr>
              <a:buSzPts val="1600"/>
              <a:buFont typeface="Wingdings" panose="05000000000000000000" pitchFamily="2" charset="2"/>
              <a:buChar char="Ø"/>
            </a:pPr>
            <a:endParaRPr lang="en-US" dirty="0">
              <a:latin typeface="+mn-lt"/>
            </a:endParaRPr>
          </a:p>
          <a:p>
            <a:pPr marL="285750" marR="0" lvl="0" indent="-285750" algn="just" rtl="0">
              <a:lnSpc>
                <a:spcPct val="90000"/>
              </a:lnSpc>
              <a:spcBef>
                <a:spcPts val="0"/>
              </a:spcBef>
              <a:spcAft>
                <a:spcPts val="0"/>
              </a:spcAft>
              <a:buClr>
                <a:schemeClr val="dk1"/>
              </a:buClr>
              <a:buSzPts val="1600"/>
              <a:buFont typeface="Arial" panose="020B0604020202020204" pitchFamily="34" charset="0"/>
              <a:buChar char="•"/>
            </a:pPr>
            <a:endParaRPr lang="en-US"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dirty="0"/>
              <a:t>Team Member Details </a:t>
            </a:r>
            <a:endParaRPr dirty="0"/>
          </a:p>
        </p:txBody>
      </p:sp>
      <p:sp>
        <p:nvSpPr>
          <p:cNvPr id="238" name="Google Shape;238;p4"/>
          <p:cNvSpPr txBox="1">
            <a:spLocks noGrp="1"/>
          </p:cNvSpPr>
          <p:nvPr>
            <p:ph type="body" idx="1"/>
          </p:nvPr>
        </p:nvSpPr>
        <p:spPr>
          <a:xfrm>
            <a:off x="964023" y="2062099"/>
            <a:ext cx="11145119" cy="472044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sz="1500" b="1" dirty="0">
                <a:solidFill>
                  <a:srgbClr val="5D7C3F"/>
                </a:solidFill>
                <a:latin typeface="+mn-lt"/>
              </a:rPr>
              <a:t>Team Leader Name: Nisarg Jignesh Patel</a:t>
            </a:r>
            <a:endParaRPr sz="1500" dirty="0">
              <a:latin typeface="+mn-lt"/>
            </a:endParaRPr>
          </a:p>
          <a:p>
            <a:pPr marL="0" lvl="0" indent="0" algn="l" rtl="0">
              <a:lnSpc>
                <a:spcPct val="90000"/>
              </a:lnSpc>
              <a:spcBef>
                <a:spcPts val="1000"/>
              </a:spcBef>
              <a:spcAft>
                <a:spcPts val="0"/>
              </a:spcAft>
              <a:buClr>
                <a:schemeClr val="dk1"/>
              </a:buClr>
              <a:buSzPts val="1200"/>
              <a:buNone/>
            </a:pPr>
            <a:r>
              <a:rPr lang="en-US" sz="1500" dirty="0">
                <a:latin typeface="+mn-lt"/>
              </a:rPr>
              <a:t>Branch (Btech/Mtech/PhD etc): Btech			Stream (ECE, CSE etc): CSE		Year (I,II,III,IV): III</a:t>
            </a:r>
            <a:endParaRPr sz="1500" dirty="0">
              <a:latin typeface="+mn-lt"/>
            </a:endParaRPr>
          </a:p>
          <a:p>
            <a:pPr marL="0" lvl="0" indent="0" algn="l" rtl="0">
              <a:lnSpc>
                <a:spcPct val="90000"/>
              </a:lnSpc>
              <a:spcBef>
                <a:spcPts val="1000"/>
              </a:spcBef>
              <a:spcAft>
                <a:spcPts val="0"/>
              </a:spcAft>
              <a:buClr>
                <a:srgbClr val="5D7C3F"/>
              </a:buClr>
              <a:buSzPts val="1200"/>
              <a:buNone/>
            </a:pPr>
            <a:r>
              <a:rPr lang="en-US" sz="1500" b="1" dirty="0">
                <a:solidFill>
                  <a:srgbClr val="5D7C3F"/>
                </a:solidFill>
                <a:latin typeface="+mn-lt"/>
              </a:rPr>
              <a:t>Team Member 1 Name: Chahat Vasant Khatri </a:t>
            </a:r>
          </a:p>
          <a:p>
            <a:pPr marL="0" lvl="0" indent="0" algn="l" rtl="0">
              <a:lnSpc>
                <a:spcPct val="90000"/>
              </a:lnSpc>
              <a:spcBef>
                <a:spcPts val="1000"/>
              </a:spcBef>
              <a:spcAft>
                <a:spcPts val="0"/>
              </a:spcAft>
              <a:buClr>
                <a:srgbClr val="5D7C3F"/>
              </a:buClr>
              <a:buSzPts val="1200"/>
              <a:buNone/>
            </a:pPr>
            <a:r>
              <a:rPr lang="en-US" sz="1500" dirty="0">
                <a:latin typeface="+mn-lt"/>
              </a:rPr>
              <a:t>Branch (Btech/Mtech/PhD etc): Btech 			Stream (ECE, CSE etc): ECE		Year (I,II,III,IV): III</a:t>
            </a:r>
          </a:p>
          <a:p>
            <a:pPr marL="0" lvl="0" indent="0" algn="l" rtl="0">
              <a:lnSpc>
                <a:spcPct val="90000"/>
              </a:lnSpc>
              <a:spcBef>
                <a:spcPts val="1000"/>
              </a:spcBef>
              <a:spcAft>
                <a:spcPts val="0"/>
              </a:spcAft>
              <a:buClr>
                <a:srgbClr val="5D7C3F"/>
              </a:buClr>
              <a:buSzPts val="1200"/>
              <a:buNone/>
            </a:pPr>
            <a:r>
              <a:rPr lang="en-US" sz="1500" b="1" dirty="0">
                <a:solidFill>
                  <a:srgbClr val="5D7C3F"/>
                </a:solidFill>
                <a:latin typeface="+mn-lt"/>
              </a:rPr>
              <a:t>Team Member 2 Name: Padshala Smit Jagdishbhai</a:t>
            </a:r>
            <a:endParaRPr sz="1500" dirty="0">
              <a:latin typeface="+mn-lt"/>
            </a:endParaRPr>
          </a:p>
          <a:p>
            <a:pPr marL="0" lvl="0" indent="0" algn="l" rtl="0">
              <a:lnSpc>
                <a:spcPct val="90000"/>
              </a:lnSpc>
              <a:spcBef>
                <a:spcPts val="1000"/>
              </a:spcBef>
              <a:spcAft>
                <a:spcPts val="0"/>
              </a:spcAft>
              <a:buClr>
                <a:schemeClr val="dk1"/>
              </a:buClr>
              <a:buSzPts val="1200"/>
              <a:buNone/>
            </a:pPr>
            <a:r>
              <a:rPr lang="en-US" sz="1500" dirty="0">
                <a:latin typeface="+mn-lt"/>
              </a:rPr>
              <a:t>Branch (Btech/Mtech/PhD etc): Btech 			 Stream (ECE, CSE etc): CSE 		 Year (I,II,III,IV): III </a:t>
            </a:r>
          </a:p>
          <a:p>
            <a:pPr marL="0" lvl="0" indent="0" algn="l" rtl="0">
              <a:lnSpc>
                <a:spcPct val="90000"/>
              </a:lnSpc>
              <a:spcBef>
                <a:spcPts val="1000"/>
              </a:spcBef>
              <a:spcAft>
                <a:spcPts val="0"/>
              </a:spcAft>
              <a:buClr>
                <a:schemeClr val="dk1"/>
              </a:buClr>
              <a:buSzPts val="1200"/>
              <a:buNone/>
            </a:pPr>
            <a:r>
              <a:rPr lang="en-US" sz="1500" b="1" dirty="0">
                <a:solidFill>
                  <a:srgbClr val="5D7C3F"/>
                </a:solidFill>
                <a:latin typeface="+mn-lt"/>
              </a:rPr>
              <a:t>Team Member 3 Name: Tej Joshi</a:t>
            </a:r>
          </a:p>
          <a:p>
            <a:pPr marL="0" lvl="0" indent="0" algn="l" rtl="0">
              <a:lnSpc>
                <a:spcPct val="90000"/>
              </a:lnSpc>
              <a:spcBef>
                <a:spcPts val="1000"/>
              </a:spcBef>
              <a:spcAft>
                <a:spcPts val="0"/>
              </a:spcAft>
              <a:buClr>
                <a:schemeClr val="dk1"/>
              </a:buClr>
              <a:buSzPts val="1200"/>
              <a:buNone/>
            </a:pPr>
            <a:r>
              <a:rPr lang="en-US" sz="1500" dirty="0">
                <a:latin typeface="+mn-lt"/>
              </a:rPr>
              <a:t>Branch (Btech/Mtech/PhD etc): Btech 			 Stream (ECE, CSE etc): CSE 		 Year (I,II,III,IV): III </a:t>
            </a:r>
          </a:p>
          <a:p>
            <a:pPr marL="0" lvl="0" indent="0" algn="l" rtl="0">
              <a:lnSpc>
                <a:spcPct val="90000"/>
              </a:lnSpc>
              <a:spcBef>
                <a:spcPts val="1000"/>
              </a:spcBef>
              <a:spcAft>
                <a:spcPts val="0"/>
              </a:spcAft>
              <a:buClr>
                <a:schemeClr val="dk1"/>
              </a:buClr>
              <a:buSzPts val="1200"/>
              <a:buNone/>
            </a:pPr>
            <a:r>
              <a:rPr lang="en-US" sz="1500" b="1" dirty="0">
                <a:solidFill>
                  <a:srgbClr val="5D7C3F"/>
                </a:solidFill>
                <a:latin typeface="+mn-lt"/>
              </a:rPr>
              <a:t>Team Member 4 Name: Tapan Patel</a:t>
            </a:r>
            <a:endParaRPr lang="en-US" sz="1500" dirty="0">
              <a:latin typeface="+mn-lt"/>
            </a:endParaRPr>
          </a:p>
          <a:p>
            <a:pPr marL="0" lvl="0" indent="0" algn="l" rtl="0">
              <a:lnSpc>
                <a:spcPct val="90000"/>
              </a:lnSpc>
              <a:spcBef>
                <a:spcPts val="1000"/>
              </a:spcBef>
              <a:spcAft>
                <a:spcPts val="0"/>
              </a:spcAft>
              <a:buClr>
                <a:schemeClr val="dk1"/>
              </a:buClr>
              <a:buSzPts val="1200"/>
              <a:buNone/>
            </a:pPr>
            <a:r>
              <a:rPr lang="en-US" sz="1500" dirty="0">
                <a:latin typeface="+mn-lt"/>
              </a:rPr>
              <a:t>Branch (Btech/Mtech/PhD etc): Btech 			 Stream (ECE, CSE etc): CSE 		Year (I,II,III,IV): III </a:t>
            </a:r>
          </a:p>
          <a:p>
            <a:pPr marL="0" lvl="0" indent="0" algn="l" rtl="0">
              <a:lnSpc>
                <a:spcPct val="90000"/>
              </a:lnSpc>
              <a:spcBef>
                <a:spcPts val="1000"/>
              </a:spcBef>
              <a:spcAft>
                <a:spcPts val="0"/>
              </a:spcAft>
              <a:buClr>
                <a:schemeClr val="dk1"/>
              </a:buClr>
              <a:buSzPts val="1200"/>
              <a:buNone/>
            </a:pPr>
            <a:r>
              <a:rPr lang="en-US" sz="1500" b="1" dirty="0">
                <a:solidFill>
                  <a:srgbClr val="5D7C3F"/>
                </a:solidFill>
                <a:latin typeface="+mn-lt"/>
              </a:rPr>
              <a:t>Team Member 5 Name: Shlok Bijal Sanghvi</a:t>
            </a:r>
            <a:endParaRPr sz="1500" dirty="0">
              <a:latin typeface="+mn-lt"/>
            </a:endParaRPr>
          </a:p>
          <a:p>
            <a:pPr marL="0" lvl="0" indent="0" algn="l" rtl="0">
              <a:lnSpc>
                <a:spcPct val="90000"/>
              </a:lnSpc>
              <a:spcBef>
                <a:spcPts val="1000"/>
              </a:spcBef>
              <a:spcAft>
                <a:spcPts val="0"/>
              </a:spcAft>
              <a:buClr>
                <a:schemeClr val="dk1"/>
              </a:buClr>
              <a:buSzPts val="1200"/>
              <a:buNone/>
            </a:pPr>
            <a:r>
              <a:rPr lang="en-US" sz="1500" dirty="0">
                <a:latin typeface="+mn-lt"/>
              </a:rPr>
              <a:t>Branch (Btech/Mtech/PhD etc): Btech 			Stream (ECE, CSE etc): CSE		 Year (I,II,III,IV): III </a:t>
            </a:r>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500</TotalTime>
  <Words>718</Words>
  <Application>Microsoft Office PowerPoint</Application>
  <PresentationFormat>Widescreen</PresentationFormat>
  <Paragraphs>67</Paragraphs>
  <Slides>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Calibri</vt:lpstr>
      <vt:lpstr>Franklin Gothic</vt:lpstr>
      <vt:lpstr>Wingdings</vt:lpstr>
      <vt:lpstr>Arial</vt:lpstr>
      <vt:lpstr>Noto Sans Symbols</vt:lpstr>
      <vt:lpstr>Libre Franklin</vt:lpstr>
      <vt:lpstr>Theme1</vt:lpstr>
      <vt:lpstr>Basic Details of the Team and Problem Statement</vt:lpstr>
      <vt:lpstr>Idea/Approach Details</vt:lpstr>
      <vt:lpstr>Idea/Approach Details</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Anand Parikh</cp:lastModifiedBy>
  <cp:revision>8</cp:revision>
  <dcterms:created xsi:type="dcterms:W3CDTF">2022-02-11T07:14:46Z</dcterms:created>
  <dcterms:modified xsi:type="dcterms:W3CDTF">2023-09-24T09:01:42Z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