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7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1246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6319599" y="1650482"/>
            <a:ext cx="7477601" cy="2481219"/>
          </a:xfrm>
          <a:prstGeom prst="rect">
            <a:avLst/>
          </a:prstGeom>
          <a:noFill/>
          <a:ln/>
        </p:spPr>
        <p:txBody>
          <a:bodyPr wrap="square" rtlCol="0" anchor="t"/>
          <a:lstStyle/>
          <a:p>
            <a:pPr marL="0" indent="0">
              <a:lnSpc>
                <a:spcPts val="6561"/>
              </a:lnSpc>
              <a:buNone/>
            </a:pPr>
            <a:r>
              <a:rPr lang="en-US" sz="5249" b="1" kern="0" spc="-157" dirty="0">
                <a:solidFill>
                  <a:srgbClr val="FFFFFF"/>
                </a:solidFill>
                <a:latin typeface="Inter" pitchFamily="34" charset="0"/>
                <a:ea typeface="Inter" pitchFamily="34" charset="-122"/>
                <a:cs typeface="Inter" pitchFamily="34" charset="-120"/>
              </a:rPr>
              <a:t>Revolutionizing Marine Assessment Services with NLP</a:t>
            </a:r>
            <a:endParaRPr lang="en-US" sz="5249" dirty="0"/>
          </a:p>
        </p:txBody>
      </p:sp>
      <p:sp>
        <p:nvSpPr>
          <p:cNvPr id="5" name="Text 3"/>
          <p:cNvSpPr/>
          <p:nvPr/>
        </p:nvSpPr>
        <p:spPr>
          <a:xfrm>
            <a:off x="6319599" y="4462506"/>
            <a:ext cx="7477601"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Marine surveyors across the globe face unique challenges in obtaining clarifications quickly. Our client wants to reduce the burden and make the process faster through the power of NLP. Dive into our data science approach.</a:t>
            </a:r>
            <a:endParaRPr lang="en-US" sz="1750" dirty="0"/>
          </a:p>
        </p:txBody>
      </p:sp>
      <p:sp>
        <p:nvSpPr>
          <p:cNvPr id="6" name="Shape 4"/>
          <p:cNvSpPr/>
          <p:nvPr/>
        </p:nvSpPr>
        <p:spPr>
          <a:xfrm>
            <a:off x="6319599" y="6121734"/>
            <a:ext cx="355402" cy="352788"/>
          </a:xfrm>
          <a:prstGeom prst="roundRect">
            <a:avLst>
              <a:gd name="adj" fmla="val 25916657"/>
            </a:avLst>
          </a:prstGeom>
          <a:solidFill>
            <a:srgbClr val="8BE808"/>
          </a:solidFill>
          <a:ln w="7620">
            <a:solidFill>
              <a:srgbClr val="FFFFFF"/>
            </a:solidFill>
            <a:prstDash val="solid"/>
          </a:ln>
        </p:spPr>
      </p:sp>
      <p:sp>
        <p:nvSpPr>
          <p:cNvPr id="7" name="Text 5"/>
          <p:cNvSpPr/>
          <p:nvPr/>
        </p:nvSpPr>
        <p:spPr>
          <a:xfrm>
            <a:off x="6402586" y="6116652"/>
            <a:ext cx="189309" cy="363071"/>
          </a:xfrm>
          <a:prstGeom prst="rect">
            <a:avLst/>
          </a:prstGeom>
          <a:noFill/>
          <a:ln/>
        </p:spPr>
        <p:txBody>
          <a:bodyPr wrap="none" rtlCol="0" anchor="t"/>
          <a:lstStyle/>
          <a:p>
            <a:pPr marL="0" indent="0" algn="ctr">
              <a:lnSpc>
                <a:spcPts val="2880"/>
              </a:lnSpc>
              <a:buNone/>
            </a:pPr>
            <a:r>
              <a:rPr lang="en-US" sz="1152" kern="0" spc="-35" dirty="0">
                <a:solidFill>
                  <a:srgbClr val="3C3838"/>
                </a:solidFill>
                <a:latin typeface="Inter" pitchFamily="34" charset="0"/>
                <a:ea typeface="Inter" pitchFamily="34" charset="-122"/>
                <a:cs typeface="Inter" pitchFamily="34" charset="-120"/>
              </a:rPr>
              <a:t>SR</a:t>
            </a:r>
            <a:endParaRPr lang="en-US" sz="1152" dirty="0"/>
          </a:p>
        </p:txBody>
      </p:sp>
      <p:sp>
        <p:nvSpPr>
          <p:cNvPr id="8" name="Text 6"/>
          <p:cNvSpPr/>
          <p:nvPr/>
        </p:nvSpPr>
        <p:spPr>
          <a:xfrm>
            <a:off x="6786086" y="6127171"/>
            <a:ext cx="1952744" cy="385999"/>
          </a:xfrm>
          <a:prstGeom prst="rect">
            <a:avLst/>
          </a:prstGeom>
          <a:noFill/>
          <a:ln/>
        </p:spPr>
        <p:txBody>
          <a:bodyPr wrap="none" rtlCol="0" anchor="t"/>
          <a:lstStyle/>
          <a:p>
            <a:pPr marL="0" indent="0" algn="l">
              <a:lnSpc>
                <a:spcPts val="3062"/>
              </a:lnSpc>
              <a:buNone/>
            </a:pPr>
            <a:r>
              <a:rPr lang="en-US" sz="2187" b="1" kern="0" spc="-35" dirty="0">
                <a:solidFill>
                  <a:srgbClr val="E5E0DF"/>
                </a:solidFill>
                <a:latin typeface="Inter" pitchFamily="34" charset="0"/>
                <a:ea typeface="Inter" pitchFamily="34" charset="-122"/>
                <a:cs typeface="Inter" pitchFamily="34" charset="-120"/>
              </a:rPr>
              <a:t>by Smitraj Raut</a:t>
            </a:r>
            <a:endParaRPr lang="en-US" sz="2187" dirty="0"/>
          </a:p>
        </p:txBody>
      </p:sp>
      <p:pic>
        <p:nvPicPr>
          <p:cNvPr id="9" name="Image 0" descr="preencoded.png"/>
          <p:cNvPicPr>
            <a:picLocks noChangeAspect="1"/>
          </p:cNvPicPr>
          <p:nvPr/>
        </p:nvPicPr>
        <p:blipFill>
          <a:blip r:embed="rId3"/>
          <a:stretch>
            <a:fillRect/>
          </a:stretch>
        </p:blipFill>
        <p:spPr>
          <a:xfrm>
            <a:off x="0" y="0"/>
            <a:ext cx="5486400" cy="8169088"/>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6319599" y="1247937"/>
            <a:ext cx="7477601" cy="1378534"/>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Problem Statement: Slow Clarifications</a:t>
            </a:r>
            <a:endParaRPr lang="en-US" sz="4374" dirty="0"/>
          </a:p>
        </p:txBody>
      </p:sp>
      <p:sp>
        <p:nvSpPr>
          <p:cNvPr id="5" name="Shape 3"/>
          <p:cNvSpPr/>
          <p:nvPr/>
        </p:nvSpPr>
        <p:spPr>
          <a:xfrm>
            <a:off x="6319599" y="3129593"/>
            <a:ext cx="499943" cy="496267"/>
          </a:xfrm>
          <a:prstGeom prst="roundRect">
            <a:avLst>
              <a:gd name="adj" fmla="val 11055"/>
            </a:avLst>
          </a:prstGeom>
          <a:solidFill>
            <a:srgbClr val="110080"/>
          </a:solidFill>
          <a:ln w="7620">
            <a:solidFill>
              <a:srgbClr val="140099"/>
            </a:solidFill>
            <a:prstDash val="solid"/>
          </a:ln>
        </p:spPr>
      </p:sp>
      <p:sp>
        <p:nvSpPr>
          <p:cNvPr id="6" name="Text 4"/>
          <p:cNvSpPr/>
          <p:nvPr/>
        </p:nvSpPr>
        <p:spPr>
          <a:xfrm>
            <a:off x="6490692" y="3170958"/>
            <a:ext cx="1577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7041713" y="3205351"/>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Issues</a:t>
            </a:r>
            <a:endParaRPr lang="en-US" sz="2187" dirty="0"/>
          </a:p>
        </p:txBody>
      </p:sp>
      <p:sp>
        <p:nvSpPr>
          <p:cNvPr id="8" name="Text 6"/>
          <p:cNvSpPr/>
          <p:nvPr/>
        </p:nvSpPr>
        <p:spPr>
          <a:xfrm>
            <a:off x="7041713" y="3770521"/>
            <a:ext cx="2905601"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Marine surveyors need to quickly clarify assessments across different geographies and time zones.</a:t>
            </a:r>
            <a:endParaRPr lang="en-US" sz="1750" dirty="0"/>
          </a:p>
        </p:txBody>
      </p:sp>
      <p:sp>
        <p:nvSpPr>
          <p:cNvPr id="9" name="Shape 7"/>
          <p:cNvSpPr/>
          <p:nvPr/>
        </p:nvSpPr>
        <p:spPr>
          <a:xfrm>
            <a:off x="10169485" y="3129593"/>
            <a:ext cx="499943" cy="496267"/>
          </a:xfrm>
          <a:prstGeom prst="roundRect">
            <a:avLst>
              <a:gd name="adj" fmla="val 11055"/>
            </a:avLst>
          </a:prstGeom>
          <a:solidFill>
            <a:srgbClr val="110080"/>
          </a:solidFill>
          <a:ln w="7620">
            <a:solidFill>
              <a:srgbClr val="140099"/>
            </a:solidFill>
            <a:prstDash val="solid"/>
          </a:ln>
        </p:spPr>
      </p:sp>
      <p:sp>
        <p:nvSpPr>
          <p:cNvPr id="10" name="Text 8"/>
          <p:cNvSpPr/>
          <p:nvPr/>
        </p:nvSpPr>
        <p:spPr>
          <a:xfrm>
            <a:off x="10321528" y="3170958"/>
            <a:ext cx="1958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10891599" y="3205351"/>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Challenges</a:t>
            </a:r>
            <a:endParaRPr lang="en-US" sz="2187" dirty="0"/>
          </a:p>
        </p:txBody>
      </p:sp>
      <p:sp>
        <p:nvSpPr>
          <p:cNvPr id="12" name="Text 10"/>
          <p:cNvSpPr/>
          <p:nvPr/>
        </p:nvSpPr>
        <p:spPr>
          <a:xfrm>
            <a:off x="11247001" y="3798059"/>
            <a:ext cx="2550200" cy="1190616"/>
          </a:xfrm>
          <a:prstGeom prst="rect">
            <a:avLst/>
          </a:prstGeom>
          <a:noFill/>
          <a:ln/>
        </p:spPr>
        <p:txBody>
          <a:bodyPr wrap="square" rtlCol="0" anchor="t"/>
          <a:lstStyle/>
          <a:p>
            <a:pPr marL="342900" indent="-342900" algn="l">
              <a:lnSpc>
                <a:spcPts val="3149"/>
              </a:lnSpc>
              <a:buSzPct val="100000"/>
              <a:buFont typeface="+mj-lt"/>
              <a:buAutoNum type="arabicPeriod"/>
            </a:pPr>
            <a:r>
              <a:rPr lang="en-US" sz="1750" kern="0" spc="-35" dirty="0">
                <a:solidFill>
                  <a:srgbClr val="E5E0DF"/>
                </a:solidFill>
                <a:latin typeface="Inter" pitchFamily="34" charset="0"/>
                <a:ea typeface="Inter" pitchFamily="34" charset="-122"/>
                <a:cs typeface="Inter" pitchFamily="34" charset="-120"/>
              </a:rPr>
              <a:t>Current solutions can be time-consuming and offer limited accessibility.</a:t>
            </a:r>
            <a:endParaRPr lang="en-US" sz="1750" dirty="0"/>
          </a:p>
        </p:txBody>
      </p:sp>
      <p:sp>
        <p:nvSpPr>
          <p:cNvPr id="13" name="Shape 11"/>
          <p:cNvSpPr/>
          <p:nvPr/>
        </p:nvSpPr>
        <p:spPr>
          <a:xfrm>
            <a:off x="6319599" y="5574528"/>
            <a:ext cx="499943" cy="496267"/>
          </a:xfrm>
          <a:prstGeom prst="roundRect">
            <a:avLst>
              <a:gd name="adj" fmla="val 11055"/>
            </a:avLst>
          </a:prstGeom>
          <a:solidFill>
            <a:srgbClr val="110080"/>
          </a:solidFill>
          <a:ln w="7620">
            <a:solidFill>
              <a:srgbClr val="140099"/>
            </a:solidFill>
            <a:prstDash val="solid"/>
          </a:ln>
        </p:spPr>
      </p:sp>
      <p:sp>
        <p:nvSpPr>
          <p:cNvPr id="14" name="Text 12"/>
          <p:cNvSpPr/>
          <p:nvPr/>
        </p:nvSpPr>
        <p:spPr>
          <a:xfrm>
            <a:off x="6467832" y="5615894"/>
            <a:ext cx="20347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7041713" y="5650286"/>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Solution</a:t>
            </a:r>
            <a:endParaRPr lang="en-US" sz="2187" dirty="0"/>
          </a:p>
        </p:txBody>
      </p:sp>
      <p:sp>
        <p:nvSpPr>
          <p:cNvPr id="16" name="Text 14"/>
          <p:cNvSpPr/>
          <p:nvPr/>
        </p:nvSpPr>
        <p:spPr>
          <a:xfrm>
            <a:off x="7041713" y="6215456"/>
            <a:ext cx="6755487" cy="705577"/>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Our NLP solution can reduce the burden on SMEs and streamline the clarification process.</a:t>
            </a:r>
            <a:endParaRPr lang="en-US" sz="1750"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245661"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2479446"/>
            <a:ext cx="12545616"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Knowledge Base Creation and Intent Recognition</a:t>
            </a:r>
            <a:endParaRPr lang="en-US" sz="4374" dirty="0"/>
          </a:p>
        </p:txBody>
      </p:sp>
      <p:sp>
        <p:nvSpPr>
          <p:cNvPr id="5" name="Shape 3"/>
          <p:cNvSpPr/>
          <p:nvPr/>
        </p:nvSpPr>
        <p:spPr>
          <a:xfrm>
            <a:off x="833199" y="3609787"/>
            <a:ext cx="4173260" cy="2079737"/>
          </a:xfrm>
          <a:prstGeom prst="roundRect">
            <a:avLst>
              <a:gd name="adj" fmla="val 2638"/>
            </a:avLst>
          </a:prstGeom>
          <a:solidFill>
            <a:srgbClr val="110080"/>
          </a:solidFill>
          <a:ln w="7620">
            <a:solidFill>
              <a:srgbClr val="140099"/>
            </a:solidFill>
            <a:prstDash val="solid"/>
          </a:ln>
        </p:spPr>
      </p:sp>
      <p:sp>
        <p:nvSpPr>
          <p:cNvPr id="6" name="Text 4"/>
          <p:cNvSpPr/>
          <p:nvPr/>
        </p:nvSpPr>
        <p:spPr>
          <a:xfrm>
            <a:off x="1062990" y="3837888"/>
            <a:ext cx="3275528"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Knowledge Base Creation</a:t>
            </a:r>
            <a:endParaRPr lang="en-US" sz="2187" dirty="0"/>
          </a:p>
        </p:txBody>
      </p:sp>
      <p:sp>
        <p:nvSpPr>
          <p:cNvPr id="7" name="Text 5"/>
          <p:cNvSpPr/>
          <p:nvPr/>
        </p:nvSpPr>
        <p:spPr>
          <a:xfrm>
            <a:off x="1062990"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create custom data dictionaries to capture all marine lingo and phrases.</a:t>
            </a:r>
            <a:endParaRPr lang="en-US" sz="1750" dirty="0"/>
          </a:p>
        </p:txBody>
      </p:sp>
      <p:sp>
        <p:nvSpPr>
          <p:cNvPr id="8" name="Shape 6"/>
          <p:cNvSpPr/>
          <p:nvPr/>
        </p:nvSpPr>
        <p:spPr>
          <a:xfrm>
            <a:off x="5228630" y="3609787"/>
            <a:ext cx="4173260" cy="2079737"/>
          </a:xfrm>
          <a:prstGeom prst="roundRect">
            <a:avLst>
              <a:gd name="adj" fmla="val 2638"/>
            </a:avLst>
          </a:prstGeom>
          <a:solidFill>
            <a:srgbClr val="110080"/>
          </a:solidFill>
          <a:ln w="7620">
            <a:solidFill>
              <a:srgbClr val="140099"/>
            </a:solidFill>
            <a:prstDash val="solid"/>
          </a:ln>
        </p:spPr>
      </p:sp>
      <p:sp>
        <p:nvSpPr>
          <p:cNvPr id="9" name="Text 7"/>
          <p:cNvSpPr/>
          <p:nvPr/>
        </p:nvSpPr>
        <p:spPr>
          <a:xfrm>
            <a:off x="5458420" y="3837888"/>
            <a:ext cx="2334220"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Intent Recognition</a:t>
            </a:r>
            <a:endParaRPr lang="en-US" sz="2187" dirty="0"/>
          </a:p>
        </p:txBody>
      </p:sp>
      <p:sp>
        <p:nvSpPr>
          <p:cNvPr id="10" name="Text 8"/>
          <p:cNvSpPr/>
          <p:nvPr/>
        </p:nvSpPr>
        <p:spPr>
          <a:xfrm>
            <a:off x="5458420"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build a strong neural network to understand the user's intent and the appropriate response.</a:t>
            </a:r>
            <a:endParaRPr lang="en-US" sz="1750" dirty="0"/>
          </a:p>
        </p:txBody>
      </p:sp>
      <p:sp>
        <p:nvSpPr>
          <p:cNvPr id="11" name="Shape 9"/>
          <p:cNvSpPr/>
          <p:nvPr/>
        </p:nvSpPr>
        <p:spPr>
          <a:xfrm>
            <a:off x="9624060" y="3609787"/>
            <a:ext cx="4173260" cy="2079737"/>
          </a:xfrm>
          <a:prstGeom prst="roundRect">
            <a:avLst>
              <a:gd name="adj" fmla="val 2638"/>
            </a:avLst>
          </a:prstGeom>
          <a:solidFill>
            <a:srgbClr val="110080"/>
          </a:solidFill>
          <a:ln w="7620">
            <a:solidFill>
              <a:srgbClr val="140099"/>
            </a:solidFill>
            <a:prstDash val="solid"/>
          </a:ln>
        </p:spPr>
      </p:sp>
      <p:sp>
        <p:nvSpPr>
          <p:cNvPr id="12" name="Text 10"/>
          <p:cNvSpPr/>
          <p:nvPr/>
        </p:nvSpPr>
        <p:spPr>
          <a:xfrm>
            <a:off x="9853851" y="3837888"/>
            <a:ext cx="2274689"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Machine Learning</a:t>
            </a:r>
            <a:endParaRPr lang="en-US" sz="2187" dirty="0"/>
          </a:p>
        </p:txBody>
      </p:sp>
      <p:sp>
        <p:nvSpPr>
          <p:cNvPr id="13" name="Text 11"/>
          <p:cNvSpPr/>
          <p:nvPr/>
        </p:nvSpPr>
        <p:spPr>
          <a:xfrm>
            <a:off x="9853851" y="4403058"/>
            <a:ext cx="3713678"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train machine learning models to increase the system's accuracy and precision.</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1136014"/>
            <a:ext cx="8679418"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Design Approach for NLP Solution</a:t>
            </a:r>
            <a:endParaRPr lang="en-US" sz="4374" dirty="0"/>
          </a:p>
        </p:txBody>
      </p:sp>
      <p:pic>
        <p:nvPicPr>
          <p:cNvPr id="5" name="Image 0" descr="preencoded.png"/>
          <p:cNvPicPr>
            <a:picLocks noChangeAspect="1"/>
          </p:cNvPicPr>
          <p:nvPr/>
        </p:nvPicPr>
        <p:blipFill>
          <a:blip r:embed="rId3"/>
          <a:stretch>
            <a:fillRect/>
          </a:stretch>
        </p:blipFill>
        <p:spPr>
          <a:xfrm>
            <a:off x="833199" y="2266355"/>
            <a:ext cx="4099084" cy="2514784"/>
          </a:xfrm>
          <a:prstGeom prst="rect">
            <a:avLst/>
          </a:prstGeom>
        </p:spPr>
      </p:pic>
      <p:sp>
        <p:nvSpPr>
          <p:cNvPr id="6" name="Text 3"/>
          <p:cNvSpPr/>
          <p:nvPr/>
        </p:nvSpPr>
        <p:spPr>
          <a:xfrm>
            <a:off x="833199" y="5056751"/>
            <a:ext cx="2221944"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Query Bot</a:t>
            </a:r>
            <a:endParaRPr lang="en-US" sz="2187" dirty="0"/>
          </a:p>
        </p:txBody>
      </p:sp>
      <p:sp>
        <p:nvSpPr>
          <p:cNvPr id="7" name="Text 4"/>
          <p:cNvSpPr/>
          <p:nvPr/>
        </p:nvSpPr>
        <p:spPr>
          <a:xfrm>
            <a:off x="833199" y="5621921"/>
            <a:ext cx="4099084" cy="141115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We design a query bot to interact with surveyors and gather intel. This bot understands user intent, captures and unloads appropriate information.</a:t>
            </a:r>
            <a:endParaRPr lang="en-US" sz="1750" dirty="0"/>
          </a:p>
        </p:txBody>
      </p:sp>
      <p:pic>
        <p:nvPicPr>
          <p:cNvPr id="8" name="Image 1" descr="preencoded.png"/>
          <p:cNvPicPr>
            <a:picLocks noChangeAspect="1"/>
          </p:cNvPicPr>
          <p:nvPr/>
        </p:nvPicPr>
        <p:blipFill>
          <a:blip r:embed="rId4"/>
          <a:stretch>
            <a:fillRect/>
          </a:stretch>
        </p:blipFill>
        <p:spPr>
          <a:xfrm>
            <a:off x="5265539" y="2266355"/>
            <a:ext cx="4099203" cy="2514784"/>
          </a:xfrm>
          <a:prstGeom prst="rect">
            <a:avLst/>
          </a:prstGeom>
        </p:spPr>
      </p:pic>
      <p:sp>
        <p:nvSpPr>
          <p:cNvPr id="9" name="Text 5"/>
          <p:cNvSpPr/>
          <p:nvPr/>
        </p:nvSpPr>
        <p:spPr>
          <a:xfrm>
            <a:off x="5265539" y="5056751"/>
            <a:ext cx="2585680"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Process Automation</a:t>
            </a:r>
            <a:endParaRPr lang="en-US" sz="2187" dirty="0"/>
          </a:p>
        </p:txBody>
      </p:sp>
      <p:sp>
        <p:nvSpPr>
          <p:cNvPr id="10" name="Text 6"/>
          <p:cNvSpPr/>
          <p:nvPr/>
        </p:nvSpPr>
        <p:spPr>
          <a:xfrm>
            <a:off x="5265539" y="5621921"/>
            <a:ext cx="4099203" cy="1411153"/>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Through machine learning models combined with intelligent automation and AI, we automate and expedite marine assessments.</a:t>
            </a:r>
            <a:endParaRPr lang="en-US" sz="1750" dirty="0"/>
          </a:p>
        </p:txBody>
      </p:sp>
      <p:pic>
        <p:nvPicPr>
          <p:cNvPr id="11" name="Image 2" descr="preencoded.png"/>
          <p:cNvPicPr>
            <a:picLocks noChangeAspect="1"/>
          </p:cNvPicPr>
          <p:nvPr/>
        </p:nvPicPr>
        <p:blipFill>
          <a:blip r:embed="rId5"/>
          <a:stretch>
            <a:fillRect/>
          </a:stretch>
        </p:blipFill>
        <p:spPr>
          <a:xfrm>
            <a:off x="9697998" y="2266355"/>
            <a:ext cx="4099203" cy="2514784"/>
          </a:xfrm>
          <a:prstGeom prst="rect">
            <a:avLst/>
          </a:prstGeom>
        </p:spPr>
      </p:pic>
      <p:sp>
        <p:nvSpPr>
          <p:cNvPr id="12" name="Text 7"/>
          <p:cNvSpPr/>
          <p:nvPr/>
        </p:nvSpPr>
        <p:spPr>
          <a:xfrm>
            <a:off x="9697998" y="5056751"/>
            <a:ext cx="2221944" cy="344633"/>
          </a:xfrm>
          <a:prstGeom prst="rect">
            <a:avLst/>
          </a:prstGeom>
          <a:noFill/>
          <a:ln/>
        </p:spPr>
        <p:txBody>
          <a:bodyPr wrap="none" rtlCol="0" anchor="t"/>
          <a:lstStyle/>
          <a:p>
            <a:pPr marL="0" indent="0" algn="l">
              <a:lnSpc>
                <a:spcPts val="2734"/>
              </a:lnSpc>
              <a:buNone/>
            </a:pPr>
            <a:r>
              <a:rPr lang="en-US" sz="2187" b="1" kern="0" spc="-66" dirty="0">
                <a:solidFill>
                  <a:srgbClr val="FFFFFF"/>
                </a:solidFill>
                <a:latin typeface="Inter" pitchFamily="34" charset="0"/>
                <a:ea typeface="Inter" pitchFamily="34" charset="-122"/>
                <a:cs typeface="Inter" pitchFamily="34" charset="-120"/>
              </a:rPr>
              <a:t>NLP</a:t>
            </a:r>
            <a:endParaRPr lang="en-US" sz="2187" dirty="0"/>
          </a:p>
        </p:txBody>
      </p:sp>
      <p:sp>
        <p:nvSpPr>
          <p:cNvPr id="13" name="Text 8"/>
          <p:cNvSpPr/>
          <p:nvPr/>
        </p:nvSpPr>
        <p:spPr>
          <a:xfrm>
            <a:off x="9697998" y="5621921"/>
            <a:ext cx="4099203" cy="1058365"/>
          </a:xfrm>
          <a:prstGeom prst="rect">
            <a:avLst/>
          </a:prstGeom>
          <a:noFill/>
          <a:ln/>
        </p:spPr>
        <p:txBody>
          <a:bodyPr wrap="square" rtlCol="0" anchor="t"/>
          <a:lstStyle/>
          <a:p>
            <a:pPr marL="0" indent="0" algn="l">
              <a:lnSpc>
                <a:spcPts val="2799"/>
              </a:lnSpc>
              <a:buNone/>
            </a:pPr>
            <a:r>
              <a:rPr lang="en-US" sz="1750" kern="0" spc="-35" dirty="0">
                <a:solidFill>
                  <a:srgbClr val="E5E0DF"/>
                </a:solidFill>
                <a:latin typeface="Inter" pitchFamily="34" charset="0"/>
                <a:ea typeface="Inter" pitchFamily="34" charset="-122"/>
                <a:cs typeface="Inter" pitchFamily="34" charset="-120"/>
              </a:rPr>
              <a:t>Our NLP solution understands marine jargon and can accurately interpret user requests with an appropriate response.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776407" y="565170"/>
            <a:ext cx="13077587" cy="1284693"/>
          </a:xfrm>
          <a:prstGeom prst="rect">
            <a:avLst/>
          </a:prstGeom>
          <a:noFill/>
          <a:ln/>
        </p:spPr>
        <p:txBody>
          <a:bodyPr wrap="square" rtlCol="0" anchor="t"/>
          <a:lstStyle/>
          <a:p>
            <a:pPr marL="0" indent="0">
              <a:lnSpc>
                <a:spcPts val="5095"/>
              </a:lnSpc>
              <a:buNone/>
            </a:pPr>
            <a:r>
              <a:rPr lang="en-US" sz="4076" b="1" kern="0" spc="-122" dirty="0">
                <a:solidFill>
                  <a:srgbClr val="FFFFFF"/>
                </a:solidFill>
                <a:latin typeface="Inter" pitchFamily="34" charset="0"/>
                <a:ea typeface="Inter" pitchFamily="34" charset="-122"/>
                <a:cs typeface="Inter" pitchFamily="34" charset="-120"/>
              </a:rPr>
              <a:t>Multilingual and Geographical Considerations and Time Zone Adaptation</a:t>
            </a:r>
            <a:endParaRPr lang="en-US" sz="4076" dirty="0"/>
          </a:p>
        </p:txBody>
      </p:sp>
      <p:sp>
        <p:nvSpPr>
          <p:cNvPr id="5" name="Shape 3"/>
          <p:cNvSpPr/>
          <p:nvPr/>
        </p:nvSpPr>
        <p:spPr>
          <a:xfrm>
            <a:off x="1066324" y="2260918"/>
            <a:ext cx="41315" cy="5343709"/>
          </a:xfrm>
          <a:prstGeom prst="rect">
            <a:avLst/>
          </a:prstGeom>
          <a:solidFill>
            <a:srgbClr val="140099"/>
          </a:solidFill>
          <a:ln/>
        </p:spPr>
      </p:sp>
      <p:sp>
        <p:nvSpPr>
          <p:cNvPr id="6" name="Shape 4"/>
          <p:cNvSpPr/>
          <p:nvPr/>
        </p:nvSpPr>
        <p:spPr>
          <a:xfrm>
            <a:off x="1319808" y="2632084"/>
            <a:ext cx="724614" cy="41011"/>
          </a:xfrm>
          <a:prstGeom prst="rect">
            <a:avLst/>
          </a:prstGeom>
          <a:solidFill>
            <a:srgbClr val="140099"/>
          </a:solidFill>
          <a:ln/>
        </p:spPr>
      </p:sp>
      <p:sp>
        <p:nvSpPr>
          <p:cNvPr id="7" name="Shape 5"/>
          <p:cNvSpPr/>
          <p:nvPr/>
        </p:nvSpPr>
        <p:spPr>
          <a:xfrm>
            <a:off x="854035" y="2421534"/>
            <a:ext cx="465773" cy="462348"/>
          </a:xfrm>
          <a:prstGeom prst="roundRect">
            <a:avLst>
              <a:gd name="adj" fmla="val 11866"/>
            </a:avLst>
          </a:prstGeom>
          <a:solidFill>
            <a:srgbClr val="110080"/>
          </a:solidFill>
          <a:ln w="7620">
            <a:solidFill>
              <a:srgbClr val="140099"/>
            </a:solidFill>
            <a:prstDash val="solid"/>
          </a:ln>
        </p:spPr>
      </p:sp>
      <p:sp>
        <p:nvSpPr>
          <p:cNvPr id="8" name="Text 6"/>
          <p:cNvSpPr/>
          <p:nvPr/>
        </p:nvSpPr>
        <p:spPr>
          <a:xfrm>
            <a:off x="1015365" y="2459945"/>
            <a:ext cx="14311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1</a:t>
            </a:r>
            <a:endParaRPr lang="en-US" sz="2446" dirty="0"/>
          </a:p>
        </p:txBody>
      </p:sp>
      <p:sp>
        <p:nvSpPr>
          <p:cNvPr id="9" name="Text 7"/>
          <p:cNvSpPr/>
          <p:nvPr/>
        </p:nvSpPr>
        <p:spPr>
          <a:xfrm>
            <a:off x="2225635" y="2466445"/>
            <a:ext cx="2397443"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Multilingual Support</a:t>
            </a:r>
            <a:endParaRPr lang="en-US" sz="2038" dirty="0"/>
          </a:p>
        </p:txBody>
      </p:sp>
      <p:sp>
        <p:nvSpPr>
          <p:cNvPr id="10" name="Text 8"/>
          <p:cNvSpPr/>
          <p:nvPr/>
        </p:nvSpPr>
        <p:spPr>
          <a:xfrm>
            <a:off x="2225635" y="2993087"/>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NLP solution supports multiple languages to assist marine professionals worldwide.</a:t>
            </a:r>
            <a:endParaRPr lang="en-US" sz="1630" dirty="0"/>
          </a:p>
        </p:txBody>
      </p:sp>
      <p:sp>
        <p:nvSpPr>
          <p:cNvPr id="11" name="Shape 9"/>
          <p:cNvSpPr/>
          <p:nvPr/>
        </p:nvSpPr>
        <p:spPr>
          <a:xfrm>
            <a:off x="1319808" y="4481830"/>
            <a:ext cx="724614" cy="41011"/>
          </a:xfrm>
          <a:prstGeom prst="rect">
            <a:avLst/>
          </a:prstGeom>
          <a:solidFill>
            <a:srgbClr val="140099"/>
          </a:solidFill>
          <a:ln/>
        </p:spPr>
      </p:sp>
      <p:sp>
        <p:nvSpPr>
          <p:cNvPr id="12" name="Shape 10"/>
          <p:cNvSpPr/>
          <p:nvPr/>
        </p:nvSpPr>
        <p:spPr>
          <a:xfrm>
            <a:off x="854035" y="4271280"/>
            <a:ext cx="465773" cy="462348"/>
          </a:xfrm>
          <a:prstGeom prst="roundRect">
            <a:avLst>
              <a:gd name="adj" fmla="val 11866"/>
            </a:avLst>
          </a:prstGeom>
          <a:solidFill>
            <a:srgbClr val="110080"/>
          </a:solidFill>
          <a:ln w="7620">
            <a:solidFill>
              <a:srgbClr val="140099"/>
            </a:solidFill>
            <a:prstDash val="solid"/>
          </a:ln>
        </p:spPr>
      </p:sp>
      <p:sp>
        <p:nvSpPr>
          <p:cNvPr id="13" name="Text 11"/>
          <p:cNvSpPr/>
          <p:nvPr/>
        </p:nvSpPr>
        <p:spPr>
          <a:xfrm>
            <a:off x="996315" y="4309690"/>
            <a:ext cx="18121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2</a:t>
            </a:r>
            <a:endParaRPr lang="en-US" sz="2446" dirty="0"/>
          </a:p>
        </p:txBody>
      </p:sp>
      <p:sp>
        <p:nvSpPr>
          <p:cNvPr id="14" name="Text 12"/>
          <p:cNvSpPr/>
          <p:nvPr/>
        </p:nvSpPr>
        <p:spPr>
          <a:xfrm>
            <a:off x="2225635" y="4316191"/>
            <a:ext cx="3463290"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Geographical Considerations</a:t>
            </a:r>
            <a:endParaRPr lang="en-US" sz="2038" dirty="0"/>
          </a:p>
        </p:txBody>
      </p:sp>
      <p:sp>
        <p:nvSpPr>
          <p:cNvPr id="15" name="Text 13"/>
          <p:cNvSpPr/>
          <p:nvPr/>
        </p:nvSpPr>
        <p:spPr>
          <a:xfrm>
            <a:off x="2225635" y="4842832"/>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solution is tailored to specific geographical regions, capturing specific marine terms and phrases.</a:t>
            </a:r>
            <a:endParaRPr lang="en-US" sz="1630" dirty="0"/>
          </a:p>
        </p:txBody>
      </p:sp>
      <p:sp>
        <p:nvSpPr>
          <p:cNvPr id="16" name="Shape 14"/>
          <p:cNvSpPr/>
          <p:nvPr/>
        </p:nvSpPr>
        <p:spPr>
          <a:xfrm>
            <a:off x="1319808" y="6331575"/>
            <a:ext cx="724614" cy="41011"/>
          </a:xfrm>
          <a:prstGeom prst="rect">
            <a:avLst/>
          </a:prstGeom>
          <a:solidFill>
            <a:srgbClr val="140099"/>
          </a:solidFill>
          <a:ln/>
        </p:spPr>
      </p:sp>
      <p:sp>
        <p:nvSpPr>
          <p:cNvPr id="17" name="Shape 15"/>
          <p:cNvSpPr/>
          <p:nvPr/>
        </p:nvSpPr>
        <p:spPr>
          <a:xfrm>
            <a:off x="854035" y="6121025"/>
            <a:ext cx="465773" cy="462348"/>
          </a:xfrm>
          <a:prstGeom prst="roundRect">
            <a:avLst>
              <a:gd name="adj" fmla="val 11866"/>
            </a:avLst>
          </a:prstGeom>
          <a:solidFill>
            <a:srgbClr val="110080"/>
          </a:solidFill>
          <a:ln w="7620">
            <a:solidFill>
              <a:srgbClr val="140099"/>
            </a:solidFill>
            <a:prstDash val="solid"/>
          </a:ln>
        </p:spPr>
      </p:sp>
      <p:sp>
        <p:nvSpPr>
          <p:cNvPr id="18" name="Text 16"/>
          <p:cNvSpPr/>
          <p:nvPr/>
        </p:nvSpPr>
        <p:spPr>
          <a:xfrm>
            <a:off x="992505" y="6159436"/>
            <a:ext cx="188833" cy="385408"/>
          </a:xfrm>
          <a:prstGeom prst="rect">
            <a:avLst/>
          </a:prstGeom>
          <a:noFill/>
          <a:ln/>
        </p:spPr>
        <p:txBody>
          <a:bodyPr wrap="none" rtlCol="0" anchor="t"/>
          <a:lstStyle/>
          <a:p>
            <a:pPr marL="0" indent="0" algn="ctr">
              <a:lnSpc>
                <a:spcPts val="3057"/>
              </a:lnSpc>
              <a:buNone/>
            </a:pPr>
            <a:r>
              <a:rPr lang="en-US" sz="2446" b="1" kern="0" spc="-73" dirty="0">
                <a:solidFill>
                  <a:srgbClr val="E5E0DF"/>
                </a:solidFill>
                <a:latin typeface="Inter" pitchFamily="34" charset="0"/>
                <a:ea typeface="Inter" pitchFamily="34" charset="-122"/>
                <a:cs typeface="Inter" pitchFamily="34" charset="-120"/>
              </a:rPr>
              <a:t>3</a:t>
            </a:r>
            <a:endParaRPr lang="en-US" sz="2446" dirty="0"/>
          </a:p>
        </p:txBody>
      </p:sp>
      <p:sp>
        <p:nvSpPr>
          <p:cNvPr id="19" name="Text 17"/>
          <p:cNvSpPr/>
          <p:nvPr/>
        </p:nvSpPr>
        <p:spPr>
          <a:xfrm>
            <a:off x="2225635" y="6165936"/>
            <a:ext cx="2633662" cy="321114"/>
          </a:xfrm>
          <a:prstGeom prst="rect">
            <a:avLst/>
          </a:prstGeom>
          <a:noFill/>
          <a:ln/>
        </p:spPr>
        <p:txBody>
          <a:bodyPr wrap="none" rtlCol="0" anchor="t"/>
          <a:lstStyle/>
          <a:p>
            <a:pPr marL="0" indent="0" algn="l">
              <a:lnSpc>
                <a:spcPts val="2547"/>
              </a:lnSpc>
              <a:buNone/>
            </a:pPr>
            <a:r>
              <a:rPr lang="en-US" sz="2038" b="1" kern="0" spc="-61" dirty="0">
                <a:solidFill>
                  <a:srgbClr val="E5E0DF"/>
                </a:solidFill>
                <a:latin typeface="Inter" pitchFamily="34" charset="0"/>
                <a:ea typeface="Inter" pitchFamily="34" charset="-122"/>
                <a:cs typeface="Inter" pitchFamily="34" charset="-120"/>
              </a:rPr>
              <a:t>Time Zone Adaptation</a:t>
            </a:r>
            <a:endParaRPr lang="en-US" sz="2038" dirty="0"/>
          </a:p>
        </p:txBody>
      </p:sp>
      <p:sp>
        <p:nvSpPr>
          <p:cNvPr id="20" name="Text 18"/>
          <p:cNvSpPr/>
          <p:nvPr/>
        </p:nvSpPr>
        <p:spPr>
          <a:xfrm>
            <a:off x="2225635" y="6692578"/>
            <a:ext cx="11628358" cy="328796"/>
          </a:xfrm>
          <a:prstGeom prst="rect">
            <a:avLst/>
          </a:prstGeom>
          <a:noFill/>
          <a:ln/>
        </p:spPr>
        <p:txBody>
          <a:bodyPr wrap="none" rtlCol="0" anchor="t"/>
          <a:lstStyle/>
          <a:p>
            <a:pPr marL="0" indent="0" algn="l">
              <a:lnSpc>
                <a:spcPts val="2609"/>
              </a:lnSpc>
              <a:buNone/>
            </a:pPr>
            <a:r>
              <a:rPr lang="en-US" sz="1630" kern="0" spc="-33" dirty="0">
                <a:solidFill>
                  <a:srgbClr val="E5E0DF"/>
                </a:solidFill>
                <a:latin typeface="Inter" pitchFamily="34" charset="0"/>
                <a:ea typeface="Inter" pitchFamily="34" charset="-122"/>
                <a:cs typeface="Inter" pitchFamily="34" charset="-120"/>
              </a:rPr>
              <a:t>Our system adapts to all time zones, ensuring flexibility for our users.</a:t>
            </a:r>
            <a:endParaRPr lang="en-US" sz="163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3693463"/>
            <a:ext cx="9993392" cy="689267"/>
          </a:xfrm>
          <a:prstGeom prst="rect">
            <a:avLst/>
          </a:prstGeom>
          <a:noFill/>
          <a:ln/>
        </p:spPr>
        <p:txBody>
          <a:bodyPr wrap="non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Continuous Learning and Improvement</a:t>
            </a:r>
            <a:endParaRPr lang="en-US" sz="4374" dirty="0"/>
          </a:p>
        </p:txBody>
      </p:sp>
      <p:sp>
        <p:nvSpPr>
          <p:cNvPr id="5" name="Shape 3"/>
          <p:cNvSpPr/>
          <p:nvPr/>
        </p:nvSpPr>
        <p:spPr>
          <a:xfrm>
            <a:off x="833199" y="4885852"/>
            <a:ext cx="499943" cy="496267"/>
          </a:xfrm>
          <a:prstGeom prst="roundRect">
            <a:avLst>
              <a:gd name="adj" fmla="val 11055"/>
            </a:avLst>
          </a:prstGeom>
          <a:solidFill>
            <a:srgbClr val="110080"/>
          </a:solidFill>
          <a:ln w="7620">
            <a:solidFill>
              <a:srgbClr val="140099"/>
            </a:solidFill>
            <a:prstDash val="solid"/>
          </a:ln>
        </p:spPr>
      </p:sp>
      <p:sp>
        <p:nvSpPr>
          <p:cNvPr id="6" name="Text 4"/>
          <p:cNvSpPr/>
          <p:nvPr/>
        </p:nvSpPr>
        <p:spPr>
          <a:xfrm>
            <a:off x="1004292" y="4927218"/>
            <a:ext cx="1577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1</a:t>
            </a:r>
            <a:endParaRPr lang="en-US" sz="2624" dirty="0"/>
          </a:p>
        </p:txBody>
      </p:sp>
      <p:sp>
        <p:nvSpPr>
          <p:cNvPr id="7" name="Text 5"/>
          <p:cNvSpPr/>
          <p:nvPr/>
        </p:nvSpPr>
        <p:spPr>
          <a:xfrm>
            <a:off x="1555313" y="4961610"/>
            <a:ext cx="2221944"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Data Analysis</a:t>
            </a:r>
            <a:endParaRPr lang="en-US" sz="2187" dirty="0"/>
          </a:p>
        </p:txBody>
      </p:sp>
      <p:sp>
        <p:nvSpPr>
          <p:cNvPr id="8" name="Text 6"/>
          <p:cNvSpPr/>
          <p:nvPr/>
        </p:nvSpPr>
        <p:spPr>
          <a:xfrm>
            <a:off x="1555313"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Our system will continuously analyse data for further improvements to the machine learning models.</a:t>
            </a:r>
            <a:endParaRPr lang="en-US" sz="1750" dirty="0"/>
          </a:p>
        </p:txBody>
      </p:sp>
      <p:sp>
        <p:nvSpPr>
          <p:cNvPr id="9" name="Shape 7"/>
          <p:cNvSpPr/>
          <p:nvPr/>
        </p:nvSpPr>
        <p:spPr>
          <a:xfrm>
            <a:off x="5228630" y="4885852"/>
            <a:ext cx="499943" cy="496267"/>
          </a:xfrm>
          <a:prstGeom prst="roundRect">
            <a:avLst>
              <a:gd name="adj" fmla="val 11055"/>
            </a:avLst>
          </a:prstGeom>
          <a:solidFill>
            <a:srgbClr val="110080"/>
          </a:solidFill>
          <a:ln w="7620">
            <a:solidFill>
              <a:srgbClr val="140099"/>
            </a:solidFill>
            <a:prstDash val="solid"/>
          </a:ln>
        </p:spPr>
      </p:sp>
      <p:sp>
        <p:nvSpPr>
          <p:cNvPr id="10" name="Text 8"/>
          <p:cNvSpPr/>
          <p:nvPr/>
        </p:nvSpPr>
        <p:spPr>
          <a:xfrm>
            <a:off x="5380673" y="4927218"/>
            <a:ext cx="19585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2</a:t>
            </a:r>
            <a:endParaRPr lang="en-US" sz="2624" dirty="0"/>
          </a:p>
        </p:txBody>
      </p:sp>
      <p:sp>
        <p:nvSpPr>
          <p:cNvPr id="11" name="Text 9"/>
          <p:cNvSpPr/>
          <p:nvPr/>
        </p:nvSpPr>
        <p:spPr>
          <a:xfrm>
            <a:off x="5950744" y="4961610"/>
            <a:ext cx="2783800"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Feedback Mechanism</a:t>
            </a:r>
            <a:endParaRPr lang="en-US" sz="2187" dirty="0"/>
          </a:p>
        </p:txBody>
      </p:sp>
      <p:sp>
        <p:nvSpPr>
          <p:cNvPr id="12" name="Text 10"/>
          <p:cNvSpPr/>
          <p:nvPr/>
        </p:nvSpPr>
        <p:spPr>
          <a:xfrm>
            <a:off x="5950744"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The system will enable users to provide feedback to improve the user experience and the effectiveness of the tool.</a:t>
            </a:r>
            <a:endParaRPr lang="en-US" sz="1750" dirty="0"/>
          </a:p>
        </p:txBody>
      </p:sp>
      <p:sp>
        <p:nvSpPr>
          <p:cNvPr id="13" name="Shape 11"/>
          <p:cNvSpPr/>
          <p:nvPr/>
        </p:nvSpPr>
        <p:spPr>
          <a:xfrm>
            <a:off x="9624060" y="4885852"/>
            <a:ext cx="499943" cy="496267"/>
          </a:xfrm>
          <a:prstGeom prst="roundRect">
            <a:avLst>
              <a:gd name="adj" fmla="val 11055"/>
            </a:avLst>
          </a:prstGeom>
          <a:solidFill>
            <a:srgbClr val="110080"/>
          </a:solidFill>
          <a:ln w="7620">
            <a:solidFill>
              <a:srgbClr val="140099"/>
            </a:solidFill>
            <a:prstDash val="solid"/>
          </a:ln>
        </p:spPr>
      </p:sp>
      <p:sp>
        <p:nvSpPr>
          <p:cNvPr id="14" name="Text 12"/>
          <p:cNvSpPr/>
          <p:nvPr/>
        </p:nvSpPr>
        <p:spPr>
          <a:xfrm>
            <a:off x="9772293" y="4927218"/>
            <a:ext cx="203478" cy="413418"/>
          </a:xfrm>
          <a:prstGeom prst="rect">
            <a:avLst/>
          </a:prstGeom>
          <a:noFill/>
          <a:ln/>
        </p:spPr>
        <p:txBody>
          <a:bodyPr wrap="none" rtlCol="0" anchor="t"/>
          <a:lstStyle/>
          <a:p>
            <a:pPr marL="0" indent="0" algn="ctr">
              <a:lnSpc>
                <a:spcPts val="3281"/>
              </a:lnSpc>
              <a:buNone/>
            </a:pPr>
            <a:r>
              <a:rPr lang="en-US" sz="2624" b="1" kern="0" spc="-79" dirty="0">
                <a:solidFill>
                  <a:srgbClr val="E5E0DF"/>
                </a:solidFill>
                <a:latin typeface="Inter" pitchFamily="34" charset="0"/>
                <a:ea typeface="Inter" pitchFamily="34" charset="-122"/>
                <a:cs typeface="Inter" pitchFamily="34" charset="-120"/>
              </a:rPr>
              <a:t>3</a:t>
            </a:r>
            <a:endParaRPr lang="en-US" sz="2624" dirty="0"/>
          </a:p>
        </p:txBody>
      </p:sp>
      <p:sp>
        <p:nvSpPr>
          <p:cNvPr id="15" name="Text 13"/>
          <p:cNvSpPr/>
          <p:nvPr/>
        </p:nvSpPr>
        <p:spPr>
          <a:xfrm>
            <a:off x="10346174" y="4961610"/>
            <a:ext cx="3230523" cy="344633"/>
          </a:xfrm>
          <a:prstGeom prst="rect">
            <a:avLst/>
          </a:prstGeom>
          <a:noFill/>
          <a:ln/>
        </p:spPr>
        <p:txBody>
          <a:bodyPr wrap="none" rtlCol="0" anchor="t"/>
          <a:lstStyle/>
          <a:p>
            <a:pPr marL="0" indent="0">
              <a:lnSpc>
                <a:spcPts val="2734"/>
              </a:lnSpc>
              <a:buNone/>
            </a:pPr>
            <a:r>
              <a:rPr lang="en-US" sz="2187" b="1" kern="0" spc="-66" dirty="0">
                <a:solidFill>
                  <a:srgbClr val="E5E0DF"/>
                </a:solidFill>
                <a:latin typeface="Inter" pitchFamily="34" charset="0"/>
                <a:ea typeface="Inter" pitchFamily="34" charset="-122"/>
                <a:cs typeface="Inter" pitchFamily="34" charset="-120"/>
              </a:rPr>
              <a:t>Continuous Improvement</a:t>
            </a:r>
            <a:endParaRPr lang="en-US" sz="2187" dirty="0"/>
          </a:p>
        </p:txBody>
      </p:sp>
      <p:sp>
        <p:nvSpPr>
          <p:cNvPr id="16" name="Text 14"/>
          <p:cNvSpPr/>
          <p:nvPr/>
        </p:nvSpPr>
        <p:spPr>
          <a:xfrm>
            <a:off x="10346174" y="5526781"/>
            <a:ext cx="3451146"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We'll continuously improve and enhance our NLP system to provide the best possible service to marine surveyors globally.</a:t>
            </a:r>
            <a:endParaRPr lang="en-US" sz="1750" dirty="0"/>
          </a:p>
        </p:txBody>
      </p:sp>
      <p:pic>
        <p:nvPicPr>
          <p:cNvPr id="17" name="Image 0" descr="preencoded.png"/>
          <p:cNvPicPr>
            <a:picLocks noChangeAspect="1"/>
          </p:cNvPicPr>
          <p:nvPr/>
        </p:nvPicPr>
        <p:blipFill>
          <a:blip r:embed="rId3"/>
          <a:stretch>
            <a:fillRect/>
          </a:stretch>
        </p:blipFill>
        <p:spPr>
          <a:xfrm>
            <a:off x="0" y="0"/>
            <a:ext cx="14630400" cy="246230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w="7620">
            <a:solidFill>
              <a:srgbClr val="565151"/>
            </a:solidFill>
            <a:prstDash val="solid"/>
          </a:ln>
        </p:spPr>
      </p:sp>
      <p:sp>
        <p:nvSpPr>
          <p:cNvPr id="4" name="Text 2"/>
          <p:cNvSpPr/>
          <p:nvPr/>
        </p:nvSpPr>
        <p:spPr>
          <a:xfrm>
            <a:off x="833199" y="1967460"/>
            <a:ext cx="12964001" cy="1378534"/>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Deployment and Integration and Security and Privacy</a:t>
            </a:r>
            <a:endParaRPr lang="en-US" sz="4374" dirty="0"/>
          </a:p>
        </p:txBody>
      </p:sp>
      <p:sp>
        <p:nvSpPr>
          <p:cNvPr id="5" name="Text 3"/>
          <p:cNvSpPr/>
          <p:nvPr/>
        </p:nvSpPr>
        <p:spPr>
          <a:xfrm>
            <a:off x="833199" y="3897336"/>
            <a:ext cx="3959543" cy="826837"/>
          </a:xfrm>
          <a:prstGeom prst="rect">
            <a:avLst/>
          </a:prstGeom>
          <a:noFill/>
          <a:ln/>
        </p:spPr>
        <p:txBody>
          <a:bodyPr wrap="squar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Deployment and Integration</a:t>
            </a:r>
            <a:endParaRPr lang="en-US" sz="2624" dirty="0"/>
          </a:p>
        </p:txBody>
      </p:sp>
      <p:sp>
        <p:nvSpPr>
          <p:cNvPr id="6" name="Text 4"/>
          <p:cNvSpPr/>
          <p:nvPr/>
        </p:nvSpPr>
        <p:spPr>
          <a:xfrm>
            <a:off x="833199" y="4944709"/>
            <a:ext cx="3959543" cy="1058365"/>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integrate our solution with your existing systems, ensuring ease of use for users.</a:t>
            </a:r>
            <a:endParaRPr lang="en-US" sz="1750" dirty="0"/>
          </a:p>
        </p:txBody>
      </p:sp>
      <p:sp>
        <p:nvSpPr>
          <p:cNvPr id="7" name="Text 5"/>
          <p:cNvSpPr/>
          <p:nvPr/>
        </p:nvSpPr>
        <p:spPr>
          <a:xfrm>
            <a:off x="5342334" y="3897336"/>
            <a:ext cx="2666286" cy="413418"/>
          </a:xfrm>
          <a:prstGeom prst="rect">
            <a:avLst/>
          </a:prstGeom>
          <a:noFill/>
          <a:ln/>
        </p:spPr>
        <p:txBody>
          <a:bodyPr wrap="non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Security</a:t>
            </a:r>
            <a:endParaRPr lang="en-US" sz="2624" dirty="0"/>
          </a:p>
        </p:txBody>
      </p:sp>
      <p:sp>
        <p:nvSpPr>
          <p:cNvPr id="8" name="Text 6"/>
          <p:cNvSpPr/>
          <p:nvPr/>
        </p:nvSpPr>
        <p:spPr>
          <a:xfrm>
            <a:off x="5342334" y="4531291"/>
            <a:ext cx="3959543"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employ state-of-the-art security measures to safeguard user data, ensuring GDPR compliance and industry standards.</a:t>
            </a:r>
            <a:endParaRPr lang="en-US" sz="1750" dirty="0"/>
          </a:p>
        </p:txBody>
      </p:sp>
      <p:sp>
        <p:nvSpPr>
          <p:cNvPr id="9" name="Text 7"/>
          <p:cNvSpPr/>
          <p:nvPr/>
        </p:nvSpPr>
        <p:spPr>
          <a:xfrm>
            <a:off x="9851469" y="3897336"/>
            <a:ext cx="2666286" cy="413418"/>
          </a:xfrm>
          <a:prstGeom prst="rect">
            <a:avLst/>
          </a:prstGeom>
          <a:noFill/>
          <a:ln/>
        </p:spPr>
        <p:txBody>
          <a:bodyPr wrap="none" rtlCol="0" anchor="t"/>
          <a:lstStyle/>
          <a:p>
            <a:pPr marL="0" indent="0">
              <a:lnSpc>
                <a:spcPts val="3281"/>
              </a:lnSpc>
              <a:buNone/>
            </a:pPr>
            <a:r>
              <a:rPr lang="en-US" sz="2624" b="1" kern="0" spc="-79" dirty="0">
                <a:solidFill>
                  <a:srgbClr val="FFFFFF"/>
                </a:solidFill>
                <a:latin typeface="Inter" pitchFamily="34" charset="0"/>
                <a:ea typeface="Inter" pitchFamily="34" charset="-122"/>
                <a:cs typeface="Inter" pitchFamily="34" charset="-120"/>
              </a:rPr>
              <a:t>Privacy</a:t>
            </a:r>
            <a:endParaRPr lang="en-US" sz="2624" dirty="0"/>
          </a:p>
        </p:txBody>
      </p:sp>
      <p:sp>
        <p:nvSpPr>
          <p:cNvPr id="10" name="Text 8"/>
          <p:cNvSpPr/>
          <p:nvPr/>
        </p:nvSpPr>
        <p:spPr>
          <a:xfrm>
            <a:off x="9851469" y="4531291"/>
            <a:ext cx="3959543" cy="1411153"/>
          </a:xfrm>
          <a:prstGeom prst="rect">
            <a:avLst/>
          </a:prstGeom>
          <a:noFill/>
          <a:ln/>
        </p:spPr>
        <p:txBody>
          <a:bodyPr wrap="square" rtlCol="0" anchor="t"/>
          <a:lstStyle/>
          <a:p>
            <a:pPr marL="0" indent="0">
              <a:lnSpc>
                <a:spcPts val="2799"/>
              </a:lnSpc>
              <a:buNone/>
            </a:pPr>
            <a:r>
              <a:rPr lang="en-US" sz="1750" kern="0" spc="-35" dirty="0">
                <a:solidFill>
                  <a:srgbClr val="E5E0DF"/>
                </a:solidFill>
                <a:latin typeface="Inter" pitchFamily="34" charset="0"/>
                <a:ea typeface="Inter" pitchFamily="34" charset="-122"/>
                <a:cs typeface="Inter" pitchFamily="34" charset="-120"/>
              </a:rPr>
              <a:t>We respect user privacy and ensure their data is not misused or used for purposes other than marine assessments.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alphaModFix amt="93000"/>
            <a:lum/>
          </a:blip>
          <a:srcRect/>
          <a:tile tx="0" ty="0" sx="100000" sy="100000" flip="none" algn="tl"/>
        </a:blipFill>
        <a:effectLst/>
      </p:bgPr>
    </p:bg>
    <p:spTree>
      <p:nvGrpSpPr>
        <p:cNvPr id="1" name=""/>
        <p:cNvGrpSpPr/>
        <p:nvPr/>
      </p:nvGrpSpPr>
      <p:grpSpPr>
        <a:xfrm>
          <a:off x="0" y="0"/>
          <a:ext cx="0" cy="0"/>
          <a:chOff x="0" y="0"/>
          <a:chExt cx="0" cy="0"/>
        </a:xfrm>
      </p:grpSpPr>
      <p:sp>
        <p:nvSpPr>
          <p:cNvPr id="9" name="Text 2"/>
          <p:cNvSpPr/>
          <p:nvPr/>
        </p:nvSpPr>
        <p:spPr>
          <a:xfrm>
            <a:off x="359063" y="519621"/>
            <a:ext cx="7477601" cy="2067800"/>
          </a:xfrm>
          <a:prstGeom prst="rect">
            <a:avLst/>
          </a:prstGeom>
          <a:noFill/>
          <a:ln/>
        </p:spPr>
        <p:txBody>
          <a:bodyPr wrap="square" rtlCol="0" anchor="t"/>
          <a:lstStyle/>
          <a:p>
            <a:pPr marL="0" indent="0">
              <a:lnSpc>
                <a:spcPts val="5468"/>
              </a:lnSpc>
              <a:buNone/>
            </a:pPr>
            <a:r>
              <a:rPr lang="en-US" sz="4374" b="1" kern="0" spc="-131" dirty="0">
                <a:solidFill>
                  <a:srgbClr val="FFFFFF"/>
                </a:solidFill>
                <a:latin typeface="Inter" pitchFamily="34" charset="0"/>
                <a:ea typeface="Inter" pitchFamily="34" charset="-122"/>
                <a:cs typeface="Inter" pitchFamily="34" charset="-120"/>
              </a:rPr>
              <a:t>Conclusion: Revolutionizing Marine Assessments with NLP</a:t>
            </a:r>
            <a:endParaRPr lang="en-US" sz="4374" dirty="0"/>
          </a:p>
        </p:txBody>
      </p:sp>
      <p:sp>
        <p:nvSpPr>
          <p:cNvPr id="10" name="Text 3"/>
          <p:cNvSpPr/>
          <p:nvPr/>
        </p:nvSpPr>
        <p:spPr>
          <a:xfrm>
            <a:off x="359064" y="2587421"/>
            <a:ext cx="7477601" cy="1411153"/>
          </a:xfrm>
          <a:prstGeom prst="rect">
            <a:avLst/>
          </a:prstGeom>
          <a:noFill/>
          <a:ln/>
        </p:spPr>
        <p:txBody>
          <a:bodyPr wrap="square" rtlCol="0" anchor="t"/>
          <a:lstStyle/>
          <a:p>
            <a:pPr marL="0" indent="0">
              <a:lnSpc>
                <a:spcPts val="2799"/>
              </a:lnSpc>
              <a:buNone/>
            </a:pPr>
            <a:r>
              <a:rPr lang="en-US" sz="2000" kern="0" spc="-35" dirty="0">
                <a:latin typeface="+mj-lt"/>
                <a:ea typeface="Inter" pitchFamily="34" charset="-122"/>
                <a:cs typeface="Inter" pitchFamily="34" charset="-120"/>
              </a:rPr>
              <a:t>Our revolutionary solution empowers marine surveyors to obtain clarifications quickly, saving time and increasing accuracy. We believe that our NLP system will take marine assessments to the next level and revolutionize the industry for the better.</a:t>
            </a:r>
            <a:endParaRPr lang="en-US" sz="2000" dirty="0">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469</Words>
  <Application>Microsoft Office PowerPoint</Application>
  <PresentationFormat>Custom</PresentationFormat>
  <Paragraphs>65</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Lnovo</cp:lastModifiedBy>
  <cp:revision>4</cp:revision>
  <dcterms:created xsi:type="dcterms:W3CDTF">2023-07-31T13:19:01Z</dcterms:created>
  <dcterms:modified xsi:type="dcterms:W3CDTF">2023-07-31T13:34:58Z</dcterms:modified>
</cp:coreProperties>
</file>