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1" r:id="rId11"/>
    <p:sldId id="263" r:id="rId12"/>
    <p:sldId id="265" r:id="rId13"/>
    <p:sldId id="266" r:id="rId14"/>
    <p:sldId id="267" r:id="rId15"/>
    <p:sldId id="268" r:id="rId16"/>
    <p:sldId id="269" r:id="rId17"/>
    <p:sldId id="270" r:id="rId18"/>
  </p:sldIdLst>
  <p:sldSz cx="14630400" cy="8229600"/>
  <p:notesSz cx="8229600" cy="14630400"/>
  <p:embeddedFontLst>
    <p:embeddedFont>
      <p:font typeface="Alexandria" panose="020B0604020202020204" charset="-78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raunces Extra Bold" panose="020B0604020202020204" charset="0"/>
      <p:regular r:id="rId25"/>
    </p:embeddedFont>
    <p:embeddedFont>
      <p:font typeface="Nobile" panose="020B0604020202020204" charset="0"/>
      <p:regular r:id="rId2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33" d="100"/>
          <a:sy n="133" d="100"/>
        </p:scale>
        <p:origin x="3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47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65D0D77F-F264-49F5-B88C-A9C07A69F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01" y="2353183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программного обеспечения для комплексной автоматизации библиотеки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1E45F59-1F4B-48D9-9AFF-0306BF11B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5900" y="3940175"/>
            <a:ext cx="58308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Збруев Антон Владимирович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Группа: 21П-1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Руководитель: </a:t>
            </a:r>
            <a:r>
              <a:rPr lang="ru-RU" altLang="ru-RU" dirty="0" err="1"/>
              <a:t>Пентин</a:t>
            </a:r>
            <a:r>
              <a:rPr lang="ru-RU" altLang="ru-RU" dirty="0"/>
              <a:t> Николай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Сергеевич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ru-RU" altLang="ru-RU" b="1" dirty="0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838CED83-8D61-416C-891E-F6E99E12E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131" y="469115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/>
              <a:t>«Слободской колледж педагогики и социальных отношений»</a:t>
            </a:r>
          </a:p>
        </p:txBody>
      </p:sp>
      <p:pic>
        <p:nvPicPr>
          <p:cNvPr id="12" name="Picture 14" descr="touch-icon-ipad-retina">
            <a:extLst>
              <a:ext uri="{FF2B5EF4-FFF2-40B4-BE49-F238E27FC236}">
                <a16:creationId xmlns:a16="http://schemas.microsoft.com/office/drawing/2014/main" id="{92970E47-0110-4656-A4D7-EC2C4594D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243" y="469115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5">
            <a:extLst>
              <a:ext uri="{FF2B5EF4-FFF2-40B4-BE49-F238E27FC236}">
                <a16:creationId xmlns:a16="http://schemas.microsoft.com/office/drawing/2014/main" id="{F475FBC1-39BB-4CB7-82B0-36C39052A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357" y="7683883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/>
              <a:t>2025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A6786B5-90E8-4D2E-B17B-15C833528E45}"/>
              </a:ext>
            </a:extLst>
          </p:cNvPr>
          <p:cNvSpPr/>
          <p:nvPr/>
        </p:nvSpPr>
        <p:spPr>
          <a:xfrm>
            <a:off x="12479731" y="7410298"/>
            <a:ext cx="2150669" cy="819302"/>
          </a:xfrm>
          <a:prstGeom prst="rect">
            <a:avLst/>
          </a:prstGeom>
          <a:solidFill>
            <a:srgbClr val="F9F9FF"/>
          </a:solidFill>
          <a:ln>
            <a:solidFill>
              <a:srgbClr val="F9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68CB5F-5E2A-4130-A473-DA855D7A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787" y="628762"/>
            <a:ext cx="5838825" cy="15144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54B20F-15EB-4BBF-ABB3-A357E8A16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62" y="1981089"/>
            <a:ext cx="8677275" cy="410527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202606F-2C81-45C1-BCEA-D6B3E5B754CB}"/>
              </a:ext>
            </a:extLst>
          </p:cNvPr>
          <p:cNvSpPr/>
          <p:nvPr/>
        </p:nvSpPr>
        <p:spPr>
          <a:xfrm>
            <a:off x="12479731" y="7410298"/>
            <a:ext cx="2150669" cy="819302"/>
          </a:xfrm>
          <a:prstGeom prst="rect">
            <a:avLst/>
          </a:prstGeom>
          <a:solidFill>
            <a:srgbClr val="F9F9FF"/>
          </a:solidFill>
          <a:ln>
            <a:solidFill>
              <a:srgbClr val="F9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33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865CBEC-D0FD-4FBB-82C7-C8EDA081795F}"/>
              </a:ext>
            </a:extLst>
          </p:cNvPr>
          <p:cNvSpPr txBox="1"/>
          <p:nvPr/>
        </p:nvSpPr>
        <p:spPr>
          <a:xfrm>
            <a:off x="5791200" y="604517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1B1B27"/>
                </a:solidFill>
                <a:cs typeface="Alexandria" pitchFamily="34" charset="-120"/>
              </a:rPr>
              <a:t>Программы-аналоги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E8D9A5-10E0-4129-B57A-071B8F83F65A}"/>
              </a:ext>
            </a:extLst>
          </p:cNvPr>
          <p:cNvSpPr txBox="1"/>
          <p:nvPr/>
        </p:nvSpPr>
        <p:spPr>
          <a:xfrm>
            <a:off x="7961400" y="1297998"/>
            <a:ext cx="6768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B1B27"/>
                </a:solidFill>
                <a:cs typeface="Alexandria" pitchFamily="34" charset="-120"/>
              </a:rPr>
              <a:t>АИБС "Ирбис64" (ГПНТБ России):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B1B27"/>
                </a:solidFill>
                <a:cs typeface="Alexandria" pitchFamily="34" charset="-120"/>
              </a:rPr>
              <a:t>Плюсы: Бесплатная, открытый код, большое сообщество.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B1B27"/>
                </a:solidFill>
                <a:cs typeface="Alexandria" pitchFamily="34" charset="-120"/>
              </a:rPr>
              <a:t>Минусы: Ограниченный функционал, требует доработки, менее удобный интерфейс.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0867F3-AF92-4008-B140-C3309C6BC1F1}"/>
              </a:ext>
            </a:extLst>
          </p:cNvPr>
          <p:cNvSpPr txBox="1"/>
          <p:nvPr/>
        </p:nvSpPr>
        <p:spPr>
          <a:xfrm>
            <a:off x="303900" y="1144110"/>
            <a:ext cx="73152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B1B27"/>
                </a:solidFill>
                <a:cs typeface="Alexandria" pitchFamily="34" charset="-120"/>
              </a:rPr>
              <a:t>АИБС "МАРК-SQL" (РУСЛАН):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B1B27"/>
                </a:solidFill>
                <a:cs typeface="Alexandria" pitchFamily="34" charset="-120"/>
              </a:rPr>
              <a:t>Плюсы: Широкий функционал, большие объемы данных, интеграция.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B1B27"/>
                </a:solidFill>
                <a:cs typeface="Alexandria" pitchFamily="34" charset="-120"/>
              </a:rPr>
              <a:t>Минусы: Высокая стоимость, сложность внедрения, высокие требования к квалификации.</a:t>
            </a:r>
          </a:p>
        </p:txBody>
      </p:sp>
      <p:pic>
        <p:nvPicPr>
          <p:cNvPr id="19" name="Picture 2" descr="АИБС &quot;МАРК-SQL - записная книжка">
            <a:extLst>
              <a:ext uri="{FF2B5EF4-FFF2-40B4-BE49-F238E27FC236}">
                <a16:creationId xmlns:a16="http://schemas.microsoft.com/office/drawing/2014/main" id="{03EE4900-E189-4874-A8FA-8DC0B9F5D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00" y="2932774"/>
            <a:ext cx="48768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Отчет о деятельности ГПНТБ России за 2007 год">
            <a:extLst>
              <a:ext uri="{FF2B5EF4-FFF2-40B4-BE49-F238E27FC236}">
                <a16:creationId xmlns:a16="http://schemas.microsoft.com/office/drawing/2014/main" id="{AFCB676B-CB83-4559-8A53-58325ABE3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400" y="2921254"/>
            <a:ext cx="6138000" cy="4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0">
            <a:extLst>
              <a:ext uri="{FF2B5EF4-FFF2-40B4-BE49-F238E27FC236}">
                <a16:creationId xmlns:a16="http://schemas.microsoft.com/office/drawing/2014/main" id="{07B39ACC-1648-48EA-BD38-E122AC62EF67}"/>
              </a:ext>
            </a:extLst>
          </p:cNvPr>
          <p:cNvSpPr/>
          <p:nvPr/>
        </p:nvSpPr>
        <p:spPr>
          <a:xfrm>
            <a:off x="0" y="-38634"/>
            <a:ext cx="14630400" cy="1025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20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Разработка программного обеспечения для комплексной автоматизации библиотеки</a:t>
            </a:r>
            <a:endParaRPr lang="en-US" sz="20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4BF67C1-679A-4DC6-9CC7-00124B5A8B72}"/>
              </a:ext>
            </a:extLst>
          </p:cNvPr>
          <p:cNvSpPr/>
          <p:nvPr/>
        </p:nvSpPr>
        <p:spPr>
          <a:xfrm>
            <a:off x="12479731" y="7524754"/>
            <a:ext cx="2150669" cy="704846"/>
          </a:xfrm>
          <a:prstGeom prst="rect">
            <a:avLst/>
          </a:prstGeom>
          <a:solidFill>
            <a:srgbClr val="F9F9FF"/>
          </a:solidFill>
          <a:ln>
            <a:solidFill>
              <a:srgbClr val="F9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54BE545-469B-411F-8E88-078F8D47A420}"/>
              </a:ext>
            </a:extLst>
          </p:cNvPr>
          <p:cNvSpPr/>
          <p:nvPr/>
        </p:nvSpPr>
        <p:spPr>
          <a:xfrm>
            <a:off x="12479731" y="7410298"/>
            <a:ext cx="2150669" cy="819302"/>
          </a:xfrm>
          <a:prstGeom prst="rect">
            <a:avLst/>
          </a:prstGeom>
          <a:solidFill>
            <a:srgbClr val="F9F9FF"/>
          </a:solidFill>
          <a:ln>
            <a:solidFill>
              <a:srgbClr val="F9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80714-3101-439B-8D11-9928094E19E4}"/>
              </a:ext>
            </a:extLst>
          </p:cNvPr>
          <p:cNvSpPr txBox="1"/>
          <p:nvPr/>
        </p:nvSpPr>
        <p:spPr>
          <a:xfrm>
            <a:off x="0" y="3771071"/>
            <a:ext cx="29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Диаграмма базы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A34202-1BB0-4B3F-AF28-00EF54D3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678" y="0"/>
            <a:ext cx="12032243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67542-1AD2-4BF2-9D10-E274199FB04A}"/>
              </a:ext>
            </a:extLst>
          </p:cNvPr>
          <p:cNvSpPr txBox="1"/>
          <p:nvPr/>
        </p:nvSpPr>
        <p:spPr>
          <a:xfrm>
            <a:off x="3657600" y="134311"/>
            <a:ext cx="7315200" cy="838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50" b="1" dirty="0">
                <a:solidFill>
                  <a:srgbClr val="3B4540"/>
                </a:solidFill>
              </a:rPr>
              <a:t>Интерфейс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A8641F-B353-4A25-81B0-3442DE5B2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92" y="893802"/>
            <a:ext cx="13682233" cy="725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5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5999143-7F7A-4B61-B2F7-1EE84FF4F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33" y="565110"/>
            <a:ext cx="12429460" cy="694734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EC02765-C534-4117-96AA-932FE348BD2C}"/>
              </a:ext>
            </a:extLst>
          </p:cNvPr>
          <p:cNvSpPr/>
          <p:nvPr/>
        </p:nvSpPr>
        <p:spPr>
          <a:xfrm>
            <a:off x="12479731" y="7512456"/>
            <a:ext cx="2150669" cy="717144"/>
          </a:xfrm>
          <a:prstGeom prst="rect">
            <a:avLst/>
          </a:prstGeom>
          <a:solidFill>
            <a:srgbClr val="F9F9FF"/>
          </a:solidFill>
          <a:ln>
            <a:solidFill>
              <a:srgbClr val="F9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3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04C968D-99B6-4AD7-8409-DB1BE2DA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73" y="548240"/>
            <a:ext cx="12663378" cy="694817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AA93A3-429D-48F1-96E3-29CDCBD2325D}"/>
              </a:ext>
            </a:extLst>
          </p:cNvPr>
          <p:cNvSpPr/>
          <p:nvPr/>
        </p:nvSpPr>
        <p:spPr>
          <a:xfrm>
            <a:off x="12479731" y="7496416"/>
            <a:ext cx="2150669" cy="733184"/>
          </a:xfrm>
          <a:prstGeom prst="rect">
            <a:avLst/>
          </a:prstGeom>
          <a:solidFill>
            <a:srgbClr val="F9F9FF"/>
          </a:solidFill>
          <a:ln>
            <a:solidFill>
              <a:srgbClr val="F9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39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CB70724-C3D6-4FA5-ADF6-ABD84B7C9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32" y="1350537"/>
            <a:ext cx="13870336" cy="503942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47563A9-575D-46BC-B270-9E8619F9841C}"/>
              </a:ext>
            </a:extLst>
          </p:cNvPr>
          <p:cNvSpPr/>
          <p:nvPr/>
        </p:nvSpPr>
        <p:spPr>
          <a:xfrm>
            <a:off x="12479731" y="7410298"/>
            <a:ext cx="2150669" cy="819302"/>
          </a:xfrm>
          <a:prstGeom prst="rect">
            <a:avLst/>
          </a:prstGeom>
          <a:solidFill>
            <a:srgbClr val="F9F9FF"/>
          </a:solidFill>
          <a:ln>
            <a:solidFill>
              <a:srgbClr val="F9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951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D27B9C6-9F8D-446F-A367-D5A87C8A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51" y="1160349"/>
            <a:ext cx="1752845" cy="533474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D54BBC-0889-4ABE-AE2D-F8B3EF8EB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826" y="1160349"/>
            <a:ext cx="11403016" cy="34961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63DD3D-6510-4987-9858-A2C90DB0DD99}"/>
              </a:ext>
            </a:extLst>
          </p:cNvPr>
          <p:cNvSpPr/>
          <p:nvPr/>
        </p:nvSpPr>
        <p:spPr>
          <a:xfrm>
            <a:off x="12479731" y="7410298"/>
            <a:ext cx="2150669" cy="819302"/>
          </a:xfrm>
          <a:prstGeom prst="rect">
            <a:avLst/>
          </a:prstGeom>
          <a:solidFill>
            <a:srgbClr val="F9F9FF"/>
          </a:solidFill>
          <a:ln>
            <a:solidFill>
              <a:srgbClr val="F9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11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69904"/>
            <a:ext cx="14630400" cy="1025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20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Разработка программного обеспечения для комплексной автоматизации библиотеки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724852" y="2674977"/>
            <a:ext cx="2588776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Актуальность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24852" y="3205520"/>
            <a:ext cx="2916198" cy="3974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Растущие объемы информации и повышение требований к качеству обслуживания в библиотеках делают автоматизацию необходимой. Библиотекам нужно повысить эффективность, оптимизировать процессы и сделать информацию доступнее.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153972" y="2674977"/>
            <a:ext cx="2588776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Платформа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153972" y="3205520"/>
            <a:ext cx="2916198" cy="29810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Мы выбрали платформу 1С:Предприятие 8.3, поскольку она предоставляет мощные средства разработки, гибкость, масштабируемость и широкие возможности интеграции.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583091" y="2674977"/>
            <a:ext cx="2588776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Цель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7583091" y="3205520"/>
            <a:ext cx="2916198" cy="19873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Наша цель – разработка информационной системы для автоматизации работы библиотеки, что повысит ее эффективность и удобство использования.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11012210" y="2674977"/>
            <a:ext cx="2588776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Задачи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11012210" y="3205520"/>
            <a:ext cx="2916198" cy="3312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Для достижения цели нужно решить ряд задач: анализ предметной области, проектирование и разработка системы, реализация функций учета книг и обслуживания читателей, а также тестирование и подготовка документации.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9F9C57-9A06-4B5E-9E14-C070E0E013A7}"/>
              </a:ext>
            </a:extLst>
          </p:cNvPr>
          <p:cNvSpPr txBox="1"/>
          <p:nvPr/>
        </p:nvSpPr>
        <p:spPr>
          <a:xfrm>
            <a:off x="496372" y="1125481"/>
            <a:ext cx="73152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000" dirty="0">
                <a:solidFill>
                  <a:srgbClr val="1B1B27"/>
                </a:solidFill>
                <a:cs typeface="Alexandria" pitchFamily="34" charset="-120"/>
              </a:rPr>
              <a:t> Введение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B0B7759-4882-40FF-B8B7-F5209BDE7793}"/>
              </a:ext>
            </a:extLst>
          </p:cNvPr>
          <p:cNvSpPr/>
          <p:nvPr/>
        </p:nvSpPr>
        <p:spPr>
          <a:xfrm>
            <a:off x="12479731" y="7410298"/>
            <a:ext cx="2150669" cy="819302"/>
          </a:xfrm>
          <a:prstGeom prst="rect">
            <a:avLst/>
          </a:prstGeom>
          <a:solidFill>
            <a:srgbClr val="F9F9FF"/>
          </a:solidFill>
          <a:ln>
            <a:solidFill>
              <a:srgbClr val="F9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"/>
          <p:cNvSpPr/>
          <p:nvPr/>
        </p:nvSpPr>
        <p:spPr>
          <a:xfrm>
            <a:off x="1005601" y="2939406"/>
            <a:ext cx="3678912" cy="1650683"/>
          </a:xfrm>
          <a:prstGeom prst="roundRect">
            <a:avLst>
              <a:gd name="adj" fmla="val 568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236463" y="3170268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Платформа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236463" y="3653067"/>
            <a:ext cx="3217188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1С:Предприятие 8.3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907756" y="2939406"/>
            <a:ext cx="3678912" cy="1650683"/>
          </a:xfrm>
          <a:prstGeom prst="roundRect">
            <a:avLst>
              <a:gd name="adj" fmla="val 568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138618" y="3170268"/>
            <a:ext cx="3217188" cy="6977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Язык программирования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5138618" y="4001920"/>
            <a:ext cx="3217188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1С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005601" y="4813331"/>
            <a:ext cx="7580948" cy="1301829"/>
          </a:xfrm>
          <a:prstGeom prst="roundRect">
            <a:avLst>
              <a:gd name="adj" fmla="val 7205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236463" y="5044193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Среда разработки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1236463" y="5526991"/>
            <a:ext cx="7119223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Конфигуратор 1С</a:t>
            </a:r>
            <a:endParaRPr lang="en-US" sz="1750" dirty="0"/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52C22319-419D-4B95-AC7D-DB8FF1B1AAD1}"/>
              </a:ext>
            </a:extLst>
          </p:cNvPr>
          <p:cNvSpPr/>
          <p:nvPr/>
        </p:nvSpPr>
        <p:spPr>
          <a:xfrm>
            <a:off x="0" y="169904"/>
            <a:ext cx="14630400" cy="1025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20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Разработка программного обеспечения для комплексной автоматизации библиотеки</a:t>
            </a:r>
            <a:endParaRPr lang="en-US" sz="2000" dirty="0"/>
          </a:p>
        </p:txBody>
      </p:sp>
      <p:pic>
        <p:nvPicPr>
          <p:cNvPr id="14" name="Picture 2" descr="Picture background">
            <a:extLst>
              <a:ext uri="{FF2B5EF4-FFF2-40B4-BE49-F238E27FC236}">
                <a16:creationId xmlns:a16="http://schemas.microsoft.com/office/drawing/2014/main" id="{EF698841-427B-401C-B8DB-D150897EA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662" y="2843482"/>
            <a:ext cx="3792563" cy="32716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0">
            <a:extLst>
              <a:ext uri="{FF2B5EF4-FFF2-40B4-BE49-F238E27FC236}">
                <a16:creationId xmlns:a16="http://schemas.microsoft.com/office/drawing/2014/main" id="{7124D0B3-131F-4170-A03F-8B8EEC561298}"/>
              </a:ext>
            </a:extLst>
          </p:cNvPr>
          <p:cNvSpPr/>
          <p:nvPr/>
        </p:nvSpPr>
        <p:spPr>
          <a:xfrm>
            <a:off x="1005601" y="1032679"/>
            <a:ext cx="690967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Средства разработки</a:t>
            </a:r>
            <a:endParaRPr lang="en-US" sz="485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D082E6C-5AA2-416F-B763-C140FF979B43}"/>
              </a:ext>
            </a:extLst>
          </p:cNvPr>
          <p:cNvSpPr/>
          <p:nvPr/>
        </p:nvSpPr>
        <p:spPr>
          <a:xfrm>
            <a:off x="12479731" y="7410298"/>
            <a:ext cx="2150669" cy="819302"/>
          </a:xfrm>
          <a:prstGeom prst="rect">
            <a:avLst/>
          </a:prstGeom>
          <a:solidFill>
            <a:srgbClr val="F9F9FF"/>
          </a:solidFill>
          <a:ln>
            <a:solidFill>
              <a:srgbClr val="F9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7299960" y="2590800"/>
            <a:ext cx="30480" cy="4860250"/>
          </a:xfrm>
          <a:prstGeom prst="roundRect">
            <a:avLst>
              <a:gd name="adj" fmla="val 302748"/>
            </a:avLst>
          </a:prstGeom>
          <a:solidFill>
            <a:srgbClr val="B8C3DF"/>
          </a:solidFill>
          <a:ln/>
        </p:spPr>
      </p:sp>
      <p:sp>
        <p:nvSpPr>
          <p:cNvPr id="4" name="Shape 2"/>
          <p:cNvSpPr/>
          <p:nvPr/>
        </p:nvSpPr>
        <p:spPr>
          <a:xfrm>
            <a:off x="6329660" y="3069669"/>
            <a:ext cx="768906" cy="30480"/>
          </a:xfrm>
          <a:prstGeom prst="roundRect">
            <a:avLst>
              <a:gd name="adj" fmla="val 302748"/>
            </a:avLst>
          </a:prstGeom>
          <a:solidFill>
            <a:srgbClr val="B8C3DF"/>
          </a:solidFill>
          <a:ln/>
        </p:spPr>
      </p:sp>
      <p:sp>
        <p:nvSpPr>
          <p:cNvPr id="5" name="Shape 3"/>
          <p:cNvSpPr/>
          <p:nvPr/>
        </p:nvSpPr>
        <p:spPr>
          <a:xfrm>
            <a:off x="7068086" y="2837855"/>
            <a:ext cx="494228" cy="494228"/>
          </a:xfrm>
          <a:prstGeom prst="roundRect">
            <a:avLst>
              <a:gd name="adj" fmla="val 1867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53347" y="2920127"/>
            <a:ext cx="123587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550" dirty="0"/>
          </a:p>
        </p:txBody>
      </p:sp>
      <p:sp>
        <p:nvSpPr>
          <p:cNvPr id="7" name="Text 5"/>
          <p:cNvSpPr/>
          <p:nvPr/>
        </p:nvSpPr>
        <p:spPr>
          <a:xfrm>
            <a:off x="3178850" y="2810470"/>
            <a:ext cx="2927985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Учет книжного фонда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68906" y="3285530"/>
            <a:ext cx="5337929" cy="1405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Детальный учет каждого экземпляра книги, включая название, автора, жанр, издательство, год издания, ISBN, место хранения, статус, изображение обложки, и т.д.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31834" y="4168140"/>
            <a:ext cx="768906" cy="30480"/>
          </a:xfrm>
          <a:prstGeom prst="roundRect">
            <a:avLst>
              <a:gd name="adj" fmla="val 302748"/>
            </a:avLst>
          </a:prstGeom>
          <a:solidFill>
            <a:srgbClr val="B8C3DF"/>
          </a:solidFill>
          <a:ln/>
        </p:spPr>
      </p:sp>
      <p:sp>
        <p:nvSpPr>
          <p:cNvPr id="10" name="Shape 8"/>
          <p:cNvSpPr/>
          <p:nvPr/>
        </p:nvSpPr>
        <p:spPr>
          <a:xfrm>
            <a:off x="7068086" y="3936325"/>
            <a:ext cx="494228" cy="494228"/>
          </a:xfrm>
          <a:prstGeom prst="roundRect">
            <a:avLst>
              <a:gd name="adj" fmla="val 1867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18819" y="4018598"/>
            <a:ext cx="192762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8523565" y="3908941"/>
            <a:ext cx="2799278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Работа с читателями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8523565" y="4384000"/>
            <a:ext cx="5337929" cy="1054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Регистрация читателей, хранение их данных (ФИО, дата рождения, адрес, контакты), учет истории взаимодействия.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6329660" y="5609630"/>
            <a:ext cx="768906" cy="30480"/>
          </a:xfrm>
          <a:prstGeom prst="roundRect">
            <a:avLst>
              <a:gd name="adj" fmla="val 302748"/>
            </a:avLst>
          </a:prstGeom>
          <a:solidFill>
            <a:srgbClr val="B8C3DF"/>
          </a:solidFill>
          <a:ln/>
        </p:spPr>
      </p:sp>
      <p:sp>
        <p:nvSpPr>
          <p:cNvPr id="15" name="Shape 13"/>
          <p:cNvSpPr/>
          <p:nvPr/>
        </p:nvSpPr>
        <p:spPr>
          <a:xfrm>
            <a:off x="7068086" y="5377815"/>
            <a:ext cx="494228" cy="494228"/>
          </a:xfrm>
          <a:prstGeom prst="roundRect">
            <a:avLst>
              <a:gd name="adj" fmla="val 1867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218105" y="5460087"/>
            <a:ext cx="194072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550" dirty="0"/>
          </a:p>
        </p:txBody>
      </p:sp>
      <p:sp>
        <p:nvSpPr>
          <p:cNvPr id="17" name="Text 15"/>
          <p:cNvSpPr/>
          <p:nvPr/>
        </p:nvSpPr>
        <p:spPr>
          <a:xfrm>
            <a:off x="2420660" y="5350431"/>
            <a:ext cx="3686175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Учет читательских билетов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768906" y="5825490"/>
            <a:ext cx="5337929" cy="1405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Регистрация читательских билетов, выдача, продление, учет различных типов абонементов с разными сроками и стоимостью, возрастной рейтинг.</a:t>
            </a:r>
            <a:endParaRPr lang="en-US" sz="1700" dirty="0"/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6AC7AEF8-355D-4796-B1D4-A2D35C4B00C7}"/>
              </a:ext>
            </a:extLst>
          </p:cNvPr>
          <p:cNvSpPr/>
          <p:nvPr/>
        </p:nvSpPr>
        <p:spPr>
          <a:xfrm>
            <a:off x="0" y="169904"/>
            <a:ext cx="14630400" cy="1025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20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Разработка программного обеспечения для комплексной автоматизации библиотеки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EF4C50-6384-437A-9FC8-E0D4B3C3FDA9}"/>
              </a:ext>
            </a:extLst>
          </p:cNvPr>
          <p:cNvSpPr txBox="1"/>
          <p:nvPr/>
        </p:nvSpPr>
        <p:spPr>
          <a:xfrm>
            <a:off x="4147200" y="1490364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1B1B27"/>
                </a:solidFill>
                <a:cs typeface="Alexandria" pitchFamily="34" charset="-120"/>
              </a:rPr>
              <a:t>Анализ предметной области: Основные процессы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FE0BEEC-77E6-4F87-B33F-9BF9ABE631F9}"/>
              </a:ext>
            </a:extLst>
          </p:cNvPr>
          <p:cNvSpPr/>
          <p:nvPr/>
        </p:nvSpPr>
        <p:spPr>
          <a:xfrm>
            <a:off x="12479731" y="7410298"/>
            <a:ext cx="2150669" cy="819302"/>
          </a:xfrm>
          <a:prstGeom prst="rect">
            <a:avLst/>
          </a:prstGeom>
          <a:solidFill>
            <a:srgbClr val="F9F9FF"/>
          </a:solidFill>
          <a:ln>
            <a:solidFill>
              <a:srgbClr val="F9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" y="1701045"/>
            <a:ext cx="14630400" cy="2262188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633412" y="6091952"/>
            <a:ext cx="13363575" cy="22860"/>
          </a:xfrm>
          <a:prstGeom prst="roundRect">
            <a:avLst>
              <a:gd name="adj" fmla="val 332505"/>
            </a:avLst>
          </a:prstGeom>
          <a:solidFill>
            <a:srgbClr val="B8C3DF"/>
          </a:solidFill>
          <a:ln/>
        </p:spPr>
      </p:sp>
      <p:sp>
        <p:nvSpPr>
          <p:cNvPr id="5" name="Shape 2"/>
          <p:cNvSpPr/>
          <p:nvPr/>
        </p:nvSpPr>
        <p:spPr>
          <a:xfrm>
            <a:off x="3917633" y="5458539"/>
            <a:ext cx="22860" cy="633413"/>
          </a:xfrm>
          <a:prstGeom prst="roundRect">
            <a:avLst>
              <a:gd name="adj" fmla="val 332505"/>
            </a:avLst>
          </a:prstGeom>
          <a:solidFill>
            <a:srgbClr val="B8C3DF"/>
          </a:solidFill>
          <a:ln/>
        </p:spPr>
      </p:sp>
      <p:sp>
        <p:nvSpPr>
          <p:cNvPr id="6" name="Shape 3"/>
          <p:cNvSpPr/>
          <p:nvPr/>
        </p:nvSpPr>
        <p:spPr>
          <a:xfrm>
            <a:off x="3725466" y="5888355"/>
            <a:ext cx="407194" cy="407194"/>
          </a:xfrm>
          <a:prstGeom prst="roundRect">
            <a:avLst>
              <a:gd name="adj" fmla="val 1866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878104" y="5956221"/>
            <a:ext cx="101798" cy="2714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2797969" y="4307086"/>
            <a:ext cx="2262188" cy="282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Выдача книг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814388" y="4698444"/>
            <a:ext cx="6229350" cy="579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Регистрация читателя, книги, количества, даты выдачи. Расчетная дата возврата.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7303770" y="6091952"/>
            <a:ext cx="22860" cy="633413"/>
          </a:xfrm>
          <a:prstGeom prst="roundRect">
            <a:avLst>
              <a:gd name="adj" fmla="val 332505"/>
            </a:avLst>
          </a:prstGeom>
          <a:solidFill>
            <a:srgbClr val="B8C3DF"/>
          </a:solidFill>
          <a:ln/>
        </p:spPr>
      </p:sp>
      <p:sp>
        <p:nvSpPr>
          <p:cNvPr id="11" name="Shape 8"/>
          <p:cNvSpPr/>
          <p:nvPr/>
        </p:nvSpPr>
        <p:spPr>
          <a:xfrm>
            <a:off x="7111603" y="5888355"/>
            <a:ext cx="407194" cy="407194"/>
          </a:xfrm>
          <a:prstGeom prst="roundRect">
            <a:avLst>
              <a:gd name="adj" fmla="val 1866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235785" y="5956221"/>
            <a:ext cx="158829" cy="2714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100" dirty="0"/>
          </a:p>
        </p:txBody>
      </p:sp>
      <p:sp>
        <p:nvSpPr>
          <p:cNvPr id="13" name="Text 10"/>
          <p:cNvSpPr/>
          <p:nvPr/>
        </p:nvSpPr>
        <p:spPr>
          <a:xfrm>
            <a:off x="6184106" y="6906339"/>
            <a:ext cx="2262188" cy="282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Возврат книг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4200525" y="7297698"/>
            <a:ext cx="6229350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Фиксация фактической даты возврата, оценка состояния книги.</a:t>
            </a:r>
            <a:endParaRPr lang="en-US" sz="1400" dirty="0"/>
          </a:p>
        </p:txBody>
      </p:sp>
      <p:sp>
        <p:nvSpPr>
          <p:cNvPr id="15" name="Shape 12"/>
          <p:cNvSpPr/>
          <p:nvPr/>
        </p:nvSpPr>
        <p:spPr>
          <a:xfrm>
            <a:off x="10689908" y="5458539"/>
            <a:ext cx="22860" cy="633413"/>
          </a:xfrm>
          <a:prstGeom prst="roundRect">
            <a:avLst>
              <a:gd name="adj" fmla="val 332505"/>
            </a:avLst>
          </a:prstGeom>
          <a:solidFill>
            <a:srgbClr val="B8C3DF"/>
          </a:solidFill>
          <a:ln/>
        </p:spPr>
      </p:sp>
      <p:sp>
        <p:nvSpPr>
          <p:cNvPr id="16" name="Shape 13"/>
          <p:cNvSpPr/>
          <p:nvPr/>
        </p:nvSpPr>
        <p:spPr>
          <a:xfrm>
            <a:off x="10497741" y="5888355"/>
            <a:ext cx="407194" cy="407194"/>
          </a:xfrm>
          <a:prstGeom prst="roundRect">
            <a:avLst>
              <a:gd name="adj" fmla="val 1866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621328" y="5956221"/>
            <a:ext cx="159901" cy="2714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100" dirty="0"/>
          </a:p>
        </p:txBody>
      </p:sp>
      <p:sp>
        <p:nvSpPr>
          <p:cNvPr id="18" name="Text 15"/>
          <p:cNvSpPr/>
          <p:nvPr/>
        </p:nvSpPr>
        <p:spPr>
          <a:xfrm>
            <a:off x="9570244" y="4596646"/>
            <a:ext cx="2262188" cy="282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Продление книг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7586663" y="4988004"/>
            <a:ext cx="6229350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Регистрация новой даты возврата.</a:t>
            </a:r>
            <a:endParaRPr lang="en-US" sz="1400" dirty="0"/>
          </a:p>
        </p:txBody>
      </p:sp>
      <p:sp>
        <p:nvSpPr>
          <p:cNvPr id="20" name="Text 0">
            <a:extLst>
              <a:ext uri="{FF2B5EF4-FFF2-40B4-BE49-F238E27FC236}">
                <a16:creationId xmlns:a16="http://schemas.microsoft.com/office/drawing/2014/main" id="{98942653-9DC5-489E-87ED-E11C9438F4C1}"/>
              </a:ext>
            </a:extLst>
          </p:cNvPr>
          <p:cNvSpPr/>
          <p:nvPr/>
        </p:nvSpPr>
        <p:spPr>
          <a:xfrm>
            <a:off x="0" y="169904"/>
            <a:ext cx="14630400" cy="1025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20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Разработка программного обеспечения для комплексной автоматизации библиотеки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7382D9-F507-4FA6-B787-4B5FD1458264}"/>
              </a:ext>
            </a:extLst>
          </p:cNvPr>
          <p:cNvSpPr txBox="1"/>
          <p:nvPr/>
        </p:nvSpPr>
        <p:spPr>
          <a:xfrm>
            <a:off x="3979902" y="1232645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1B1B27"/>
                </a:solidFill>
                <a:cs typeface="Alexandria" pitchFamily="34" charset="-120"/>
              </a:rPr>
              <a:t>Анализ предметной области: Обслуживание читателей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3D885FF-99FA-4848-8E84-B957725F4099}"/>
              </a:ext>
            </a:extLst>
          </p:cNvPr>
          <p:cNvSpPr/>
          <p:nvPr/>
        </p:nvSpPr>
        <p:spPr>
          <a:xfrm>
            <a:off x="12479731" y="7410298"/>
            <a:ext cx="2150669" cy="819302"/>
          </a:xfrm>
          <a:prstGeom prst="rect">
            <a:avLst/>
          </a:prstGeom>
          <a:solidFill>
            <a:srgbClr val="F9F9FF"/>
          </a:solidFill>
          <a:ln>
            <a:solidFill>
              <a:srgbClr val="F9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793790" y="38071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Учет штрафов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88287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Автоматический расчет штрафов за просрочку, регистрация оплаты.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8071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Закупка книг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388287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Формирование заказов (поставщик, список книг, количество), отслеживание статусов заказов.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8071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Списание книг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388287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Регистрация списания книг, указание причины списания (износ, повреждение, утрата и т.д.).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807143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Учет пожертвований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742617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Регистрация пожертвованных книг, учет жертвователей.</a:t>
            </a:r>
            <a:endParaRPr lang="en-US" sz="1750" dirty="0"/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A2800327-705C-44C1-BF63-579F42FB21C2}"/>
              </a:ext>
            </a:extLst>
          </p:cNvPr>
          <p:cNvSpPr/>
          <p:nvPr/>
        </p:nvSpPr>
        <p:spPr>
          <a:xfrm>
            <a:off x="0" y="169904"/>
            <a:ext cx="14630400" cy="1025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20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Разработка программного обеспечения для комплексной автоматизации библиотеки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09064D-B6D9-415A-A73F-ED33E33D304B}"/>
              </a:ext>
            </a:extLst>
          </p:cNvPr>
          <p:cNvSpPr txBox="1"/>
          <p:nvPr/>
        </p:nvSpPr>
        <p:spPr>
          <a:xfrm>
            <a:off x="3388400" y="1592032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1B1B27"/>
                </a:solidFill>
                <a:cs typeface="Alexandria" pitchFamily="34" charset="-120"/>
              </a:rPr>
              <a:t> Анализ предметной области: Учет финансов и ресурсов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D6B0123-2889-4AC1-89D0-4316530B7B87}"/>
              </a:ext>
            </a:extLst>
          </p:cNvPr>
          <p:cNvSpPr/>
          <p:nvPr/>
        </p:nvSpPr>
        <p:spPr>
          <a:xfrm>
            <a:off x="12479731" y="7410298"/>
            <a:ext cx="2150669" cy="819302"/>
          </a:xfrm>
          <a:prstGeom prst="rect">
            <a:avLst/>
          </a:prstGeom>
          <a:solidFill>
            <a:srgbClr val="F9F9FF"/>
          </a:solidFill>
          <a:ln>
            <a:solidFill>
              <a:srgbClr val="F9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DF7A6F2-9EF3-4B27-82AE-EF83F869F37C}"/>
              </a:ext>
            </a:extLst>
          </p:cNvPr>
          <p:cNvSpPr txBox="1"/>
          <p:nvPr/>
        </p:nvSpPr>
        <p:spPr>
          <a:xfrm>
            <a:off x="4471200" y="795090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1B1B27"/>
                </a:solidFill>
                <a:cs typeface="Alexandria" pitchFamily="34" charset="-120"/>
              </a:rPr>
              <a:t>Автоматизация и участники процессов</a:t>
            </a:r>
          </a:p>
        </p:txBody>
      </p:sp>
      <p:sp>
        <p:nvSpPr>
          <p:cNvPr id="17" name="Text 0">
            <a:extLst>
              <a:ext uri="{FF2B5EF4-FFF2-40B4-BE49-F238E27FC236}">
                <a16:creationId xmlns:a16="http://schemas.microsoft.com/office/drawing/2014/main" id="{3B55EFE3-94C4-437B-A93A-143894834022}"/>
              </a:ext>
            </a:extLst>
          </p:cNvPr>
          <p:cNvSpPr/>
          <p:nvPr/>
        </p:nvSpPr>
        <p:spPr>
          <a:xfrm>
            <a:off x="0" y="169904"/>
            <a:ext cx="14630400" cy="1025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20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Разработка программного обеспечения для комплексной автоматизации библиотеки</a:t>
            </a:r>
            <a:endParaRPr lang="en-US" sz="20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FDB8567-BACC-4708-ADC2-82CAA2A94D0E}"/>
              </a:ext>
            </a:extLst>
          </p:cNvPr>
          <p:cNvSpPr/>
          <p:nvPr/>
        </p:nvSpPr>
        <p:spPr>
          <a:xfrm>
            <a:off x="12479731" y="7410298"/>
            <a:ext cx="2150669" cy="819302"/>
          </a:xfrm>
          <a:prstGeom prst="rect">
            <a:avLst/>
          </a:prstGeom>
          <a:solidFill>
            <a:srgbClr val="F9F9FF"/>
          </a:solidFill>
          <a:ln>
            <a:solidFill>
              <a:srgbClr val="F9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43541B-A449-4C8D-A1D0-4D95F8870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799" y="1319406"/>
            <a:ext cx="8956205" cy="66653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F736D1-F0D5-4A1B-A306-F2D17A51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6" y="900000"/>
            <a:ext cx="13757109" cy="60336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AD75875-F4E8-44E2-B53C-A3E02390F65A}"/>
              </a:ext>
            </a:extLst>
          </p:cNvPr>
          <p:cNvSpPr/>
          <p:nvPr/>
        </p:nvSpPr>
        <p:spPr>
          <a:xfrm>
            <a:off x="12479731" y="7410298"/>
            <a:ext cx="2150669" cy="819302"/>
          </a:xfrm>
          <a:prstGeom prst="rect">
            <a:avLst/>
          </a:prstGeom>
          <a:solidFill>
            <a:srgbClr val="F9F9FF"/>
          </a:solidFill>
          <a:ln>
            <a:solidFill>
              <a:srgbClr val="F9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30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853FFA-5492-4BA6-B09D-E8D8FD76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750" y="299025"/>
            <a:ext cx="7658100" cy="737235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5670D76-2ADB-42DE-B9B4-E8464994D854}"/>
              </a:ext>
            </a:extLst>
          </p:cNvPr>
          <p:cNvSpPr/>
          <p:nvPr/>
        </p:nvSpPr>
        <p:spPr>
          <a:xfrm>
            <a:off x="12479731" y="7410298"/>
            <a:ext cx="2150669" cy="819302"/>
          </a:xfrm>
          <a:prstGeom prst="rect">
            <a:avLst/>
          </a:prstGeom>
          <a:solidFill>
            <a:srgbClr val="F9F9FF"/>
          </a:solidFill>
          <a:ln>
            <a:solidFill>
              <a:srgbClr val="F9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58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493</Words>
  <Application>Microsoft Office PowerPoint</Application>
  <PresentationFormat>Произвольный</PresentationFormat>
  <Paragraphs>83</Paragraphs>
  <Slides>17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Nobile</vt:lpstr>
      <vt:lpstr>Arial</vt:lpstr>
      <vt:lpstr>Times New Roman</vt:lpstr>
      <vt:lpstr>Alexandria</vt:lpstr>
      <vt:lpstr>Fraunces Extra Bold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збруев</cp:lastModifiedBy>
  <cp:revision>7</cp:revision>
  <dcterms:created xsi:type="dcterms:W3CDTF">2025-02-07T16:41:03Z</dcterms:created>
  <dcterms:modified xsi:type="dcterms:W3CDTF">2025-02-07T19:04:16Z</dcterms:modified>
</cp:coreProperties>
</file>