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embeddedFontLst>
    <p:embeddedFont>
      <p:font typeface="Alexandria" panose="020B0604020202020204" charset="-78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Nobile" panose="020B0604020202020204" charset="0"/>
      <p:regular r:id="rId15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33" d="100"/>
          <a:sy n="133" d="100"/>
        </p:scale>
        <p:origin x="31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9920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>
            <a:extLst>
              <a:ext uri="{FF2B5EF4-FFF2-40B4-BE49-F238E27FC236}">
                <a16:creationId xmlns:a16="http://schemas.microsoft.com/office/drawing/2014/main" id="{92E6340A-CBDC-4CE0-AA62-63A118B02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1168" y="1960986"/>
            <a:ext cx="6477000" cy="1225021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7000"/>
              </a:lnSpc>
              <a:spcAft>
                <a:spcPts val="667"/>
              </a:spcAft>
            </a:pPr>
            <a:r>
              <a:rPr lang="ru-RU" sz="15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программного обеспечения для комплексной автоматизации библиотеки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979A962B-FDE4-4177-97CC-FD2ABD1C9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9917" y="3283480"/>
            <a:ext cx="4859073" cy="2219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1500" b="1" dirty="0"/>
              <a:t>Выполнил: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1500" dirty="0"/>
              <a:t>Збруев Антон Владимирович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1500" b="1" dirty="0"/>
              <a:t>Группа: 21П-1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1500" b="1" dirty="0"/>
              <a:t>Специальность: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1500" dirty="0"/>
              <a:t>09.02.07 Информационные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1500" dirty="0"/>
              <a:t>системы и программирование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1500" b="1" dirty="0"/>
              <a:t>Руководитель: </a:t>
            </a:r>
            <a:r>
              <a:rPr lang="ru-RU" altLang="ru-RU" sz="1500" dirty="0" err="1"/>
              <a:t>Пентин</a:t>
            </a:r>
            <a:r>
              <a:rPr lang="ru-RU" altLang="ru-RU" sz="1500" dirty="0"/>
              <a:t> Николай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1500" dirty="0"/>
              <a:t>Сергеевич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ru-RU" altLang="ru-RU" sz="1500" b="1" dirty="0"/>
          </a:p>
        </p:txBody>
      </p:sp>
      <p:sp>
        <p:nvSpPr>
          <p:cNvPr id="21" name="Text Box 4">
            <a:extLst>
              <a:ext uri="{FF2B5EF4-FFF2-40B4-BE49-F238E27FC236}">
                <a16:creationId xmlns:a16="http://schemas.microsoft.com/office/drawing/2014/main" id="{08057708-0055-44B0-B892-557DD341B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5943" y="390930"/>
            <a:ext cx="6420114" cy="861967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1667" dirty="0"/>
              <a:t>Кировское областное государственное профессиональное образовательное бюджетное учреждение</a:t>
            </a:r>
          </a:p>
          <a:p>
            <a:pPr algn="ctr" eaLnBrk="1" hangingPunct="1"/>
            <a:r>
              <a:rPr lang="ru-RU" altLang="ru-RU" sz="1667" dirty="0"/>
              <a:t>«Слободской колледж педагогики и социальных отношений»</a:t>
            </a:r>
          </a:p>
        </p:txBody>
      </p:sp>
      <p:pic>
        <p:nvPicPr>
          <p:cNvPr id="22" name="Picture 14" descr="touch-icon-ipad-retina">
            <a:extLst>
              <a:ext uri="{FF2B5EF4-FFF2-40B4-BE49-F238E27FC236}">
                <a16:creationId xmlns:a16="http://schemas.microsoft.com/office/drawing/2014/main" id="{DEA96BC1-05A8-4031-968B-33282C4E9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869" y="390929"/>
            <a:ext cx="1049073" cy="1049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 Box 15">
            <a:extLst>
              <a:ext uri="{FF2B5EF4-FFF2-40B4-BE49-F238E27FC236}">
                <a16:creationId xmlns:a16="http://schemas.microsoft.com/office/drawing/2014/main" id="{D1CFD2C4-22FD-4EEB-85F2-DEF1B2DD5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9465" y="6403236"/>
            <a:ext cx="1980406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1500" dirty="0"/>
              <a:t>2025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25869A7F-7EEB-47CA-9BAD-A2AA1BAE307A}"/>
              </a:ext>
            </a:extLst>
          </p:cNvPr>
          <p:cNvSpPr/>
          <p:nvPr/>
        </p:nvSpPr>
        <p:spPr>
          <a:xfrm>
            <a:off x="10399776" y="6175248"/>
            <a:ext cx="1792224" cy="682752"/>
          </a:xfrm>
          <a:prstGeom prst="rect">
            <a:avLst/>
          </a:prstGeom>
          <a:solidFill>
            <a:srgbClr val="F9F9FF"/>
          </a:solidFill>
          <a:ln>
            <a:solidFill>
              <a:srgbClr val="F9F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50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7C1AA867-CFEC-41C7-A01D-A85B0DFC2C53}"/>
              </a:ext>
            </a:extLst>
          </p:cNvPr>
          <p:cNvSpPr/>
          <p:nvPr/>
        </p:nvSpPr>
        <p:spPr>
          <a:xfrm>
            <a:off x="12542400" y="7113600"/>
            <a:ext cx="2088000" cy="1116000"/>
          </a:xfrm>
          <a:prstGeom prst="rect">
            <a:avLst/>
          </a:prstGeom>
          <a:solidFill>
            <a:srgbClr val="F9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47343"/>
            <a:ext cx="638234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Цель и задачи проекта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1809750"/>
            <a:ext cx="3005495" cy="185749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3950732"/>
            <a:ext cx="300549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Автоматизация работы библиотеки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4795480"/>
            <a:ext cx="30054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Эффективное управление в условиях роста объема информации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446" y="1809750"/>
            <a:ext cx="3005614" cy="185749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139446" y="39507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Актуальность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4139446" y="4441150"/>
            <a:ext cx="300561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Повышение качества обслуживания и оптимизация процессов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5221" y="1809750"/>
            <a:ext cx="3005614" cy="185749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485221" y="39507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Цель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7485221" y="4441150"/>
            <a:ext cx="300561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Создание АБИС на базе 1С:Предприятие 8.3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30997" y="1809750"/>
            <a:ext cx="3005614" cy="185749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0830997" y="39507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Задачи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10830997" y="4441150"/>
            <a:ext cx="300561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Анализ предметной области</a:t>
            </a:r>
            <a:endParaRPr lang="en-US" sz="1750" dirty="0"/>
          </a:p>
        </p:txBody>
      </p:sp>
      <p:sp>
        <p:nvSpPr>
          <p:cNvPr id="15" name="Text 9"/>
          <p:cNvSpPr/>
          <p:nvPr/>
        </p:nvSpPr>
        <p:spPr>
          <a:xfrm>
            <a:off x="10830997" y="5246251"/>
            <a:ext cx="300561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Проектирование и разработка АБИС</a:t>
            </a:r>
            <a:endParaRPr lang="en-US" sz="1750" dirty="0"/>
          </a:p>
        </p:txBody>
      </p:sp>
      <p:sp>
        <p:nvSpPr>
          <p:cNvPr id="16" name="Text 10"/>
          <p:cNvSpPr/>
          <p:nvPr/>
        </p:nvSpPr>
        <p:spPr>
          <a:xfrm>
            <a:off x="10830997" y="6051352"/>
            <a:ext cx="300561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Реализация ключевых функций</a:t>
            </a:r>
            <a:endParaRPr lang="en-US" sz="1750" dirty="0"/>
          </a:p>
        </p:txBody>
      </p:sp>
      <p:sp>
        <p:nvSpPr>
          <p:cNvPr id="17" name="Text 11"/>
          <p:cNvSpPr/>
          <p:nvPr/>
        </p:nvSpPr>
        <p:spPr>
          <a:xfrm>
            <a:off x="10830997" y="6856452"/>
            <a:ext cx="300561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Тестирование системы</a:t>
            </a:r>
            <a:endParaRPr lang="en-US" sz="175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E4670B76-6724-42EF-9F82-6E06CD51B1AC}"/>
              </a:ext>
            </a:extLst>
          </p:cNvPr>
          <p:cNvSpPr/>
          <p:nvPr/>
        </p:nvSpPr>
        <p:spPr>
          <a:xfrm>
            <a:off x="12542400" y="7171200"/>
            <a:ext cx="2088000" cy="1058400"/>
          </a:xfrm>
          <a:prstGeom prst="rect">
            <a:avLst/>
          </a:prstGeom>
          <a:solidFill>
            <a:srgbClr val="F9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89497"/>
            <a:ext cx="1022520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Методология и Средства Разработки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965252"/>
            <a:ext cx="386679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Методологический аппарат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546396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Анализ предметной области (библиотечные процессы)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476274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Моделирование (структура данных - ER, сценарии использования - Use Case)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4061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Объектно-ориентированное программирование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97312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Тестирование функциональности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2965252"/>
            <a:ext cx="293727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Средства разработки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599521" y="3546396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Платформа:</a:t>
            </a: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1С:Предприятие 8.</a:t>
            </a:r>
            <a:r>
              <a:rPr lang="ru-RU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5</a:t>
            </a: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(гибкость, масштабируемость, распространенность)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447627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Среда разработки:</a:t>
            </a: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Конфигуратор 1С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504324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Язык программирования:</a:t>
            </a: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Встроенный язык 1С</a:t>
            </a:r>
            <a:endParaRPr lang="en-US" sz="175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A0FC27E-6C5D-467D-9AD9-78980E2199C5}"/>
              </a:ext>
            </a:extLst>
          </p:cNvPr>
          <p:cNvSpPr/>
          <p:nvPr/>
        </p:nvSpPr>
        <p:spPr>
          <a:xfrm>
            <a:off x="12542400" y="7113600"/>
            <a:ext cx="2088000" cy="1116000"/>
          </a:xfrm>
          <a:prstGeom prst="rect">
            <a:avLst/>
          </a:prstGeom>
          <a:solidFill>
            <a:srgbClr val="F9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5681" y="540306"/>
            <a:ext cx="7636550" cy="5204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050"/>
              </a:lnSpc>
              <a:buNone/>
            </a:pPr>
            <a:r>
              <a:rPr lang="en-US" sz="325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Функциональные возможности АБИС</a:t>
            </a:r>
            <a:endParaRPr lang="en-US" sz="32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108" y="1393746"/>
            <a:ext cx="1312545" cy="1225868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3343" y="2019181"/>
            <a:ext cx="234077" cy="29265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823103" y="1693426"/>
            <a:ext cx="2081570" cy="2601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Аналитика и доступ</a:t>
            </a:r>
            <a:endParaRPr lang="en-US" sz="1600" dirty="0"/>
          </a:p>
        </p:txBody>
      </p:sp>
      <p:sp>
        <p:nvSpPr>
          <p:cNvPr id="6" name="Text 2"/>
          <p:cNvSpPr/>
          <p:nvPr/>
        </p:nvSpPr>
        <p:spPr>
          <a:xfrm>
            <a:off x="4823103" y="2053471"/>
            <a:ext cx="4989552" cy="2664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Формирование отчетов (по фонду, читателям, операциям)</a:t>
            </a:r>
            <a:endParaRPr lang="en-US" sz="1300" dirty="0"/>
          </a:p>
        </p:txBody>
      </p:sp>
      <p:sp>
        <p:nvSpPr>
          <p:cNvPr id="7" name="Shape 3"/>
          <p:cNvSpPr/>
          <p:nvPr/>
        </p:nvSpPr>
        <p:spPr>
          <a:xfrm>
            <a:off x="4698206" y="2630805"/>
            <a:ext cx="9204960" cy="11430"/>
          </a:xfrm>
          <a:prstGeom prst="roundRect">
            <a:avLst>
              <a:gd name="adj" fmla="val 611934"/>
            </a:avLst>
          </a:prstGeom>
          <a:solidFill>
            <a:srgbClr val="B8C3DF"/>
          </a:solidFill>
          <a:ln/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7717" y="2661166"/>
            <a:ext cx="2625209" cy="1225868"/>
          </a:xfrm>
          <a:prstGeom prst="rect">
            <a:avLst/>
          </a:prstGeom>
        </p:spPr>
      </p:pic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3223" y="3127772"/>
            <a:ext cx="234077" cy="292656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479375" y="2960846"/>
            <a:ext cx="2095262" cy="2601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Управление фондом</a:t>
            </a:r>
            <a:endParaRPr lang="en-US" sz="1600" dirty="0"/>
          </a:p>
        </p:txBody>
      </p:sp>
      <p:sp>
        <p:nvSpPr>
          <p:cNvPr id="11" name="Text 5"/>
          <p:cNvSpPr/>
          <p:nvPr/>
        </p:nvSpPr>
        <p:spPr>
          <a:xfrm>
            <a:off x="5479375" y="3320891"/>
            <a:ext cx="6535698" cy="2664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Регистрация заказов, оформление прихода и списания, учет пожертвований</a:t>
            </a:r>
            <a:endParaRPr lang="en-US" sz="1300" dirty="0"/>
          </a:p>
        </p:txBody>
      </p:sp>
      <p:sp>
        <p:nvSpPr>
          <p:cNvPr id="12" name="Shape 6"/>
          <p:cNvSpPr/>
          <p:nvPr/>
        </p:nvSpPr>
        <p:spPr>
          <a:xfrm>
            <a:off x="5354479" y="3898225"/>
            <a:ext cx="8548688" cy="11430"/>
          </a:xfrm>
          <a:prstGeom prst="roundRect">
            <a:avLst>
              <a:gd name="adj" fmla="val 611934"/>
            </a:avLst>
          </a:prstGeom>
          <a:solidFill>
            <a:srgbClr val="B8C3DF"/>
          </a:solidFill>
          <a:ln/>
        </p:spPr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1444" y="3928586"/>
            <a:ext cx="3937873" cy="1225868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3223" y="4395192"/>
            <a:ext cx="234077" cy="292656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6135767" y="4228267"/>
            <a:ext cx="2110502" cy="2601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Основные операции</a:t>
            </a:r>
            <a:endParaRPr lang="en-US" sz="1600" dirty="0"/>
          </a:p>
        </p:txBody>
      </p:sp>
      <p:sp>
        <p:nvSpPr>
          <p:cNvPr id="16" name="Text 8"/>
          <p:cNvSpPr/>
          <p:nvPr/>
        </p:nvSpPr>
        <p:spPr>
          <a:xfrm>
            <a:off x="6135767" y="4588312"/>
            <a:ext cx="6114931" cy="2664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Выдача, возврат, продление книг, расчет штрафов, оформление выкупа</a:t>
            </a:r>
            <a:endParaRPr lang="en-US" sz="1300" dirty="0"/>
          </a:p>
        </p:txBody>
      </p:sp>
      <p:sp>
        <p:nvSpPr>
          <p:cNvPr id="17" name="Shape 9"/>
          <p:cNvSpPr/>
          <p:nvPr/>
        </p:nvSpPr>
        <p:spPr>
          <a:xfrm>
            <a:off x="6010870" y="5165646"/>
            <a:ext cx="7892296" cy="11430"/>
          </a:xfrm>
          <a:prstGeom prst="roundRect">
            <a:avLst>
              <a:gd name="adj" fmla="val 611934"/>
            </a:avLst>
          </a:prstGeom>
          <a:solidFill>
            <a:srgbClr val="B8C3DF"/>
          </a:solidFill>
          <a:ln/>
        </p:spPr>
      </p:sp>
      <p:pic>
        <p:nvPicPr>
          <p:cNvPr id="1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75053" y="5196007"/>
            <a:ext cx="5250537" cy="1225868"/>
          </a:xfrm>
          <a:prstGeom prst="rect">
            <a:avLst/>
          </a:prstGeom>
        </p:spPr>
      </p:pic>
      <p:pic>
        <p:nvPicPr>
          <p:cNvPr id="1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83223" y="5662613"/>
            <a:ext cx="234077" cy="292656"/>
          </a:xfrm>
          <a:prstGeom prst="rect">
            <a:avLst/>
          </a:prstGeom>
        </p:spPr>
      </p:pic>
      <p:sp>
        <p:nvSpPr>
          <p:cNvPr id="20" name="Text 10"/>
          <p:cNvSpPr/>
          <p:nvPr/>
        </p:nvSpPr>
        <p:spPr>
          <a:xfrm>
            <a:off x="6792039" y="5495687"/>
            <a:ext cx="2120741" cy="2601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Работа с читателями</a:t>
            </a:r>
            <a:endParaRPr lang="en-US" sz="1600" dirty="0"/>
          </a:p>
        </p:txBody>
      </p:sp>
      <p:sp>
        <p:nvSpPr>
          <p:cNvPr id="21" name="Text 11"/>
          <p:cNvSpPr/>
          <p:nvPr/>
        </p:nvSpPr>
        <p:spPr>
          <a:xfrm>
            <a:off x="6792039" y="5855732"/>
            <a:ext cx="6345317" cy="2664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Регистрация и ведение базы, учет и управление читательскими билетами</a:t>
            </a:r>
            <a:endParaRPr lang="en-US" sz="1300" dirty="0"/>
          </a:p>
        </p:txBody>
      </p:sp>
      <p:sp>
        <p:nvSpPr>
          <p:cNvPr id="22" name="Shape 12"/>
          <p:cNvSpPr/>
          <p:nvPr/>
        </p:nvSpPr>
        <p:spPr>
          <a:xfrm>
            <a:off x="6667143" y="6433066"/>
            <a:ext cx="7236023" cy="11430"/>
          </a:xfrm>
          <a:prstGeom prst="roundRect">
            <a:avLst>
              <a:gd name="adj" fmla="val 611934"/>
            </a:avLst>
          </a:prstGeom>
          <a:solidFill>
            <a:srgbClr val="B8C3DF"/>
          </a:solidFill>
          <a:ln/>
        </p:spPr>
      </p:sp>
      <p:pic>
        <p:nvPicPr>
          <p:cNvPr id="23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8780" y="6463427"/>
            <a:ext cx="6563201" cy="1225868"/>
          </a:xfrm>
          <a:prstGeom prst="rect">
            <a:avLst/>
          </a:prstGeom>
        </p:spPr>
      </p:pic>
      <p:pic>
        <p:nvPicPr>
          <p:cNvPr id="24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83343" y="6930033"/>
            <a:ext cx="234077" cy="292656"/>
          </a:xfrm>
          <a:prstGeom prst="rect">
            <a:avLst/>
          </a:prstGeom>
        </p:spPr>
      </p:pic>
      <p:sp>
        <p:nvSpPr>
          <p:cNvPr id="25" name="Text 13"/>
          <p:cNvSpPr/>
          <p:nvPr/>
        </p:nvSpPr>
        <p:spPr>
          <a:xfrm>
            <a:off x="7448431" y="6629876"/>
            <a:ext cx="2791063" cy="2601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Учет библиотечного фонда</a:t>
            </a:r>
            <a:endParaRPr lang="en-US" sz="1600" dirty="0"/>
          </a:p>
        </p:txBody>
      </p:sp>
      <p:sp>
        <p:nvSpPr>
          <p:cNvPr id="26" name="Text 14"/>
          <p:cNvSpPr/>
          <p:nvPr/>
        </p:nvSpPr>
        <p:spPr>
          <a:xfrm>
            <a:off x="7448431" y="6989921"/>
            <a:ext cx="6329839" cy="5329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Ведение каталога, учет авторов, жанров, издательств, отслеживание статуса</a:t>
            </a:r>
            <a:endParaRPr lang="en-US" sz="1300" dirty="0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574B3604-ECD7-4C7A-A814-DB98DAB9607B}"/>
              </a:ext>
            </a:extLst>
          </p:cNvPr>
          <p:cNvSpPr/>
          <p:nvPr/>
        </p:nvSpPr>
        <p:spPr>
          <a:xfrm>
            <a:off x="12542400" y="7378184"/>
            <a:ext cx="2088000" cy="851416"/>
          </a:xfrm>
          <a:prstGeom prst="rect">
            <a:avLst/>
          </a:prstGeom>
          <a:solidFill>
            <a:srgbClr val="F9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352086"/>
            <a:ext cx="78937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Демонстрация работы АБИС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5144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92E710A-8891-483F-98D2-DDADCD1C7350}"/>
              </a:ext>
            </a:extLst>
          </p:cNvPr>
          <p:cNvSpPr/>
          <p:nvPr/>
        </p:nvSpPr>
        <p:spPr>
          <a:xfrm>
            <a:off x="12542400" y="7113600"/>
            <a:ext cx="2088000" cy="1116000"/>
          </a:xfrm>
          <a:prstGeom prst="rect">
            <a:avLst/>
          </a:prstGeom>
          <a:solidFill>
            <a:srgbClr val="F9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32115" y="716399"/>
            <a:ext cx="7679769" cy="11113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50"/>
              </a:lnSpc>
              <a:buNone/>
            </a:pPr>
            <a:r>
              <a:rPr lang="en-US" sz="350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Результаты и текущий статус проекта</a:t>
            </a:r>
            <a:endParaRPr lang="en-US" sz="35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115" y="2094428"/>
            <a:ext cx="889040" cy="298049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887855" y="2272189"/>
            <a:ext cx="2686407" cy="2777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Достигнутые результаты</a:t>
            </a:r>
            <a:endParaRPr lang="en-US" sz="1750" dirty="0"/>
          </a:p>
        </p:txBody>
      </p:sp>
      <p:sp>
        <p:nvSpPr>
          <p:cNvPr id="6" name="Text 2"/>
          <p:cNvSpPr/>
          <p:nvPr/>
        </p:nvSpPr>
        <p:spPr>
          <a:xfrm>
            <a:off x="1887855" y="2656642"/>
            <a:ext cx="6524030" cy="2845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00"/>
              </a:lnSpc>
              <a:buSzPct val="100000"/>
              <a:buChar char="•"/>
            </a:pPr>
            <a:r>
              <a:rPr lang="en-US" sz="14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Разработана конфигурация АБИС на платформе 1С:Предприятие 8.5</a:t>
            </a:r>
            <a:endParaRPr lang="en-US" sz="1400" dirty="0"/>
          </a:p>
        </p:txBody>
      </p:sp>
      <p:sp>
        <p:nvSpPr>
          <p:cNvPr id="7" name="Text 3"/>
          <p:cNvSpPr/>
          <p:nvPr/>
        </p:nvSpPr>
        <p:spPr>
          <a:xfrm>
            <a:off x="1887855" y="3003352"/>
            <a:ext cx="6524030" cy="5691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200"/>
              </a:lnSpc>
              <a:buSzPct val="100000"/>
              <a:buChar char="•"/>
            </a:pPr>
            <a:r>
              <a:rPr lang="en-US" sz="14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Реализованы основные функции учета фонда и обслуживания читателей</a:t>
            </a:r>
            <a:endParaRPr lang="en-US" sz="1400" dirty="0"/>
          </a:p>
        </p:txBody>
      </p:sp>
      <p:sp>
        <p:nvSpPr>
          <p:cNvPr id="8" name="Text 4"/>
          <p:cNvSpPr/>
          <p:nvPr/>
        </p:nvSpPr>
        <p:spPr>
          <a:xfrm>
            <a:off x="1887855" y="3634621"/>
            <a:ext cx="6524030" cy="5691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200"/>
              </a:lnSpc>
              <a:buSzPct val="100000"/>
              <a:buChar char="•"/>
            </a:pPr>
            <a:r>
              <a:rPr lang="en-US" sz="14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Создана структура базы данных (справочники, документы, регистры)</a:t>
            </a:r>
            <a:endParaRPr lang="en-US" sz="1400" dirty="0"/>
          </a:p>
        </p:txBody>
      </p:sp>
      <p:sp>
        <p:nvSpPr>
          <p:cNvPr id="9" name="Text 5"/>
          <p:cNvSpPr/>
          <p:nvPr/>
        </p:nvSpPr>
        <p:spPr>
          <a:xfrm>
            <a:off x="1887855" y="4265890"/>
            <a:ext cx="6524030" cy="2845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00"/>
              </a:lnSpc>
              <a:buSzPct val="100000"/>
              <a:buChar char="•"/>
            </a:pPr>
            <a:r>
              <a:rPr lang="en-US" sz="14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Разработан пользовательский интерфейс и ролевая модель</a:t>
            </a:r>
            <a:endParaRPr lang="en-US" sz="1400" dirty="0"/>
          </a:p>
        </p:txBody>
      </p:sp>
      <p:sp>
        <p:nvSpPr>
          <p:cNvPr id="10" name="Text 6"/>
          <p:cNvSpPr/>
          <p:nvPr/>
        </p:nvSpPr>
        <p:spPr>
          <a:xfrm>
            <a:off x="1887855" y="4612600"/>
            <a:ext cx="6524030" cy="2845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00"/>
              </a:lnSpc>
              <a:buSzPct val="100000"/>
              <a:buChar char="•"/>
            </a:pPr>
            <a:r>
              <a:rPr lang="en-US" sz="14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Проведено начальное тестирование ключевых механизмов</a:t>
            </a:r>
            <a:endParaRPr lang="en-US" sz="140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115" y="5074920"/>
            <a:ext cx="889040" cy="1066919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1887855" y="5252680"/>
            <a:ext cx="2222659" cy="2777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Текущий статус</a:t>
            </a:r>
            <a:endParaRPr lang="en-US" sz="1750" dirty="0"/>
          </a:p>
        </p:txBody>
      </p:sp>
      <p:sp>
        <p:nvSpPr>
          <p:cNvPr id="13" name="Text 8"/>
          <p:cNvSpPr/>
          <p:nvPr/>
        </p:nvSpPr>
        <p:spPr>
          <a:xfrm>
            <a:off x="1887855" y="5637133"/>
            <a:ext cx="6524030" cy="2845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4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Система демонстрирует работоспособность основных функций</a:t>
            </a:r>
            <a:endParaRPr lang="en-US" sz="140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115" y="6141839"/>
            <a:ext cx="889040" cy="1371243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887855" y="6319599"/>
            <a:ext cx="2222659" cy="2777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Дальнейшие шаги</a:t>
            </a:r>
            <a:endParaRPr lang="en-US" sz="1750" dirty="0"/>
          </a:p>
        </p:txBody>
      </p:sp>
      <p:sp>
        <p:nvSpPr>
          <p:cNvPr id="16" name="Text 10"/>
          <p:cNvSpPr/>
          <p:nvPr/>
        </p:nvSpPr>
        <p:spPr>
          <a:xfrm>
            <a:off x="1887855" y="6704052"/>
            <a:ext cx="6524030" cy="2845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00"/>
              </a:lnSpc>
              <a:buSzPct val="100000"/>
              <a:buChar char="•"/>
            </a:pPr>
            <a:r>
              <a:rPr lang="en-US" sz="14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Доработка отчетов и печатных форм</a:t>
            </a:r>
            <a:endParaRPr lang="en-US" sz="1400" dirty="0"/>
          </a:p>
        </p:txBody>
      </p:sp>
      <p:sp>
        <p:nvSpPr>
          <p:cNvPr id="17" name="Text 11"/>
          <p:cNvSpPr/>
          <p:nvPr/>
        </p:nvSpPr>
        <p:spPr>
          <a:xfrm>
            <a:off x="1887855" y="7050762"/>
            <a:ext cx="6524030" cy="2845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00"/>
              </a:lnSpc>
              <a:buSzPct val="100000"/>
              <a:buChar char="•"/>
            </a:pPr>
            <a:r>
              <a:rPr lang="en-US" sz="14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Тестирование работоспособности в системе всех ролей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983950"/>
            <a:ext cx="616172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Спасибо за внимание!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032891"/>
            <a:ext cx="4196358" cy="2047994"/>
          </a:xfrm>
          <a:prstGeom prst="roundRect">
            <a:avLst>
              <a:gd name="adj" fmla="val 4652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8224" y="52673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Вопросы и ответы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5757743"/>
            <a:ext cx="372749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Готов ответить на ваши вопросы о разработке и функциональности системы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216962" y="5032891"/>
            <a:ext cx="4196358" cy="2047994"/>
          </a:xfrm>
          <a:prstGeom prst="roundRect">
            <a:avLst>
              <a:gd name="adj" fmla="val 4652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451396" y="5267325"/>
            <a:ext cx="344924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Контактная информация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51396" y="5757743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Збруев Антон Владимирович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5451396" y="6256734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Группа: 21П-1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9640133" y="5032891"/>
            <a:ext cx="4196358" cy="2047994"/>
          </a:xfrm>
          <a:prstGeom prst="roundRect">
            <a:avLst>
              <a:gd name="adj" fmla="val 4652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9874568" y="5267325"/>
            <a:ext cx="311979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Руководитель проекта</a:t>
            </a:r>
            <a:endParaRPr lang="en-US" sz="2200" dirty="0"/>
          </a:p>
        </p:txBody>
      </p:sp>
      <p:sp>
        <p:nvSpPr>
          <p:cNvPr id="13" name="Text 10"/>
          <p:cNvSpPr/>
          <p:nvPr/>
        </p:nvSpPr>
        <p:spPr>
          <a:xfrm>
            <a:off x="9874568" y="5757743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Пентин Николай Сергеевич</a:t>
            </a:r>
            <a:endParaRPr lang="en-US" sz="175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2C68C55A-8939-4F81-87FB-0EF015DBC0E5}"/>
              </a:ext>
            </a:extLst>
          </p:cNvPr>
          <p:cNvSpPr/>
          <p:nvPr/>
        </p:nvSpPr>
        <p:spPr>
          <a:xfrm>
            <a:off x="12542400" y="7113600"/>
            <a:ext cx="2088000" cy="1116000"/>
          </a:xfrm>
          <a:prstGeom prst="rect">
            <a:avLst/>
          </a:prstGeom>
          <a:solidFill>
            <a:srgbClr val="F9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319</Words>
  <Application>Microsoft Office PowerPoint</Application>
  <PresentationFormat>Произвольный</PresentationFormat>
  <Paragraphs>73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Nobile</vt:lpstr>
      <vt:lpstr>Arial</vt:lpstr>
      <vt:lpstr>Times New Roman</vt:lpstr>
      <vt:lpstr>Calibri</vt:lpstr>
      <vt:lpstr>Alexandria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збруев</cp:lastModifiedBy>
  <cp:revision>2</cp:revision>
  <dcterms:created xsi:type="dcterms:W3CDTF">2025-04-18T12:11:09Z</dcterms:created>
  <dcterms:modified xsi:type="dcterms:W3CDTF">2025-04-18T12:13:31Z</dcterms:modified>
</cp:coreProperties>
</file>