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unces Extra Bold" panose="020B0604020202020204" charset="0"/>
      <p:regular r:id="rId16"/>
    </p:embeddedFont>
    <p:embeddedFont>
      <p:font typeface="Nobile" panose="020B0604020202020204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C1361D-27A8-40C1-81F1-5C5B36F85C4D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Махнев Александр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Анатольевич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0439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 и цель проекта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631644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Ручно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й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учет книг в библиотеках трудоемок, подвержен ошибкам, сложен в анализе и неэффективен. Это приводит к затруднениям в управлении библиотечным фондом и снижает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качество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обслуживания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фонда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Цель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3631644"/>
            <a:ext cx="6150054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Разработать программное обеспечение для автоматизации учета книг, ориентированное на небольшие библиотеки с ограниченным бюджетом. Это позволит упростить учетные операции, повысить точность учета и обеспечить эффективное управление библиотечным фондом.</a:t>
            </a:r>
            <a:endParaRPr lang="en-US" sz="1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D5CE29-A917-4016-9EA2-7207B72396E6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07485" y="2826698"/>
            <a:ext cx="4959429" cy="26139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7473" y="860703"/>
            <a:ext cx="6622494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Предлагаемое решение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737473" y="2072283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895588" y="2151221"/>
            <a:ext cx="15775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1422202" y="2072283"/>
            <a:ext cx="44979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Создание программного модуля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22202" y="2527816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Разработка модуля на платформе 1С:Предприятие для автоматизации процессов закупки, прихода, списания и учета книг, а также формирования отчетности.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37473" y="3987046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871180" y="4065984"/>
            <a:ext cx="20657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1422202" y="3987046"/>
            <a:ext cx="340745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Преимущества решения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1422202" y="4442579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Упрощение и ускорение учетных операций, минимизация риска ошибок, улучшение контроля за движением книг, оперативное формирование отчетов.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37473" y="5901809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879038" y="5980748"/>
            <a:ext cx="19097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1"/>
          <p:cNvSpPr/>
          <p:nvPr/>
        </p:nvSpPr>
        <p:spPr>
          <a:xfrm>
            <a:off x="1422202" y="5901809"/>
            <a:ext cx="27155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Целевая аудитория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1422202" y="6357342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Небольшие библиотеки с ограниченным бюджетом, нуждающиеся в эффективном инструменте для управления библиотечным фондом.</a:t>
            </a:r>
            <a:endParaRPr lang="en-US" sz="165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4DED80B-72DB-46DB-B255-4EDD3306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3976" y="480893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400" dirty="0"/>
          </a:p>
        </p:txBody>
      </p:sp>
      <p:sp>
        <p:nvSpPr>
          <p:cNvPr id="5" name="Shape 1"/>
          <p:cNvSpPr/>
          <p:nvPr/>
        </p:nvSpPr>
        <p:spPr>
          <a:xfrm>
            <a:off x="6342936" y="1283732"/>
            <a:ext cx="22860" cy="6464856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6" name="Shape 2"/>
          <p:cNvSpPr/>
          <p:nvPr/>
        </p:nvSpPr>
        <p:spPr>
          <a:xfrm>
            <a:off x="6526768" y="1662827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7" name="Shape 3"/>
          <p:cNvSpPr/>
          <p:nvPr/>
        </p:nvSpPr>
        <p:spPr>
          <a:xfrm>
            <a:off x="6159103" y="1478994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289358" y="1544002"/>
            <a:ext cx="12989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7309128" y="1457325"/>
            <a:ext cx="2169914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Процессы учета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7309128" y="1832610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процессы включают закупку, приход, списание и инвентаризацию книг. Каждый из этих процессов требует тщательного документирования и контроля.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6526768" y="3391853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2" name="Shape 8"/>
          <p:cNvSpPr/>
          <p:nvPr/>
        </p:nvSpPr>
        <p:spPr>
          <a:xfrm>
            <a:off x="6159103" y="3208020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6269236" y="3273028"/>
            <a:ext cx="17014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7309128" y="3186351"/>
            <a:ext cx="2722245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Существующие методы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7309128" y="3561636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 библиотеках используются как ручной, так и автоматизированный методы учета. Ручной метод все еще распространен в небольших библиотеках.</a:t>
            </a:r>
            <a:endParaRPr lang="en-US" sz="1350" dirty="0"/>
          </a:p>
        </p:txBody>
      </p:sp>
      <p:sp>
        <p:nvSpPr>
          <p:cNvPr id="16" name="Shape 12"/>
          <p:cNvSpPr/>
          <p:nvPr/>
        </p:nvSpPr>
        <p:spPr>
          <a:xfrm>
            <a:off x="6526768" y="5120878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7" name="Shape 13"/>
          <p:cNvSpPr/>
          <p:nvPr/>
        </p:nvSpPr>
        <p:spPr>
          <a:xfrm>
            <a:off x="6159103" y="4937046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8" name="Text 14"/>
          <p:cNvSpPr/>
          <p:nvPr/>
        </p:nvSpPr>
        <p:spPr>
          <a:xfrm>
            <a:off x="6275665" y="5002054"/>
            <a:ext cx="157282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5"/>
          <p:cNvSpPr/>
          <p:nvPr/>
        </p:nvSpPr>
        <p:spPr>
          <a:xfrm>
            <a:off x="7309128" y="4915376"/>
            <a:ext cx="2999303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Недостатки ручного учета</a:t>
            </a:r>
            <a:endParaRPr lang="en-US" sz="1700" dirty="0"/>
          </a:p>
        </p:txBody>
      </p:sp>
      <p:sp>
        <p:nvSpPr>
          <p:cNvPr id="20" name="Text 16"/>
          <p:cNvSpPr/>
          <p:nvPr/>
        </p:nvSpPr>
        <p:spPr>
          <a:xfrm>
            <a:off x="7309128" y="5290661"/>
            <a:ext cx="6713696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проблемы включают трудоемкость процессов, высокую вероятность ошибок и сложность анализа данных.</a:t>
            </a:r>
            <a:endParaRPr lang="en-US" sz="1350" dirty="0"/>
          </a:p>
        </p:txBody>
      </p:sp>
      <p:sp>
        <p:nvSpPr>
          <p:cNvPr id="21" name="Shape 17"/>
          <p:cNvSpPr/>
          <p:nvPr/>
        </p:nvSpPr>
        <p:spPr>
          <a:xfrm>
            <a:off x="6526768" y="6572250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22" name="Shape 18"/>
          <p:cNvSpPr/>
          <p:nvPr/>
        </p:nvSpPr>
        <p:spPr>
          <a:xfrm>
            <a:off x="6159103" y="6388417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23" name="Text 19"/>
          <p:cNvSpPr/>
          <p:nvPr/>
        </p:nvSpPr>
        <p:spPr>
          <a:xfrm>
            <a:off x="6265902" y="6453426"/>
            <a:ext cx="17692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050" dirty="0"/>
          </a:p>
        </p:txBody>
      </p:sp>
      <p:sp>
        <p:nvSpPr>
          <p:cNvPr id="24" name="Text 20"/>
          <p:cNvSpPr/>
          <p:nvPr/>
        </p:nvSpPr>
        <p:spPr>
          <a:xfrm>
            <a:off x="7309128" y="6366748"/>
            <a:ext cx="3397210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Обоснование автоматизации</a:t>
            </a:r>
            <a:endParaRPr lang="en-US" sz="1700" dirty="0"/>
          </a:p>
        </p:txBody>
      </p:sp>
      <p:sp>
        <p:nvSpPr>
          <p:cNvPr id="25" name="Text 21"/>
          <p:cNvSpPr/>
          <p:nvPr/>
        </p:nvSpPr>
        <p:spPr>
          <a:xfrm>
            <a:off x="7309128" y="6742033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позволит повысить эффективность работы, улучшить качество обслуживания читателей и оптимизировать управление библиотечным фондом.</a:t>
            </a:r>
            <a:endParaRPr lang="en-US" sz="135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46FE71-7BE6-4106-9780-5916F8C60AFB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441BE43-7A96-450F-958B-94B50713FB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1002" y="115252"/>
            <a:ext cx="4785995" cy="28575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1B25914-B902-4AA7-8F44-7DA0EB1260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4814" y="3114516"/>
            <a:ext cx="4738370" cy="1727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03F45BF-DAE6-431B-B0F1-8E03274918A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4814" y="5055328"/>
            <a:ext cx="4738370" cy="2666178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15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848" y="983785"/>
            <a:ext cx="13240941" cy="1240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Техническое задание: функциональные требования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492799" y="5082264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691276" y="5280741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Учет книг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691276" y="5709961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Возможность добавления, редактирования, удаления и поиска информации о книгах в базе данных.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492799" y="3520392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691276" y="3718869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Закупка и приход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691276" y="4148089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процессов закупки новых книг и </a:t>
            </a:r>
            <a:r>
              <a:rPr lang="en-US" sz="15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их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регистрации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в библиотечный фонд.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496371" y="6654998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694848" y="685347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Списание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694848" y="728269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Функционал для учета и оформления списания устаревших или поврежденных книг.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496608" y="1958520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695085" y="2156997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Отчетность</a:t>
            </a:r>
            <a:endParaRPr lang="en-US" sz="1950" dirty="0"/>
          </a:p>
        </p:txBody>
      </p:sp>
      <p:sp>
        <p:nvSpPr>
          <p:cNvPr id="16" name="Text 12"/>
          <p:cNvSpPr/>
          <p:nvPr/>
        </p:nvSpPr>
        <p:spPr>
          <a:xfrm>
            <a:off x="695085" y="2586218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Генерация различных отчетов о состоянии библиотечного фонда и движении книг.</a:t>
            </a:r>
            <a:endParaRPr lang="en-US" sz="15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E50F50-9D02-44F1-839C-0584B6AFD6E9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0AC2333-276C-479F-9DE5-50E8CF80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02" y="1465704"/>
            <a:ext cx="6045897" cy="49896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4C94A7-8712-487B-A528-E6B78D4523BF}"/>
              </a:ext>
            </a:extLst>
          </p:cNvPr>
          <p:cNvSpPr txBox="1"/>
          <p:nvPr/>
        </p:nvSpPr>
        <p:spPr>
          <a:xfrm>
            <a:off x="8609343" y="6639222"/>
            <a:ext cx="376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выполнения программы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40119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53739"/>
            <a:ext cx="12902327" cy="2150031"/>
          </a:xfrm>
          <a:prstGeom prst="roundRect">
            <a:avLst>
              <a:gd name="adj" fmla="val 1033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64036" y="51689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26093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Платформа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565827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79277" y="58754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26093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7565827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879277" y="65820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126093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Среда разработки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7565827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9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5EB62-D17C-4622-B81A-D2EA3CB28445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3078C0-C1D7-4FA3-B176-8691F7B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0" y="725485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A4705-6231-4095-BE03-498C2CC46A69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5082D-6DC0-4815-B2B5-5F39EC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D7C95-CA42-4293-AA30-235BA8F30C9F}"/>
              </a:ext>
            </a:extLst>
          </p:cNvPr>
          <p:cNvSpPr/>
          <p:nvPr/>
        </p:nvSpPr>
        <p:spPr>
          <a:xfrm>
            <a:off x="4867237" y="11823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Основное окно</a:t>
            </a:r>
            <a:endParaRPr lang="en-US" sz="48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549F4-7929-48E3-A7FB-4B365652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57" y="2239880"/>
            <a:ext cx="9020175" cy="472888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907AC07-E2B1-4B5B-8CF0-711CA39995BA}"/>
              </a:ext>
            </a:extLst>
          </p:cNvPr>
          <p:cNvSpPr txBox="1">
            <a:spLocks noChangeArrowheads="1"/>
          </p:cNvSpPr>
          <p:nvPr/>
        </p:nvSpPr>
        <p:spPr>
          <a:xfrm>
            <a:off x="3075600" y="556300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4850" b="1" dirty="0">
                <a:solidFill>
                  <a:srgbClr val="3B4540"/>
                </a:solidFill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50" b="1" dirty="0">
                <a:solidFill>
                  <a:srgbClr val="3B4540"/>
                </a:solidFill>
              </a:rPr>
              <a:t>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8092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F6E017-A7D4-454C-A404-A13255C350DC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CB62-342C-4008-A78B-C797B5763957}"/>
              </a:ext>
            </a:extLst>
          </p:cNvPr>
          <p:cNvSpPr txBox="1"/>
          <p:nvPr/>
        </p:nvSpPr>
        <p:spPr>
          <a:xfrm>
            <a:off x="1988745" y="2786400"/>
            <a:ext cx="10179000" cy="245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Неоптимальные алгоритмы: Использование неэффективных алгоритмов может привести к замедлению работы программы, особенно при работе с большими объемами данных. Например, неоптимальный запрос к базе данных или неэффективный алгоритм поиска.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Избыточность кода: Дублирование кода, неиспользуемые переменные и функции усложняют поддержку и развитие программы.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DFA6F5-B3EC-4F35-8980-C2B720F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D8B90FF3-B66D-4036-837E-4EC307AF3F4B}"/>
              </a:ext>
            </a:extLst>
          </p:cNvPr>
          <p:cNvSpPr/>
          <p:nvPr/>
        </p:nvSpPr>
        <p:spPr>
          <a:xfrm>
            <a:off x="5064318" y="118233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Проблемы</a:t>
            </a:r>
            <a:endParaRPr lang="en-US" sz="4850" dirty="0"/>
          </a:p>
        </p:txBody>
      </p:sp>
    </p:spTree>
    <p:extLst>
      <p:ext uri="{BB962C8B-B14F-4D97-AF65-F5344CB8AC3E}">
        <p14:creationId xmlns:p14="http://schemas.microsoft.com/office/powerpoint/2010/main" val="396991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77FE99-8D37-42C8-B37F-9BF86570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AF548A0-1A74-40DA-88D5-C92F6035E4CE}"/>
              </a:ext>
            </a:extLst>
          </p:cNvPr>
          <p:cNvSpPr/>
          <p:nvPr/>
        </p:nvSpPr>
        <p:spPr>
          <a:xfrm>
            <a:off x="3467463" y="110466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Перспективы развития</a:t>
            </a:r>
            <a:endParaRPr lang="en-US" sz="485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2F95D3-5125-40E0-9760-D040AEDD0A43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0173-7EFA-4A77-8B10-589718462EE4}"/>
              </a:ext>
            </a:extLst>
          </p:cNvPr>
          <p:cNvSpPr txBox="1"/>
          <p:nvPr/>
        </p:nvSpPr>
        <p:spPr>
          <a:xfrm>
            <a:off x="1988745" y="2786400"/>
            <a:ext cx="10179000" cy="205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Создание 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</a:rPr>
              <a:t>UI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 дизайна программы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Добавления личного каталога цен для каждого поставщика книг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Реализация функционала для автоматического изменения статуса у документа – «Закупка книг»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ru-RU" sz="1900" dirty="0">
              <a:solidFill>
                <a:srgbClr val="405449"/>
              </a:solidFill>
              <a:latin typeface="Nobi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511</Words>
  <Application>Microsoft Office PowerPoint</Application>
  <PresentationFormat>Произвольный</PresentationFormat>
  <Paragraphs>80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Nobile</vt:lpstr>
      <vt:lpstr>Calibri</vt:lpstr>
      <vt:lpstr>Fraunces Extra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8</cp:revision>
  <dcterms:created xsi:type="dcterms:W3CDTF">2024-10-31T16:45:20Z</dcterms:created>
  <dcterms:modified xsi:type="dcterms:W3CDTF">2024-12-01T11:24:20Z</dcterms:modified>
</cp:coreProperties>
</file>