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  <p:sldId id="266" r:id="rId12"/>
  </p:sldIdLst>
  <p:sldSz cx="14630400" cy="8229600"/>
  <p:notesSz cx="8229600" cy="146304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Fraunces Extra Bold" panose="020B0604020202020204" charset="0"/>
      <p:regular r:id="rId18"/>
    </p:embeddedFont>
    <p:embeddedFont>
      <p:font typeface="Nobile" panose="020B0604020202020204" charset="0"/>
      <p:regular r:id="rId1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1" d="100"/>
          <a:sy n="131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7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1C1361D-27A8-40C1-81F1-5C5B36F85C4D}"/>
              </a:ext>
            </a:extLst>
          </p:cNvPr>
          <p:cNvSpPr/>
          <p:nvPr/>
        </p:nvSpPr>
        <p:spPr>
          <a:xfrm>
            <a:off x="12045600" y="7084800"/>
            <a:ext cx="2584800" cy="1144800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81A8F18-21C9-408D-9750-56807BFC6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401" y="2353183"/>
            <a:ext cx="7772400" cy="147002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</a:rPr>
              <a:t>Разработка программного модуля для автоматизации учета книг в библиотеке</a:t>
            </a:r>
            <a:endParaRPr lang="ru-RU" altLang="ru-RU" sz="2000" b="1" dirty="0">
              <a:solidFill>
                <a:schemeClr val="tx2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1CFBEC0-116E-4FB4-AC37-0203D3D89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5900" y="3940175"/>
            <a:ext cx="583088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Выполнил: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Збруев Антон Владимирович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Группа: 21П-1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Специальность: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09.02.07 Информационные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системы и программирование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Руководитель: </a:t>
            </a:r>
            <a:r>
              <a:rPr lang="ru-RU" altLang="ru-RU" dirty="0"/>
              <a:t>Махнев Александр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Анатольевич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ru-RU" altLang="ru-RU" b="1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E97C8951-F4A7-43F8-ACEA-B60A411AE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131" y="469115"/>
            <a:ext cx="7704137" cy="100647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/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 eaLnBrk="1" hangingPunct="1"/>
            <a:r>
              <a:rPr lang="ru-RU" altLang="ru-RU" sz="2000" dirty="0"/>
              <a:t>«Слободской колледж педагогики и социальных отношений»</a:t>
            </a:r>
          </a:p>
        </p:txBody>
      </p:sp>
      <p:pic>
        <p:nvPicPr>
          <p:cNvPr id="13" name="Picture 14" descr="touch-icon-ipad-retina">
            <a:extLst>
              <a:ext uri="{FF2B5EF4-FFF2-40B4-BE49-F238E27FC236}">
                <a16:creationId xmlns:a16="http://schemas.microsoft.com/office/drawing/2014/main" id="{905BE392-C290-4655-ADB5-A7D8D5ADB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243" y="469115"/>
            <a:ext cx="12588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5">
            <a:extLst>
              <a:ext uri="{FF2B5EF4-FFF2-40B4-BE49-F238E27FC236}">
                <a16:creationId xmlns:a16="http://schemas.microsoft.com/office/drawing/2014/main" id="{5F5043DF-BAAE-4EB5-B6FC-69EAF3F4E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357" y="7683883"/>
            <a:ext cx="2376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dirty="0"/>
              <a:t>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290" y="2439591"/>
            <a:ext cx="5031700" cy="33503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122908" y="500182"/>
            <a:ext cx="7870984" cy="11365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Ожидаемые результаты внедрения</a:t>
            </a:r>
            <a:endParaRPr lang="en-US" sz="355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908" y="1909524"/>
            <a:ext cx="909280" cy="145494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304961" y="2091333"/>
            <a:ext cx="3387804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Повышение эффективности</a:t>
            </a:r>
            <a:endParaRPr lang="en-US" sz="1750" dirty="0"/>
          </a:p>
        </p:txBody>
      </p:sp>
      <p:sp>
        <p:nvSpPr>
          <p:cNvPr id="7" name="Text 2"/>
          <p:cNvSpPr/>
          <p:nvPr/>
        </p:nvSpPr>
        <p:spPr>
          <a:xfrm>
            <a:off x="7304961" y="2484477"/>
            <a:ext cx="6688931" cy="581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Ускорение процессов учета и минимизация ручного труда библиотекарей.</a:t>
            </a:r>
            <a:endParaRPr lang="en-US" sz="14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2908" y="3364468"/>
            <a:ext cx="909280" cy="1454944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304961" y="3546277"/>
            <a:ext cx="2538889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Улучшение точности</a:t>
            </a:r>
            <a:endParaRPr lang="en-US" sz="1750" dirty="0"/>
          </a:p>
        </p:txBody>
      </p:sp>
      <p:sp>
        <p:nvSpPr>
          <p:cNvPr id="10" name="Text 4"/>
          <p:cNvSpPr/>
          <p:nvPr/>
        </p:nvSpPr>
        <p:spPr>
          <a:xfrm>
            <a:off x="7304961" y="3939421"/>
            <a:ext cx="6688931" cy="581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Снижение количества ошибок в учете и улучшение контроля за движением книг.</a:t>
            </a:r>
            <a:endParaRPr lang="en-US" sz="14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2908" y="4819412"/>
            <a:ext cx="909280" cy="1454944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7304961" y="5001220"/>
            <a:ext cx="3170753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Оптимизация управления</a:t>
            </a:r>
            <a:endParaRPr lang="en-US" sz="1750" dirty="0"/>
          </a:p>
        </p:txBody>
      </p:sp>
      <p:sp>
        <p:nvSpPr>
          <p:cNvPr id="13" name="Text 6"/>
          <p:cNvSpPr/>
          <p:nvPr/>
        </p:nvSpPr>
        <p:spPr>
          <a:xfrm>
            <a:off x="7304961" y="5394365"/>
            <a:ext cx="6688931" cy="581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Улучшение процесса принятия решений на основе точных и актуальных данных о библиотечном фонде.</a:t>
            </a:r>
            <a:endParaRPr lang="en-US" sz="1400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2908" y="6274356"/>
            <a:ext cx="909280" cy="1454944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304961" y="6456164"/>
            <a:ext cx="4393763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Повышение качества обслуживания</a:t>
            </a:r>
            <a:endParaRPr lang="en-US" sz="1750" dirty="0"/>
          </a:p>
        </p:txBody>
      </p:sp>
      <p:sp>
        <p:nvSpPr>
          <p:cNvPr id="16" name="Text 8"/>
          <p:cNvSpPr/>
          <p:nvPr/>
        </p:nvSpPr>
        <p:spPr>
          <a:xfrm>
            <a:off x="7304961" y="6849308"/>
            <a:ext cx="6688931" cy="581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Ускорение </a:t>
            </a:r>
            <a:r>
              <a:rPr lang="en-US" sz="14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обслуживания</a:t>
            </a:r>
            <a:r>
              <a:rPr lang="en-US" sz="14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ru-RU" sz="14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фонда</a:t>
            </a:r>
            <a:r>
              <a:rPr lang="en-US" sz="14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и повышение доступности информации о книгах.</a:t>
            </a:r>
            <a:endParaRPr lang="en-US" sz="14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9ADE433-2122-4A35-90ED-BC389D2FE1BF}"/>
              </a:ext>
            </a:extLst>
          </p:cNvPr>
          <p:cNvSpPr/>
          <p:nvPr/>
        </p:nvSpPr>
        <p:spPr>
          <a:xfrm>
            <a:off x="12470400" y="7647620"/>
            <a:ext cx="2160000" cy="581979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3DE510D-937B-41C2-A5B6-0F5E8A204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600" y="35730"/>
            <a:ext cx="10009291" cy="51867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</a:rPr>
              <a:t>Разработка программного модуля для автоматизации учета книг в библиотеке</a:t>
            </a:r>
            <a:endParaRPr lang="ru-RU" altLang="ru-RU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62A4705-6231-4095-BE03-498C2CC46A69}"/>
              </a:ext>
            </a:extLst>
          </p:cNvPr>
          <p:cNvSpPr/>
          <p:nvPr/>
        </p:nvSpPr>
        <p:spPr>
          <a:xfrm>
            <a:off x="12470400" y="7647620"/>
            <a:ext cx="2160000" cy="581979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05082D-6DC0-4815-B2B5-5F39EC10B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600" y="35730"/>
            <a:ext cx="10009291" cy="51867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</a:rPr>
              <a:t>Разработка программного модуля для автоматизации учета книг в библиотеке</a:t>
            </a:r>
            <a:endParaRPr lang="ru-RU" altLang="ru-RU" sz="2000" b="1" dirty="0">
              <a:solidFill>
                <a:schemeClr val="tx2"/>
              </a:solidFill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3D4D7C95-CA42-4293-AA30-235BA8F30C9F}"/>
              </a:ext>
            </a:extLst>
          </p:cNvPr>
          <p:cNvSpPr/>
          <p:nvPr/>
        </p:nvSpPr>
        <p:spPr>
          <a:xfrm>
            <a:off x="4867237" y="1182330"/>
            <a:ext cx="6909673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ru-RU" sz="48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Основное окно</a:t>
            </a:r>
            <a:endParaRPr lang="en-US" sz="485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A549F4-7929-48E3-A7FB-4B3656524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157" y="2239880"/>
            <a:ext cx="9020175" cy="472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3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610439"/>
            <a:ext cx="8303538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Проблема и цель проекта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299906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Проблема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3631644"/>
            <a:ext cx="6150054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Ручно</a:t>
            </a:r>
            <a:r>
              <a:rPr lang="ru-RU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й</a:t>
            </a: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учет книг в библиотеках трудоемок, подвержен ошибкам, сложен в анализе и неэффективен. Это приводит к затруднениям в управлении библиотечным фондом и снижает </a:t>
            </a:r>
            <a:r>
              <a:rPr lang="en-US" sz="19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качество</a:t>
            </a: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sz="19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обслуживания</a:t>
            </a:r>
            <a:r>
              <a:rPr lang="ru-RU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фонда</a:t>
            </a: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299906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Цель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7623929" y="3631644"/>
            <a:ext cx="6150054" cy="27653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Разработать программное обеспечение для автоматизации учета книг, ориентированное на небольшие библиотеки с ограниченным бюджетом. Это позволит упростить учетные операции, повысить точность учета и обеспечить эффективное управление библиотечным фондом.</a:t>
            </a:r>
            <a:endParaRPr lang="en-US" sz="19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3D5CE29-A917-4016-9EA2-7207B72396E6}"/>
              </a:ext>
            </a:extLst>
          </p:cNvPr>
          <p:cNvSpPr/>
          <p:nvPr/>
        </p:nvSpPr>
        <p:spPr>
          <a:xfrm>
            <a:off x="12045600" y="7084800"/>
            <a:ext cx="2584800" cy="1144800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71F15CA-B2B4-4499-A4B9-7FA087D5D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290" y="35730"/>
            <a:ext cx="10137601" cy="691208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</a:rPr>
              <a:t>Разработка программного модуля для автоматизации учета книг в библиотеке</a:t>
            </a:r>
            <a:endParaRPr lang="ru-RU" altLang="ru-RU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407485" y="2826698"/>
            <a:ext cx="4959429" cy="261399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37473" y="860703"/>
            <a:ext cx="6622494" cy="658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Предлагаемое решение</a:t>
            </a:r>
            <a:endParaRPr lang="en-US" sz="4100" dirty="0"/>
          </a:p>
        </p:txBody>
      </p:sp>
      <p:sp>
        <p:nvSpPr>
          <p:cNvPr id="5" name="Shape 1"/>
          <p:cNvSpPr/>
          <p:nvPr/>
        </p:nvSpPr>
        <p:spPr>
          <a:xfrm>
            <a:off x="737473" y="2072283"/>
            <a:ext cx="474107" cy="474107"/>
          </a:xfrm>
          <a:prstGeom prst="roundRect">
            <a:avLst>
              <a:gd name="adj" fmla="val 40004"/>
            </a:avLst>
          </a:prstGeom>
          <a:solidFill>
            <a:srgbClr val="E8F3E8"/>
          </a:solidFill>
          <a:ln/>
        </p:spPr>
      </p:sp>
      <p:sp>
        <p:nvSpPr>
          <p:cNvPr id="6" name="Text 2"/>
          <p:cNvSpPr/>
          <p:nvPr/>
        </p:nvSpPr>
        <p:spPr>
          <a:xfrm>
            <a:off x="895588" y="2151221"/>
            <a:ext cx="157758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450" dirty="0"/>
          </a:p>
        </p:txBody>
      </p:sp>
      <p:sp>
        <p:nvSpPr>
          <p:cNvPr id="7" name="Text 3"/>
          <p:cNvSpPr/>
          <p:nvPr/>
        </p:nvSpPr>
        <p:spPr>
          <a:xfrm>
            <a:off x="1422202" y="2072283"/>
            <a:ext cx="4497943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Создание программного модуля</a:t>
            </a:r>
            <a:endParaRPr lang="en-US" sz="2050" dirty="0"/>
          </a:p>
        </p:txBody>
      </p:sp>
      <p:sp>
        <p:nvSpPr>
          <p:cNvPr id="8" name="Text 4"/>
          <p:cNvSpPr/>
          <p:nvPr/>
        </p:nvSpPr>
        <p:spPr>
          <a:xfrm>
            <a:off x="1422202" y="2527816"/>
            <a:ext cx="6984325" cy="10115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Разработка модуля на платформе 1С:Предприятие для автоматизации процессов закупки, прихода, списания и учета книг, а также формирования отчетности.</a:t>
            </a:r>
            <a:endParaRPr lang="en-US" sz="1650" dirty="0"/>
          </a:p>
        </p:txBody>
      </p:sp>
      <p:sp>
        <p:nvSpPr>
          <p:cNvPr id="9" name="Shape 5"/>
          <p:cNvSpPr/>
          <p:nvPr/>
        </p:nvSpPr>
        <p:spPr>
          <a:xfrm>
            <a:off x="737473" y="3987046"/>
            <a:ext cx="474107" cy="474107"/>
          </a:xfrm>
          <a:prstGeom prst="roundRect">
            <a:avLst>
              <a:gd name="adj" fmla="val 40004"/>
            </a:avLst>
          </a:prstGeom>
          <a:solidFill>
            <a:srgbClr val="E8F3E8"/>
          </a:solidFill>
          <a:ln/>
        </p:spPr>
      </p:sp>
      <p:sp>
        <p:nvSpPr>
          <p:cNvPr id="10" name="Text 6"/>
          <p:cNvSpPr/>
          <p:nvPr/>
        </p:nvSpPr>
        <p:spPr>
          <a:xfrm>
            <a:off x="871180" y="4065984"/>
            <a:ext cx="206573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450" dirty="0"/>
          </a:p>
        </p:txBody>
      </p:sp>
      <p:sp>
        <p:nvSpPr>
          <p:cNvPr id="11" name="Text 7"/>
          <p:cNvSpPr/>
          <p:nvPr/>
        </p:nvSpPr>
        <p:spPr>
          <a:xfrm>
            <a:off x="1422202" y="3987046"/>
            <a:ext cx="3407450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Преимущества решения</a:t>
            </a:r>
            <a:endParaRPr lang="en-US" sz="2050" dirty="0"/>
          </a:p>
        </p:txBody>
      </p:sp>
      <p:sp>
        <p:nvSpPr>
          <p:cNvPr id="12" name="Text 8"/>
          <p:cNvSpPr/>
          <p:nvPr/>
        </p:nvSpPr>
        <p:spPr>
          <a:xfrm>
            <a:off x="1422202" y="4442579"/>
            <a:ext cx="6984325" cy="10115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Упрощение и ускорение учетных операций, минимизация риска ошибок, улучшение контроля за движением книг, оперативное формирование отчетов.</a:t>
            </a:r>
            <a:endParaRPr lang="en-US" sz="1650" dirty="0"/>
          </a:p>
        </p:txBody>
      </p:sp>
      <p:sp>
        <p:nvSpPr>
          <p:cNvPr id="13" name="Shape 9"/>
          <p:cNvSpPr/>
          <p:nvPr/>
        </p:nvSpPr>
        <p:spPr>
          <a:xfrm>
            <a:off x="737473" y="5901809"/>
            <a:ext cx="474107" cy="474107"/>
          </a:xfrm>
          <a:prstGeom prst="roundRect">
            <a:avLst>
              <a:gd name="adj" fmla="val 40004"/>
            </a:avLst>
          </a:prstGeom>
          <a:solidFill>
            <a:srgbClr val="E8F3E8"/>
          </a:solidFill>
          <a:ln/>
        </p:spPr>
      </p:sp>
      <p:sp>
        <p:nvSpPr>
          <p:cNvPr id="14" name="Text 10"/>
          <p:cNvSpPr/>
          <p:nvPr/>
        </p:nvSpPr>
        <p:spPr>
          <a:xfrm>
            <a:off x="879038" y="5980748"/>
            <a:ext cx="190976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450" dirty="0"/>
          </a:p>
        </p:txBody>
      </p:sp>
      <p:sp>
        <p:nvSpPr>
          <p:cNvPr id="15" name="Text 11"/>
          <p:cNvSpPr/>
          <p:nvPr/>
        </p:nvSpPr>
        <p:spPr>
          <a:xfrm>
            <a:off x="1422202" y="5901809"/>
            <a:ext cx="2715578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Целевая аудитория</a:t>
            </a:r>
            <a:endParaRPr lang="en-US" sz="2050" dirty="0"/>
          </a:p>
        </p:txBody>
      </p:sp>
      <p:sp>
        <p:nvSpPr>
          <p:cNvPr id="16" name="Text 12"/>
          <p:cNvSpPr/>
          <p:nvPr/>
        </p:nvSpPr>
        <p:spPr>
          <a:xfrm>
            <a:off x="1422202" y="6357342"/>
            <a:ext cx="6984325" cy="10115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Небольшие библиотеки с ограниченным бюджетом, нуждающиеся в эффективном инструменте для управления библиотечным фондом.</a:t>
            </a:r>
            <a:endParaRPr lang="en-US" sz="1650" dirty="0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84DED80B-72DB-46DB-B255-4EDD33065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290" y="35730"/>
            <a:ext cx="10137601" cy="691208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</a:rPr>
              <a:t>Разработка программного модуля для автоматизации учета книг в библиотеке</a:t>
            </a:r>
            <a:endParaRPr lang="ru-RU" altLang="ru-RU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093976" y="480893"/>
            <a:ext cx="6550343" cy="5424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50"/>
              </a:lnSpc>
              <a:buNone/>
            </a:pPr>
            <a:r>
              <a:rPr lang="en-US" sz="34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Анализ предметной области</a:t>
            </a:r>
            <a:endParaRPr lang="en-US" sz="3400" dirty="0"/>
          </a:p>
        </p:txBody>
      </p:sp>
      <p:sp>
        <p:nvSpPr>
          <p:cNvPr id="5" name="Shape 1"/>
          <p:cNvSpPr/>
          <p:nvPr/>
        </p:nvSpPr>
        <p:spPr>
          <a:xfrm>
            <a:off x="6342936" y="1283732"/>
            <a:ext cx="22860" cy="6464856"/>
          </a:xfrm>
          <a:prstGeom prst="roundRect">
            <a:avLst>
              <a:gd name="adj" fmla="val 683444"/>
            </a:avLst>
          </a:prstGeom>
          <a:solidFill>
            <a:srgbClr val="CED9CE"/>
          </a:solidFill>
          <a:ln/>
        </p:spPr>
      </p:sp>
      <p:sp>
        <p:nvSpPr>
          <p:cNvPr id="6" name="Shape 2"/>
          <p:cNvSpPr/>
          <p:nvPr/>
        </p:nvSpPr>
        <p:spPr>
          <a:xfrm>
            <a:off x="6526768" y="1662827"/>
            <a:ext cx="607576" cy="22860"/>
          </a:xfrm>
          <a:prstGeom prst="roundRect">
            <a:avLst>
              <a:gd name="adj" fmla="val 683444"/>
            </a:avLst>
          </a:prstGeom>
          <a:solidFill>
            <a:srgbClr val="CED9CE"/>
          </a:solidFill>
          <a:ln/>
        </p:spPr>
      </p:sp>
      <p:sp>
        <p:nvSpPr>
          <p:cNvPr id="7" name="Shape 3"/>
          <p:cNvSpPr/>
          <p:nvPr/>
        </p:nvSpPr>
        <p:spPr>
          <a:xfrm>
            <a:off x="6159103" y="1478994"/>
            <a:ext cx="390525" cy="390525"/>
          </a:xfrm>
          <a:prstGeom prst="roundRect">
            <a:avLst>
              <a:gd name="adj" fmla="val 40006"/>
            </a:avLst>
          </a:prstGeom>
          <a:solidFill>
            <a:srgbClr val="E8F3E8"/>
          </a:solidFill>
          <a:ln/>
        </p:spPr>
      </p:sp>
      <p:sp>
        <p:nvSpPr>
          <p:cNvPr id="8" name="Text 4"/>
          <p:cNvSpPr/>
          <p:nvPr/>
        </p:nvSpPr>
        <p:spPr>
          <a:xfrm>
            <a:off x="6289358" y="1544002"/>
            <a:ext cx="129897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050" dirty="0"/>
          </a:p>
        </p:txBody>
      </p:sp>
      <p:sp>
        <p:nvSpPr>
          <p:cNvPr id="9" name="Text 5"/>
          <p:cNvSpPr/>
          <p:nvPr/>
        </p:nvSpPr>
        <p:spPr>
          <a:xfrm>
            <a:off x="7309128" y="1457325"/>
            <a:ext cx="2169914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Процессы учета</a:t>
            </a:r>
            <a:endParaRPr lang="en-US" sz="1700" dirty="0"/>
          </a:p>
        </p:txBody>
      </p:sp>
      <p:sp>
        <p:nvSpPr>
          <p:cNvPr id="10" name="Text 6"/>
          <p:cNvSpPr/>
          <p:nvPr/>
        </p:nvSpPr>
        <p:spPr>
          <a:xfrm>
            <a:off x="7309128" y="1832610"/>
            <a:ext cx="6713696" cy="832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Основные процессы включают закупку, приход, списание и инвентаризацию книг. Каждый из этих процессов требует тщательного документирования и контроля.</a:t>
            </a:r>
            <a:endParaRPr lang="en-US" sz="1350" dirty="0"/>
          </a:p>
        </p:txBody>
      </p:sp>
      <p:sp>
        <p:nvSpPr>
          <p:cNvPr id="11" name="Shape 7"/>
          <p:cNvSpPr/>
          <p:nvPr/>
        </p:nvSpPr>
        <p:spPr>
          <a:xfrm>
            <a:off x="6526768" y="3391853"/>
            <a:ext cx="607576" cy="22860"/>
          </a:xfrm>
          <a:prstGeom prst="roundRect">
            <a:avLst>
              <a:gd name="adj" fmla="val 683444"/>
            </a:avLst>
          </a:prstGeom>
          <a:solidFill>
            <a:srgbClr val="CED9CE"/>
          </a:solidFill>
          <a:ln/>
        </p:spPr>
      </p:sp>
      <p:sp>
        <p:nvSpPr>
          <p:cNvPr id="12" name="Shape 8"/>
          <p:cNvSpPr/>
          <p:nvPr/>
        </p:nvSpPr>
        <p:spPr>
          <a:xfrm>
            <a:off x="6159103" y="3208020"/>
            <a:ext cx="390525" cy="390525"/>
          </a:xfrm>
          <a:prstGeom prst="roundRect">
            <a:avLst>
              <a:gd name="adj" fmla="val 40006"/>
            </a:avLst>
          </a:prstGeom>
          <a:solidFill>
            <a:srgbClr val="E8F3E8"/>
          </a:solidFill>
          <a:ln/>
        </p:spPr>
      </p:sp>
      <p:sp>
        <p:nvSpPr>
          <p:cNvPr id="13" name="Text 9"/>
          <p:cNvSpPr/>
          <p:nvPr/>
        </p:nvSpPr>
        <p:spPr>
          <a:xfrm>
            <a:off x="6269236" y="3273028"/>
            <a:ext cx="170140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050" dirty="0"/>
          </a:p>
        </p:txBody>
      </p:sp>
      <p:sp>
        <p:nvSpPr>
          <p:cNvPr id="14" name="Text 10"/>
          <p:cNvSpPr/>
          <p:nvPr/>
        </p:nvSpPr>
        <p:spPr>
          <a:xfrm>
            <a:off x="7309128" y="3186351"/>
            <a:ext cx="2722245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Существующие методы</a:t>
            </a:r>
            <a:endParaRPr lang="en-US" sz="1700" dirty="0"/>
          </a:p>
        </p:txBody>
      </p:sp>
      <p:sp>
        <p:nvSpPr>
          <p:cNvPr id="15" name="Text 11"/>
          <p:cNvSpPr/>
          <p:nvPr/>
        </p:nvSpPr>
        <p:spPr>
          <a:xfrm>
            <a:off x="7309128" y="3561636"/>
            <a:ext cx="6713696" cy="832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В библиотеках используются как ручной, так и автоматизированный методы учета. Ручной метод все еще распространен в небольших библиотеках.</a:t>
            </a:r>
            <a:endParaRPr lang="en-US" sz="1350" dirty="0"/>
          </a:p>
        </p:txBody>
      </p:sp>
      <p:sp>
        <p:nvSpPr>
          <p:cNvPr id="16" name="Shape 12"/>
          <p:cNvSpPr/>
          <p:nvPr/>
        </p:nvSpPr>
        <p:spPr>
          <a:xfrm>
            <a:off x="6526768" y="5120878"/>
            <a:ext cx="607576" cy="22860"/>
          </a:xfrm>
          <a:prstGeom prst="roundRect">
            <a:avLst>
              <a:gd name="adj" fmla="val 683444"/>
            </a:avLst>
          </a:prstGeom>
          <a:solidFill>
            <a:srgbClr val="CED9CE"/>
          </a:solidFill>
          <a:ln/>
        </p:spPr>
      </p:sp>
      <p:sp>
        <p:nvSpPr>
          <p:cNvPr id="17" name="Shape 13"/>
          <p:cNvSpPr/>
          <p:nvPr/>
        </p:nvSpPr>
        <p:spPr>
          <a:xfrm>
            <a:off x="6159103" y="4937046"/>
            <a:ext cx="390525" cy="390525"/>
          </a:xfrm>
          <a:prstGeom prst="roundRect">
            <a:avLst>
              <a:gd name="adj" fmla="val 40006"/>
            </a:avLst>
          </a:prstGeom>
          <a:solidFill>
            <a:srgbClr val="E8F3E8"/>
          </a:solidFill>
          <a:ln/>
        </p:spPr>
      </p:sp>
      <p:sp>
        <p:nvSpPr>
          <p:cNvPr id="18" name="Text 14"/>
          <p:cNvSpPr/>
          <p:nvPr/>
        </p:nvSpPr>
        <p:spPr>
          <a:xfrm>
            <a:off x="6275665" y="5002054"/>
            <a:ext cx="157282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050" dirty="0"/>
          </a:p>
        </p:txBody>
      </p:sp>
      <p:sp>
        <p:nvSpPr>
          <p:cNvPr id="19" name="Text 15"/>
          <p:cNvSpPr/>
          <p:nvPr/>
        </p:nvSpPr>
        <p:spPr>
          <a:xfrm>
            <a:off x="7309128" y="4915376"/>
            <a:ext cx="2999303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Недостатки ручного учета</a:t>
            </a:r>
            <a:endParaRPr lang="en-US" sz="1700" dirty="0"/>
          </a:p>
        </p:txBody>
      </p:sp>
      <p:sp>
        <p:nvSpPr>
          <p:cNvPr id="20" name="Text 16"/>
          <p:cNvSpPr/>
          <p:nvPr/>
        </p:nvSpPr>
        <p:spPr>
          <a:xfrm>
            <a:off x="7309128" y="5290661"/>
            <a:ext cx="6713696" cy="5553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Основные проблемы включают трудоемкость процессов, высокую вероятность ошибок и сложность анализа данных.</a:t>
            </a:r>
            <a:endParaRPr lang="en-US" sz="1350" dirty="0"/>
          </a:p>
        </p:txBody>
      </p:sp>
      <p:sp>
        <p:nvSpPr>
          <p:cNvPr id="21" name="Shape 17"/>
          <p:cNvSpPr/>
          <p:nvPr/>
        </p:nvSpPr>
        <p:spPr>
          <a:xfrm>
            <a:off x="6526768" y="6572250"/>
            <a:ext cx="607576" cy="22860"/>
          </a:xfrm>
          <a:prstGeom prst="roundRect">
            <a:avLst>
              <a:gd name="adj" fmla="val 683444"/>
            </a:avLst>
          </a:prstGeom>
          <a:solidFill>
            <a:srgbClr val="CED9CE"/>
          </a:solidFill>
          <a:ln/>
        </p:spPr>
      </p:sp>
      <p:sp>
        <p:nvSpPr>
          <p:cNvPr id="22" name="Shape 18"/>
          <p:cNvSpPr/>
          <p:nvPr/>
        </p:nvSpPr>
        <p:spPr>
          <a:xfrm>
            <a:off x="6159103" y="6388417"/>
            <a:ext cx="390525" cy="390525"/>
          </a:xfrm>
          <a:prstGeom prst="roundRect">
            <a:avLst>
              <a:gd name="adj" fmla="val 40006"/>
            </a:avLst>
          </a:prstGeom>
          <a:solidFill>
            <a:srgbClr val="E8F3E8"/>
          </a:solidFill>
          <a:ln/>
        </p:spPr>
      </p:sp>
      <p:sp>
        <p:nvSpPr>
          <p:cNvPr id="23" name="Text 19"/>
          <p:cNvSpPr/>
          <p:nvPr/>
        </p:nvSpPr>
        <p:spPr>
          <a:xfrm>
            <a:off x="6265902" y="6453426"/>
            <a:ext cx="176927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4</a:t>
            </a:r>
            <a:endParaRPr lang="en-US" sz="2050" dirty="0"/>
          </a:p>
        </p:txBody>
      </p:sp>
      <p:sp>
        <p:nvSpPr>
          <p:cNvPr id="24" name="Text 20"/>
          <p:cNvSpPr/>
          <p:nvPr/>
        </p:nvSpPr>
        <p:spPr>
          <a:xfrm>
            <a:off x="7309128" y="6366748"/>
            <a:ext cx="3397210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Обоснование автоматизации</a:t>
            </a:r>
            <a:endParaRPr lang="en-US" sz="1700" dirty="0"/>
          </a:p>
        </p:txBody>
      </p:sp>
      <p:sp>
        <p:nvSpPr>
          <p:cNvPr id="25" name="Text 21"/>
          <p:cNvSpPr/>
          <p:nvPr/>
        </p:nvSpPr>
        <p:spPr>
          <a:xfrm>
            <a:off x="7309128" y="6742033"/>
            <a:ext cx="6713696" cy="832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Автоматизация позволит повысить эффективность работы, улучшить качество обслуживания читателей и оптимизировать управление библиотечным фондом.</a:t>
            </a:r>
            <a:endParaRPr lang="en-US" sz="135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546FE71-7BE6-4106-9780-5916F8C60AFB}"/>
              </a:ext>
            </a:extLst>
          </p:cNvPr>
          <p:cNvSpPr/>
          <p:nvPr/>
        </p:nvSpPr>
        <p:spPr>
          <a:xfrm>
            <a:off x="12816000" y="7674292"/>
            <a:ext cx="1814400" cy="555308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441BE43-7A96-450F-958B-94B50713FBF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71002" y="115252"/>
            <a:ext cx="4785995" cy="2857500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1B25914-B902-4AA7-8F44-7DA0EB12608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94814" y="3114516"/>
            <a:ext cx="4738370" cy="172720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003F45BF-DAE6-431B-B0F1-8E03274918A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94814" y="5055328"/>
            <a:ext cx="4738370" cy="2666178"/>
          </a:xfrm>
          <a:prstGeom prst="rect">
            <a:avLst/>
          </a:prstGeom>
        </p:spPr>
      </p:pic>
      <p:sp>
        <p:nvSpPr>
          <p:cNvPr id="30" name="Rectangle 2">
            <a:extLst>
              <a:ext uri="{FF2B5EF4-FFF2-40B4-BE49-F238E27FC236}">
                <a16:creationId xmlns:a16="http://schemas.microsoft.com/office/drawing/2014/main" id="{1D5B3C84-172E-4E13-A53C-FF2A6482D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800" y="35730"/>
            <a:ext cx="9822091" cy="566251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</a:rPr>
              <a:t>Разработка программного модуля для автоматизации учета книг в библиотеке</a:t>
            </a:r>
            <a:endParaRPr lang="ru-RU" altLang="ru-RU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924493-9C3A-42A8-93D4-471C6EB9A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200" y="752094"/>
            <a:ext cx="10461600" cy="57329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BBDC858-E967-4788-8F1A-E30ECDF646A6}"/>
              </a:ext>
            </a:extLst>
          </p:cNvPr>
          <p:cNvSpPr/>
          <p:nvPr/>
        </p:nvSpPr>
        <p:spPr>
          <a:xfrm>
            <a:off x="12816000" y="7674292"/>
            <a:ext cx="1814400" cy="555308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3934C-A5C5-4AA3-ACC5-EE547E9ABAFA}"/>
              </a:ext>
            </a:extLst>
          </p:cNvPr>
          <p:cNvSpPr txBox="1"/>
          <p:nvPr/>
        </p:nvSpPr>
        <p:spPr>
          <a:xfrm>
            <a:off x="3162600" y="6572302"/>
            <a:ext cx="731880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ERD-Диаграмма справочников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232C452-854F-4BD4-9303-09CF608F8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290" y="35730"/>
            <a:ext cx="10137601" cy="691208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</a:rPr>
              <a:t>Разработка программного модуля для автоматизации учета книг в библиотеке</a:t>
            </a:r>
            <a:endParaRPr lang="ru-RU" altLang="ru-RU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11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889B17-2100-4652-9AB3-738F111A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4362" y="7649625"/>
            <a:ext cx="1819275" cy="5619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5771A6D-8313-4787-9CDF-2FACDEBE64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255" y="641173"/>
            <a:ext cx="9284830" cy="55435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1C8D62-1554-4D0D-AE9A-A892A5AE86B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585862" y="5530290"/>
            <a:ext cx="6569050" cy="26993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5459D5-B5BD-4229-8EF3-9B3F0533D500}"/>
              </a:ext>
            </a:extLst>
          </p:cNvPr>
          <p:cNvSpPr txBox="1"/>
          <p:nvPr/>
        </p:nvSpPr>
        <p:spPr>
          <a:xfrm>
            <a:off x="9692639" y="2099462"/>
            <a:ext cx="3796589" cy="129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Диаграмма вариантов использования ролей «Заведующий библиотеки» и «Администратор»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A92F16F-4BAA-404C-A691-4B23A50B1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290" y="35730"/>
            <a:ext cx="10137601" cy="691208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</a:rPr>
              <a:t>Разработка программного модуля для автоматизации учета книг в библиотеке</a:t>
            </a:r>
            <a:endParaRPr lang="ru-RU" altLang="ru-RU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30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8150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94730" y="3027402"/>
            <a:ext cx="13240941" cy="12408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Техническое задание: функциональные требования</a:t>
            </a:r>
            <a:endParaRPr lang="en-US" sz="3900" dirty="0"/>
          </a:p>
        </p:txBody>
      </p:sp>
      <p:sp>
        <p:nvSpPr>
          <p:cNvPr id="5" name="Shape 1"/>
          <p:cNvSpPr/>
          <p:nvPr/>
        </p:nvSpPr>
        <p:spPr>
          <a:xfrm>
            <a:off x="694730" y="4566047"/>
            <a:ext cx="6521291" cy="1461254"/>
          </a:xfrm>
          <a:prstGeom prst="roundRect">
            <a:avLst>
              <a:gd name="adj" fmla="val 12227"/>
            </a:avLst>
          </a:prstGeom>
          <a:solidFill>
            <a:srgbClr val="E8F3E8"/>
          </a:solidFill>
          <a:ln/>
        </p:spPr>
      </p:sp>
      <p:sp>
        <p:nvSpPr>
          <p:cNvPr id="6" name="Text 2"/>
          <p:cNvSpPr/>
          <p:nvPr/>
        </p:nvSpPr>
        <p:spPr>
          <a:xfrm>
            <a:off x="893207" y="4764524"/>
            <a:ext cx="2481501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Учет книг</a:t>
            </a:r>
            <a:endParaRPr lang="en-US" sz="1950" dirty="0"/>
          </a:p>
        </p:txBody>
      </p:sp>
      <p:sp>
        <p:nvSpPr>
          <p:cNvPr id="7" name="Text 3"/>
          <p:cNvSpPr/>
          <p:nvPr/>
        </p:nvSpPr>
        <p:spPr>
          <a:xfrm>
            <a:off x="893207" y="5193744"/>
            <a:ext cx="6124337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Возможность добавления, редактирования, удаления и поиска информации о книгах в базе данных.</a:t>
            </a:r>
            <a:endParaRPr lang="en-US" sz="1550" dirty="0"/>
          </a:p>
        </p:txBody>
      </p:sp>
      <p:sp>
        <p:nvSpPr>
          <p:cNvPr id="8" name="Shape 4"/>
          <p:cNvSpPr/>
          <p:nvPr/>
        </p:nvSpPr>
        <p:spPr>
          <a:xfrm>
            <a:off x="7414498" y="4566047"/>
            <a:ext cx="6521291" cy="1461254"/>
          </a:xfrm>
          <a:prstGeom prst="roundRect">
            <a:avLst>
              <a:gd name="adj" fmla="val 12227"/>
            </a:avLst>
          </a:prstGeom>
          <a:solidFill>
            <a:srgbClr val="E8F3E8"/>
          </a:solidFill>
          <a:ln/>
        </p:spPr>
      </p:sp>
      <p:sp>
        <p:nvSpPr>
          <p:cNvPr id="9" name="Text 5"/>
          <p:cNvSpPr/>
          <p:nvPr/>
        </p:nvSpPr>
        <p:spPr>
          <a:xfrm>
            <a:off x="7612975" y="4764524"/>
            <a:ext cx="2481501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Закупка и приход</a:t>
            </a:r>
            <a:endParaRPr lang="en-US" sz="1950" dirty="0"/>
          </a:p>
        </p:txBody>
      </p:sp>
      <p:sp>
        <p:nvSpPr>
          <p:cNvPr id="10" name="Text 6"/>
          <p:cNvSpPr/>
          <p:nvPr/>
        </p:nvSpPr>
        <p:spPr>
          <a:xfrm>
            <a:off x="7612975" y="5193744"/>
            <a:ext cx="6124337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Автоматизация процессов закупки новых книг и </a:t>
            </a:r>
            <a:r>
              <a:rPr lang="en-US" sz="155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их</a:t>
            </a: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ru-RU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регистрации</a:t>
            </a: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в библиотечный фонд.</a:t>
            </a:r>
            <a:endParaRPr lang="en-US" sz="1550" dirty="0"/>
          </a:p>
        </p:txBody>
      </p:sp>
      <p:sp>
        <p:nvSpPr>
          <p:cNvPr id="11" name="Shape 7"/>
          <p:cNvSpPr/>
          <p:nvPr/>
        </p:nvSpPr>
        <p:spPr>
          <a:xfrm>
            <a:off x="694730" y="6225778"/>
            <a:ext cx="6521291" cy="1461254"/>
          </a:xfrm>
          <a:prstGeom prst="roundRect">
            <a:avLst>
              <a:gd name="adj" fmla="val 12227"/>
            </a:avLst>
          </a:prstGeom>
          <a:solidFill>
            <a:srgbClr val="E8F3E8"/>
          </a:solidFill>
          <a:ln/>
        </p:spPr>
      </p:sp>
      <p:sp>
        <p:nvSpPr>
          <p:cNvPr id="12" name="Text 8"/>
          <p:cNvSpPr/>
          <p:nvPr/>
        </p:nvSpPr>
        <p:spPr>
          <a:xfrm>
            <a:off x="893207" y="6424255"/>
            <a:ext cx="2481501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Списание</a:t>
            </a:r>
            <a:endParaRPr lang="en-US" sz="1950" dirty="0"/>
          </a:p>
        </p:txBody>
      </p:sp>
      <p:sp>
        <p:nvSpPr>
          <p:cNvPr id="13" name="Text 9"/>
          <p:cNvSpPr/>
          <p:nvPr/>
        </p:nvSpPr>
        <p:spPr>
          <a:xfrm>
            <a:off x="893207" y="6853476"/>
            <a:ext cx="6124337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Функционал для учета и оформления списания устаревших или поврежденных книг.</a:t>
            </a:r>
            <a:endParaRPr lang="en-US" sz="1550" dirty="0"/>
          </a:p>
        </p:txBody>
      </p:sp>
      <p:sp>
        <p:nvSpPr>
          <p:cNvPr id="14" name="Shape 10"/>
          <p:cNvSpPr/>
          <p:nvPr/>
        </p:nvSpPr>
        <p:spPr>
          <a:xfrm>
            <a:off x="7414498" y="6225778"/>
            <a:ext cx="6521291" cy="1461254"/>
          </a:xfrm>
          <a:prstGeom prst="roundRect">
            <a:avLst>
              <a:gd name="adj" fmla="val 12227"/>
            </a:avLst>
          </a:prstGeom>
          <a:solidFill>
            <a:srgbClr val="E8F3E8"/>
          </a:solidFill>
          <a:ln/>
        </p:spPr>
      </p:sp>
      <p:sp>
        <p:nvSpPr>
          <p:cNvPr id="15" name="Text 11"/>
          <p:cNvSpPr/>
          <p:nvPr/>
        </p:nvSpPr>
        <p:spPr>
          <a:xfrm>
            <a:off x="7612975" y="6424255"/>
            <a:ext cx="2481501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Отчетность</a:t>
            </a:r>
            <a:endParaRPr lang="en-US" sz="1950" dirty="0"/>
          </a:p>
        </p:txBody>
      </p:sp>
      <p:sp>
        <p:nvSpPr>
          <p:cNvPr id="16" name="Text 12"/>
          <p:cNvSpPr/>
          <p:nvPr/>
        </p:nvSpPr>
        <p:spPr>
          <a:xfrm>
            <a:off x="7612975" y="6853476"/>
            <a:ext cx="6124337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Генерация различных отчетов о состоянии библиотечного фонда и движении книг.</a:t>
            </a:r>
            <a:endParaRPr lang="en-US" sz="155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BE50F50-9D02-44F1-839C-0584B6AFD6E9}"/>
              </a:ext>
            </a:extLst>
          </p:cNvPr>
          <p:cNvSpPr/>
          <p:nvPr/>
        </p:nvSpPr>
        <p:spPr>
          <a:xfrm>
            <a:off x="12794400" y="7806094"/>
            <a:ext cx="1836000" cy="423505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177075BA-80CD-4BF7-B94F-53E312FBB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290" y="35730"/>
            <a:ext cx="10137601" cy="691208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</a:rPr>
              <a:t>Разработка программного модуля для автоматизации учета книг в библиотеке</a:t>
            </a:r>
            <a:endParaRPr lang="ru-RU" altLang="ru-RU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600" y="0"/>
            <a:ext cx="6220800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88050" y="726638"/>
            <a:ext cx="7967901" cy="10501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100"/>
              </a:lnSpc>
              <a:buNone/>
            </a:pPr>
            <a:r>
              <a:rPr lang="en-US" sz="33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Техническое задание: нефункциональные требования</a:t>
            </a:r>
            <a:endParaRPr lang="en-US" sz="33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50" y="2028706"/>
            <a:ext cx="420053" cy="42005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588050" y="2616756"/>
            <a:ext cx="2100382" cy="262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Интерфейс</a:t>
            </a:r>
            <a:endParaRPr lang="en-US" sz="1650" dirty="0"/>
          </a:p>
        </p:txBody>
      </p:sp>
      <p:sp>
        <p:nvSpPr>
          <p:cNvPr id="7" name="Text 2"/>
          <p:cNvSpPr/>
          <p:nvPr/>
        </p:nvSpPr>
        <p:spPr>
          <a:xfrm>
            <a:off x="588050" y="2980015"/>
            <a:ext cx="7967901" cy="5374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Интуитивно понятный интерфейс с подсказками для пользователей, обеспечивающий удобство работы с системой.</a:t>
            </a:r>
            <a:endParaRPr lang="en-US" sz="13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50" y="4021455"/>
            <a:ext cx="420053" cy="420053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588050" y="4609505"/>
            <a:ext cx="2782253" cy="262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Технические требования</a:t>
            </a:r>
            <a:endParaRPr lang="en-US" sz="1650" dirty="0"/>
          </a:p>
        </p:txBody>
      </p:sp>
      <p:sp>
        <p:nvSpPr>
          <p:cNvPr id="10" name="Text 4"/>
          <p:cNvSpPr/>
          <p:nvPr/>
        </p:nvSpPr>
        <p:spPr>
          <a:xfrm>
            <a:off x="588050" y="4972764"/>
            <a:ext cx="7967901" cy="5374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Совместимость с операционными системами Windows 7/8/10/11 и платформой 1С:Предприятие 8.3.</a:t>
            </a:r>
            <a:endParaRPr lang="en-US" sz="13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050" y="6014204"/>
            <a:ext cx="420053" cy="420053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588050" y="6602254"/>
            <a:ext cx="2100382" cy="262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Безопасность</a:t>
            </a:r>
            <a:endParaRPr lang="en-US" sz="1650" dirty="0"/>
          </a:p>
        </p:txBody>
      </p:sp>
      <p:sp>
        <p:nvSpPr>
          <p:cNvPr id="13" name="Text 6"/>
          <p:cNvSpPr/>
          <p:nvPr/>
        </p:nvSpPr>
        <p:spPr>
          <a:xfrm>
            <a:off x="588050" y="6965513"/>
            <a:ext cx="7967901" cy="5374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Устойчивость к ошибкам, функция резервного копирования данных и система авторизации пользователей.</a:t>
            </a:r>
            <a:endParaRPr lang="en-US" sz="13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DDE31FA-0513-40E6-8C2A-7F0CF0297F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3600" y="1857601"/>
            <a:ext cx="5749012" cy="47446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7A27832-1103-4E92-8250-670377BD3225}"/>
              </a:ext>
            </a:extLst>
          </p:cNvPr>
          <p:cNvSpPr txBox="1"/>
          <p:nvPr/>
        </p:nvSpPr>
        <p:spPr>
          <a:xfrm>
            <a:off x="9984600" y="6680121"/>
            <a:ext cx="734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выполнения программы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64037" y="4011930"/>
            <a:ext cx="6909673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Средства разработки</a:t>
            </a:r>
            <a:endParaRPr lang="en-US" sz="4850" dirty="0"/>
          </a:p>
        </p:txBody>
      </p:sp>
      <p:sp>
        <p:nvSpPr>
          <p:cNvPr id="5" name="Shape 1"/>
          <p:cNvSpPr/>
          <p:nvPr/>
        </p:nvSpPr>
        <p:spPr>
          <a:xfrm>
            <a:off x="864037" y="5153739"/>
            <a:ext cx="12902327" cy="2150031"/>
          </a:xfrm>
          <a:prstGeom prst="roundRect">
            <a:avLst>
              <a:gd name="adj" fmla="val 10335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879277" y="5168979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3"/>
          <p:cNvSpPr/>
          <p:nvPr/>
        </p:nvSpPr>
        <p:spPr>
          <a:xfrm>
            <a:off x="1126093" y="5324713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Платформа</a:t>
            </a:r>
            <a:endParaRPr lang="en-US" sz="1900" dirty="0"/>
          </a:p>
        </p:txBody>
      </p:sp>
      <p:sp>
        <p:nvSpPr>
          <p:cNvPr id="8" name="Text 4"/>
          <p:cNvSpPr/>
          <p:nvPr/>
        </p:nvSpPr>
        <p:spPr>
          <a:xfrm>
            <a:off x="7565827" y="5324713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1С:Предприятие 8.3</a:t>
            </a:r>
            <a:endParaRPr lang="en-US" sz="1900" dirty="0"/>
          </a:p>
        </p:txBody>
      </p:sp>
      <p:sp>
        <p:nvSpPr>
          <p:cNvPr id="9" name="Shape 5"/>
          <p:cNvSpPr/>
          <p:nvPr/>
        </p:nvSpPr>
        <p:spPr>
          <a:xfrm>
            <a:off x="879277" y="5875496"/>
            <a:ext cx="128718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6"/>
          <p:cNvSpPr/>
          <p:nvPr/>
        </p:nvSpPr>
        <p:spPr>
          <a:xfrm>
            <a:off x="1126093" y="6031230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Язык программирования</a:t>
            </a:r>
            <a:endParaRPr lang="en-US" sz="1900" dirty="0"/>
          </a:p>
        </p:txBody>
      </p:sp>
      <p:sp>
        <p:nvSpPr>
          <p:cNvPr id="11" name="Text 7"/>
          <p:cNvSpPr/>
          <p:nvPr/>
        </p:nvSpPr>
        <p:spPr>
          <a:xfrm>
            <a:off x="7565827" y="6031230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1С</a:t>
            </a:r>
            <a:endParaRPr lang="en-US" sz="1900" dirty="0"/>
          </a:p>
        </p:txBody>
      </p:sp>
      <p:sp>
        <p:nvSpPr>
          <p:cNvPr id="12" name="Shape 8"/>
          <p:cNvSpPr/>
          <p:nvPr/>
        </p:nvSpPr>
        <p:spPr>
          <a:xfrm>
            <a:off x="879277" y="6582013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9"/>
          <p:cNvSpPr/>
          <p:nvPr/>
        </p:nvSpPr>
        <p:spPr>
          <a:xfrm>
            <a:off x="1126093" y="6737747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Среда разработки</a:t>
            </a:r>
            <a:endParaRPr lang="en-US" sz="1900" dirty="0"/>
          </a:p>
        </p:txBody>
      </p:sp>
      <p:sp>
        <p:nvSpPr>
          <p:cNvPr id="14" name="Text 10"/>
          <p:cNvSpPr/>
          <p:nvPr/>
        </p:nvSpPr>
        <p:spPr>
          <a:xfrm>
            <a:off x="7565827" y="6737747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Конфигуратор 1С</a:t>
            </a:r>
            <a:endParaRPr lang="en-US" sz="19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85EB62-D17C-4622-B81A-D2EA3CB28445}"/>
              </a:ext>
            </a:extLst>
          </p:cNvPr>
          <p:cNvSpPr/>
          <p:nvPr/>
        </p:nvSpPr>
        <p:spPr>
          <a:xfrm>
            <a:off x="12398400" y="7740000"/>
            <a:ext cx="2232000" cy="489600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FF3078C0-C1D7-4FA3-B176-8691F7B60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600" y="725485"/>
            <a:ext cx="3792563" cy="32716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B04C442F-47EB-4374-9964-C607F507D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290" y="35730"/>
            <a:ext cx="10137601" cy="691208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</a:rPr>
              <a:t>Разработка программного модуля для автоматизации учета книг в библиотеке</a:t>
            </a:r>
            <a:endParaRPr lang="ru-RU" altLang="ru-RU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563</Words>
  <Application>Microsoft Office PowerPoint</Application>
  <PresentationFormat>Произвольный</PresentationFormat>
  <Paragraphs>93</Paragraphs>
  <Slides>11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Calibri</vt:lpstr>
      <vt:lpstr>Fraunces Extra Bold</vt:lpstr>
      <vt:lpstr>Nobile</vt:lpstr>
      <vt:lpstr>Arial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збруев</cp:lastModifiedBy>
  <cp:revision>6</cp:revision>
  <dcterms:created xsi:type="dcterms:W3CDTF">2024-10-31T16:45:20Z</dcterms:created>
  <dcterms:modified xsi:type="dcterms:W3CDTF">2024-10-31T17:25:47Z</dcterms:modified>
</cp:coreProperties>
</file>