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raunces Extra Bold" panose="020B0604020202020204" charset="0"/>
      <p:regular r:id="rId18"/>
    </p:embeddedFont>
    <p:embeddedFont>
      <p:font typeface="Nobile" panose="020B0604020202020204" charset="0"/>
      <p:regular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180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C1361D-27A8-40C1-81F1-5C5B36F85C4D}"/>
              </a:ext>
            </a:extLst>
          </p:cNvPr>
          <p:cNvSpPr/>
          <p:nvPr/>
        </p:nvSpPr>
        <p:spPr>
          <a:xfrm>
            <a:off x="12045600" y="7084800"/>
            <a:ext cx="2584800" cy="11448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81A8F18-21C9-408D-9750-56807BFC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1" y="235318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1CFBEC0-116E-4FB4-AC37-0203D3D89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900" y="3940175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Збруев Антон Владимирович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/>
              <a:t>Махнев Александр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Анатольевич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97C8951-F4A7-43F8-ACEA-B60A411A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131" y="469115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13" name="Picture 14" descr="touch-icon-ipad-retina">
            <a:extLst>
              <a:ext uri="{FF2B5EF4-FFF2-40B4-BE49-F238E27FC236}">
                <a16:creationId xmlns:a16="http://schemas.microsoft.com/office/drawing/2014/main" id="{905BE392-C290-4655-ADB5-A7D8D5AD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46911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5">
            <a:extLst>
              <a:ext uri="{FF2B5EF4-FFF2-40B4-BE49-F238E27FC236}">
                <a16:creationId xmlns:a16="http://schemas.microsoft.com/office/drawing/2014/main" id="{5F5043DF-BAAE-4EB5-B6FC-69EAF3F4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57" y="7683883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90" y="2439591"/>
            <a:ext cx="5031700" cy="33503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22908" y="500182"/>
            <a:ext cx="7870984" cy="11365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Ожидаемые результаты внедрения</a:t>
            </a:r>
            <a:endParaRPr lang="en-US" sz="35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908" y="1909524"/>
            <a:ext cx="909280" cy="145494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304961" y="2091333"/>
            <a:ext cx="3387804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Повышение эффективности</a:t>
            </a:r>
            <a:endParaRPr lang="en-US" sz="1750" dirty="0"/>
          </a:p>
        </p:txBody>
      </p:sp>
      <p:sp>
        <p:nvSpPr>
          <p:cNvPr id="7" name="Text 2"/>
          <p:cNvSpPr/>
          <p:nvPr/>
        </p:nvSpPr>
        <p:spPr>
          <a:xfrm>
            <a:off x="7304961" y="2484477"/>
            <a:ext cx="6688931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Ускорение процессов учета и минимизация ручного труда библиотекарей.</a:t>
            </a:r>
            <a:endParaRPr lang="en-US" sz="14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908" y="3364468"/>
            <a:ext cx="909280" cy="145494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304961" y="3546277"/>
            <a:ext cx="2538889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Улучшение точности</a:t>
            </a: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7304961" y="3939421"/>
            <a:ext cx="6688931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Снижение количества ошибок в учете и улучшение контроля за движением книг.</a:t>
            </a:r>
            <a:endParaRPr lang="en-US" sz="14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2908" y="4819412"/>
            <a:ext cx="909280" cy="145494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304961" y="5001220"/>
            <a:ext cx="3170753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Оптимизация управления</a:t>
            </a:r>
            <a:endParaRPr lang="en-US" sz="1750" dirty="0"/>
          </a:p>
        </p:txBody>
      </p:sp>
      <p:sp>
        <p:nvSpPr>
          <p:cNvPr id="13" name="Text 6"/>
          <p:cNvSpPr/>
          <p:nvPr/>
        </p:nvSpPr>
        <p:spPr>
          <a:xfrm>
            <a:off x="7304961" y="5394365"/>
            <a:ext cx="6688931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Улучшение процесса принятия решений на основе точных и актуальных данных о библиотечном фонде.</a:t>
            </a:r>
            <a:endParaRPr lang="en-US" sz="14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908" y="6274356"/>
            <a:ext cx="909280" cy="145494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304961" y="6456164"/>
            <a:ext cx="4393763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Повышение качества обслуживания</a:t>
            </a:r>
            <a:endParaRPr lang="en-US" sz="1750" dirty="0"/>
          </a:p>
        </p:txBody>
      </p:sp>
      <p:sp>
        <p:nvSpPr>
          <p:cNvPr id="16" name="Text 8"/>
          <p:cNvSpPr/>
          <p:nvPr/>
        </p:nvSpPr>
        <p:spPr>
          <a:xfrm>
            <a:off x="7304961" y="6849308"/>
            <a:ext cx="6688931" cy="581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Ускорение </a:t>
            </a:r>
            <a:r>
              <a:rPr lang="en-US" sz="14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обслуживания</a:t>
            </a: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ru-RU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фонда</a:t>
            </a:r>
            <a:r>
              <a:rPr lang="en-US" sz="1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и повышение доступности информации о книгах.</a:t>
            </a:r>
            <a:endParaRPr lang="en-US" sz="1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9ADE433-2122-4A35-90ED-BC389D2FE1BF}"/>
              </a:ext>
            </a:extLst>
          </p:cNvPr>
          <p:cNvSpPr/>
          <p:nvPr/>
        </p:nvSpPr>
        <p:spPr>
          <a:xfrm>
            <a:off x="12470400" y="7647620"/>
            <a:ext cx="2160000" cy="581979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3DE510D-937B-41C2-A5B6-0F5E8A20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2A4705-6231-4095-BE03-498C2CC46A69}"/>
              </a:ext>
            </a:extLst>
          </p:cNvPr>
          <p:cNvSpPr/>
          <p:nvPr/>
        </p:nvSpPr>
        <p:spPr>
          <a:xfrm>
            <a:off x="12470400" y="7647620"/>
            <a:ext cx="2160000" cy="581979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5082D-6DC0-4815-B2B5-5F39EC10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3D4D7C95-CA42-4293-AA30-235BA8F30C9F}"/>
              </a:ext>
            </a:extLst>
          </p:cNvPr>
          <p:cNvSpPr/>
          <p:nvPr/>
        </p:nvSpPr>
        <p:spPr>
          <a:xfrm>
            <a:off x="4867237" y="1182330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ru-RU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Основное окно</a:t>
            </a:r>
            <a:endParaRPr lang="en-US" sz="48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A549F4-7929-48E3-A7FB-4B365652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57" y="2239880"/>
            <a:ext cx="9020175" cy="47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10439"/>
            <a:ext cx="830353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Проблема и цель проекта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9990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Проблема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631644"/>
            <a:ext cx="6150054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Ручно</a:t>
            </a:r>
            <a:r>
              <a:rPr lang="ru-RU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й</a:t>
            </a: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учет книг в библиотеках трудоемок, подвержен ошибкам, сложен в анализе и неэффективен. Это приводит к затруднениям в управлении библиотечным фондом и снижает </a:t>
            </a:r>
            <a:r>
              <a:rPr lang="en-US" sz="19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качество</a:t>
            </a: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9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обслуживания</a:t>
            </a:r>
            <a:r>
              <a:rPr lang="ru-RU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фонда</a:t>
            </a: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29990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Цель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3631644"/>
            <a:ext cx="6150054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Разработать программное обеспечение для автоматизации учета книг, ориентированное на небольшие библиотеки с ограниченным бюджетом. Это позволит упростить учетные операции, повысить точность учета и обеспечить эффективное управление библиотечным фондом.</a:t>
            </a:r>
            <a:endParaRPr lang="en-US" sz="19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D5CE29-A917-4016-9EA2-7207B72396E6}"/>
              </a:ext>
            </a:extLst>
          </p:cNvPr>
          <p:cNvSpPr/>
          <p:nvPr/>
        </p:nvSpPr>
        <p:spPr>
          <a:xfrm>
            <a:off x="12045600" y="7084800"/>
            <a:ext cx="2584800" cy="11448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1F15CA-B2B4-4499-A4B9-7FA087D5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07485" y="2826698"/>
            <a:ext cx="4959429" cy="26139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7473" y="860703"/>
            <a:ext cx="6622494" cy="658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Предлагаемое решение</a:t>
            </a:r>
            <a:endParaRPr lang="en-US" sz="4100" dirty="0"/>
          </a:p>
        </p:txBody>
      </p:sp>
      <p:sp>
        <p:nvSpPr>
          <p:cNvPr id="5" name="Shape 1"/>
          <p:cNvSpPr/>
          <p:nvPr/>
        </p:nvSpPr>
        <p:spPr>
          <a:xfrm>
            <a:off x="737473" y="2072283"/>
            <a:ext cx="474107" cy="474107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6" name="Text 2"/>
          <p:cNvSpPr/>
          <p:nvPr/>
        </p:nvSpPr>
        <p:spPr>
          <a:xfrm>
            <a:off x="895588" y="2151221"/>
            <a:ext cx="157758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3"/>
          <p:cNvSpPr/>
          <p:nvPr/>
        </p:nvSpPr>
        <p:spPr>
          <a:xfrm>
            <a:off x="1422202" y="2072283"/>
            <a:ext cx="449794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Создание программного модуля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1422202" y="2527816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Разработка модуля на платформе 1С:Предприятие для автоматизации процессов закупки, прихода, списания и учета книг, а также формирования отчетности.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737473" y="3987046"/>
            <a:ext cx="474107" cy="474107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10" name="Text 6"/>
          <p:cNvSpPr/>
          <p:nvPr/>
        </p:nvSpPr>
        <p:spPr>
          <a:xfrm>
            <a:off x="871180" y="4065984"/>
            <a:ext cx="206573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7"/>
          <p:cNvSpPr/>
          <p:nvPr/>
        </p:nvSpPr>
        <p:spPr>
          <a:xfrm>
            <a:off x="1422202" y="3987046"/>
            <a:ext cx="3407450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Преимущества решения</a:t>
            </a:r>
            <a:endParaRPr lang="en-US" sz="2050" dirty="0"/>
          </a:p>
        </p:txBody>
      </p:sp>
      <p:sp>
        <p:nvSpPr>
          <p:cNvPr id="12" name="Text 8"/>
          <p:cNvSpPr/>
          <p:nvPr/>
        </p:nvSpPr>
        <p:spPr>
          <a:xfrm>
            <a:off x="1422202" y="4442579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Упрощение и ускорение учетных операций, минимизация риска ошибок, улучшение контроля за движением книг, оперативное формирование отчетов.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737473" y="5901809"/>
            <a:ext cx="474107" cy="474107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14" name="Text 10"/>
          <p:cNvSpPr/>
          <p:nvPr/>
        </p:nvSpPr>
        <p:spPr>
          <a:xfrm>
            <a:off x="879038" y="5980748"/>
            <a:ext cx="19097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450" dirty="0"/>
          </a:p>
        </p:txBody>
      </p:sp>
      <p:sp>
        <p:nvSpPr>
          <p:cNvPr id="15" name="Text 11"/>
          <p:cNvSpPr/>
          <p:nvPr/>
        </p:nvSpPr>
        <p:spPr>
          <a:xfrm>
            <a:off x="1422202" y="5901809"/>
            <a:ext cx="2715578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Целевая аудитория</a:t>
            </a:r>
            <a:endParaRPr lang="en-US" sz="2050" dirty="0"/>
          </a:p>
        </p:txBody>
      </p:sp>
      <p:sp>
        <p:nvSpPr>
          <p:cNvPr id="16" name="Text 12"/>
          <p:cNvSpPr/>
          <p:nvPr/>
        </p:nvSpPr>
        <p:spPr>
          <a:xfrm>
            <a:off x="1422202" y="6357342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Небольшие библиотеки с ограниченным бюджетом, нуждающиеся в эффективном инструменте для управления библиотечным фондом.</a:t>
            </a:r>
            <a:endParaRPr lang="en-US" sz="1650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84DED80B-72DB-46DB-B255-4EDD3306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93976" y="480893"/>
            <a:ext cx="6550343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Анализ предметной области</a:t>
            </a:r>
            <a:endParaRPr lang="en-US" sz="3400" dirty="0"/>
          </a:p>
        </p:txBody>
      </p:sp>
      <p:sp>
        <p:nvSpPr>
          <p:cNvPr id="5" name="Shape 1"/>
          <p:cNvSpPr/>
          <p:nvPr/>
        </p:nvSpPr>
        <p:spPr>
          <a:xfrm>
            <a:off x="6342936" y="1283732"/>
            <a:ext cx="22860" cy="6464856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6" name="Shape 2"/>
          <p:cNvSpPr/>
          <p:nvPr/>
        </p:nvSpPr>
        <p:spPr>
          <a:xfrm>
            <a:off x="6526768" y="1662827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7" name="Shape 3"/>
          <p:cNvSpPr/>
          <p:nvPr/>
        </p:nvSpPr>
        <p:spPr>
          <a:xfrm>
            <a:off x="6159103" y="1478994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6289358" y="1544002"/>
            <a:ext cx="129897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7309128" y="1457325"/>
            <a:ext cx="2169914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Процессы учета</a:t>
            </a: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7309128" y="1832610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Основные процессы включают закупку, приход, списание и инвентаризацию книг. Каждый из этих процессов требует тщательного документирования и контроля.</a:t>
            </a:r>
            <a:endParaRPr lang="en-US" sz="1350" dirty="0"/>
          </a:p>
        </p:txBody>
      </p:sp>
      <p:sp>
        <p:nvSpPr>
          <p:cNvPr id="11" name="Shape 7"/>
          <p:cNvSpPr/>
          <p:nvPr/>
        </p:nvSpPr>
        <p:spPr>
          <a:xfrm>
            <a:off x="6526768" y="3391853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12" name="Shape 8"/>
          <p:cNvSpPr/>
          <p:nvPr/>
        </p:nvSpPr>
        <p:spPr>
          <a:xfrm>
            <a:off x="6159103" y="3208020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13" name="Text 9"/>
          <p:cNvSpPr/>
          <p:nvPr/>
        </p:nvSpPr>
        <p:spPr>
          <a:xfrm>
            <a:off x="6269236" y="3273028"/>
            <a:ext cx="170140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050" dirty="0"/>
          </a:p>
        </p:txBody>
      </p:sp>
      <p:sp>
        <p:nvSpPr>
          <p:cNvPr id="14" name="Text 10"/>
          <p:cNvSpPr/>
          <p:nvPr/>
        </p:nvSpPr>
        <p:spPr>
          <a:xfrm>
            <a:off x="7309128" y="3186351"/>
            <a:ext cx="2722245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Существующие методы</a:t>
            </a:r>
            <a:endParaRPr lang="en-US" sz="1700" dirty="0"/>
          </a:p>
        </p:txBody>
      </p:sp>
      <p:sp>
        <p:nvSpPr>
          <p:cNvPr id="15" name="Text 11"/>
          <p:cNvSpPr/>
          <p:nvPr/>
        </p:nvSpPr>
        <p:spPr>
          <a:xfrm>
            <a:off x="7309128" y="3561636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 библиотеках используются как ручной, так и автоматизированный методы учета. Ручной метод все еще распространен в небольших библиотеках.</a:t>
            </a:r>
            <a:endParaRPr lang="en-US" sz="1350" dirty="0"/>
          </a:p>
        </p:txBody>
      </p:sp>
      <p:sp>
        <p:nvSpPr>
          <p:cNvPr id="16" name="Shape 12"/>
          <p:cNvSpPr/>
          <p:nvPr/>
        </p:nvSpPr>
        <p:spPr>
          <a:xfrm>
            <a:off x="6526768" y="5120878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17" name="Shape 13"/>
          <p:cNvSpPr/>
          <p:nvPr/>
        </p:nvSpPr>
        <p:spPr>
          <a:xfrm>
            <a:off x="6159103" y="4937046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18" name="Text 14"/>
          <p:cNvSpPr/>
          <p:nvPr/>
        </p:nvSpPr>
        <p:spPr>
          <a:xfrm>
            <a:off x="6275665" y="5002054"/>
            <a:ext cx="157282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050" dirty="0"/>
          </a:p>
        </p:txBody>
      </p:sp>
      <p:sp>
        <p:nvSpPr>
          <p:cNvPr id="19" name="Text 15"/>
          <p:cNvSpPr/>
          <p:nvPr/>
        </p:nvSpPr>
        <p:spPr>
          <a:xfrm>
            <a:off x="7309128" y="4915376"/>
            <a:ext cx="2999303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Недостатки ручного учета</a:t>
            </a:r>
            <a:endParaRPr lang="en-US" sz="1700" dirty="0"/>
          </a:p>
        </p:txBody>
      </p:sp>
      <p:sp>
        <p:nvSpPr>
          <p:cNvPr id="20" name="Text 16"/>
          <p:cNvSpPr/>
          <p:nvPr/>
        </p:nvSpPr>
        <p:spPr>
          <a:xfrm>
            <a:off x="7309128" y="5290661"/>
            <a:ext cx="6713696" cy="555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Основные проблемы включают трудоемкость процессов, высокую вероятность ошибок и сложность анализа данных.</a:t>
            </a:r>
            <a:endParaRPr lang="en-US" sz="1350" dirty="0"/>
          </a:p>
        </p:txBody>
      </p:sp>
      <p:sp>
        <p:nvSpPr>
          <p:cNvPr id="21" name="Shape 17"/>
          <p:cNvSpPr/>
          <p:nvPr/>
        </p:nvSpPr>
        <p:spPr>
          <a:xfrm>
            <a:off x="6526768" y="6572250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22" name="Shape 18"/>
          <p:cNvSpPr/>
          <p:nvPr/>
        </p:nvSpPr>
        <p:spPr>
          <a:xfrm>
            <a:off x="6159103" y="6388417"/>
            <a:ext cx="390525" cy="39052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23" name="Text 19"/>
          <p:cNvSpPr/>
          <p:nvPr/>
        </p:nvSpPr>
        <p:spPr>
          <a:xfrm>
            <a:off x="6265902" y="6453426"/>
            <a:ext cx="176927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050" dirty="0"/>
          </a:p>
        </p:txBody>
      </p:sp>
      <p:sp>
        <p:nvSpPr>
          <p:cNvPr id="24" name="Text 20"/>
          <p:cNvSpPr/>
          <p:nvPr/>
        </p:nvSpPr>
        <p:spPr>
          <a:xfrm>
            <a:off x="7309128" y="6366748"/>
            <a:ext cx="3397210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Обоснование автоматизации</a:t>
            </a:r>
            <a:endParaRPr lang="en-US" sz="1700" dirty="0"/>
          </a:p>
        </p:txBody>
      </p:sp>
      <p:sp>
        <p:nvSpPr>
          <p:cNvPr id="25" name="Text 21"/>
          <p:cNvSpPr/>
          <p:nvPr/>
        </p:nvSpPr>
        <p:spPr>
          <a:xfrm>
            <a:off x="7309128" y="6742033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Автоматизация позволит повысить эффективность работы, улучшить качество обслуживания читателей и оптимизировать управление библиотечным фондом.</a:t>
            </a:r>
            <a:endParaRPr lang="en-US" sz="135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546FE71-7BE6-4106-9780-5916F8C60AFB}"/>
              </a:ext>
            </a:extLst>
          </p:cNvPr>
          <p:cNvSpPr/>
          <p:nvPr/>
        </p:nvSpPr>
        <p:spPr>
          <a:xfrm>
            <a:off x="12816000" y="7674292"/>
            <a:ext cx="1814400" cy="555308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441BE43-7A96-450F-958B-94B50713FB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1002" y="115252"/>
            <a:ext cx="4785995" cy="28575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1B25914-B902-4AA7-8F44-7DA0EB1260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4814" y="3114516"/>
            <a:ext cx="4738370" cy="17272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03F45BF-DAE6-431B-B0F1-8E03274918A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94814" y="5055328"/>
            <a:ext cx="4738370" cy="2666178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1D5B3C84-172E-4E13-A53C-FF2A6482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800" y="35730"/>
            <a:ext cx="9822091" cy="566251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24493-9C3A-42A8-93D4-471C6EB9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00" y="752094"/>
            <a:ext cx="10461600" cy="5732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BDC858-E967-4788-8F1A-E30ECDF646A6}"/>
              </a:ext>
            </a:extLst>
          </p:cNvPr>
          <p:cNvSpPr/>
          <p:nvPr/>
        </p:nvSpPr>
        <p:spPr>
          <a:xfrm>
            <a:off x="12816000" y="7674292"/>
            <a:ext cx="1814400" cy="555308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934C-A5C5-4AA3-ACC5-EE547E9ABAFA}"/>
              </a:ext>
            </a:extLst>
          </p:cNvPr>
          <p:cNvSpPr txBox="1"/>
          <p:nvPr/>
        </p:nvSpPr>
        <p:spPr>
          <a:xfrm>
            <a:off x="3162600" y="6572302"/>
            <a:ext cx="73188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ERD-Диаграмма справочников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32C452-854F-4BD4-9303-09CF608F8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889B17-2100-4652-9AB3-738F111A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362" y="7649625"/>
            <a:ext cx="1819275" cy="561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771A6D-8313-4787-9CDF-2FACDEBE64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255" y="641173"/>
            <a:ext cx="9284830" cy="55435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1C8D62-1554-4D0D-AE9A-A892A5AE86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85862" y="5530290"/>
            <a:ext cx="6569050" cy="2699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459D5-B5BD-4229-8EF3-9B3F0533D500}"/>
              </a:ext>
            </a:extLst>
          </p:cNvPr>
          <p:cNvSpPr txBox="1"/>
          <p:nvPr/>
        </p:nvSpPr>
        <p:spPr>
          <a:xfrm>
            <a:off x="9692639" y="2099462"/>
            <a:ext cx="3796589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Диаграмма вариантов использования ролей «Заведующий библиотеки» и «Администратор»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A92F16F-4BAA-404C-A691-4B23A50B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0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8150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4730" y="3027402"/>
            <a:ext cx="13240941" cy="1240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Техническое задание: функциональные требования</a:t>
            </a:r>
            <a:endParaRPr lang="en-US" sz="3900" dirty="0"/>
          </a:p>
        </p:txBody>
      </p:sp>
      <p:sp>
        <p:nvSpPr>
          <p:cNvPr id="5" name="Shape 1"/>
          <p:cNvSpPr/>
          <p:nvPr/>
        </p:nvSpPr>
        <p:spPr>
          <a:xfrm>
            <a:off x="694730" y="4566047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6" name="Text 2"/>
          <p:cNvSpPr/>
          <p:nvPr/>
        </p:nvSpPr>
        <p:spPr>
          <a:xfrm>
            <a:off x="893207" y="4764524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Учет книг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893207" y="5193744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Возможность добавления, редактирования, удаления и поиска информации о книгах в базе данных.</a:t>
            </a:r>
            <a:endParaRPr lang="en-US" sz="1550" dirty="0"/>
          </a:p>
        </p:txBody>
      </p:sp>
      <p:sp>
        <p:nvSpPr>
          <p:cNvPr id="8" name="Shape 4"/>
          <p:cNvSpPr/>
          <p:nvPr/>
        </p:nvSpPr>
        <p:spPr>
          <a:xfrm>
            <a:off x="7414498" y="4566047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9" name="Text 5"/>
          <p:cNvSpPr/>
          <p:nvPr/>
        </p:nvSpPr>
        <p:spPr>
          <a:xfrm>
            <a:off x="7612975" y="4764524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Закупка и приход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7612975" y="5193744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Автоматизация процессов закупки новых книг и </a:t>
            </a:r>
            <a:r>
              <a:rPr lang="en-US" sz="15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их</a:t>
            </a: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ru-RU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регистрации</a:t>
            </a: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в библиотечный фонд.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694730" y="6225778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893207" y="6424255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Списание</a:t>
            </a:r>
            <a:endParaRPr lang="en-US" sz="1950" dirty="0"/>
          </a:p>
        </p:txBody>
      </p:sp>
      <p:sp>
        <p:nvSpPr>
          <p:cNvPr id="13" name="Text 9"/>
          <p:cNvSpPr/>
          <p:nvPr/>
        </p:nvSpPr>
        <p:spPr>
          <a:xfrm>
            <a:off x="893207" y="6853476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Функционал для учета и оформления списания устаревших или поврежденных книг.</a:t>
            </a:r>
            <a:endParaRPr lang="en-US" sz="1550" dirty="0"/>
          </a:p>
        </p:txBody>
      </p:sp>
      <p:sp>
        <p:nvSpPr>
          <p:cNvPr id="14" name="Shape 10"/>
          <p:cNvSpPr/>
          <p:nvPr/>
        </p:nvSpPr>
        <p:spPr>
          <a:xfrm>
            <a:off x="7414498" y="6225778"/>
            <a:ext cx="6521291" cy="1461254"/>
          </a:xfrm>
          <a:prstGeom prst="roundRect">
            <a:avLst>
              <a:gd name="adj" fmla="val 12227"/>
            </a:avLst>
          </a:prstGeom>
          <a:solidFill>
            <a:srgbClr val="E8F3E8"/>
          </a:solidFill>
          <a:ln/>
        </p:spPr>
      </p:sp>
      <p:sp>
        <p:nvSpPr>
          <p:cNvPr id="15" name="Text 11"/>
          <p:cNvSpPr/>
          <p:nvPr/>
        </p:nvSpPr>
        <p:spPr>
          <a:xfrm>
            <a:off x="7612975" y="6424255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Отчетность</a:t>
            </a:r>
            <a:endParaRPr lang="en-US" sz="1950" dirty="0"/>
          </a:p>
        </p:txBody>
      </p:sp>
      <p:sp>
        <p:nvSpPr>
          <p:cNvPr id="16" name="Text 12"/>
          <p:cNvSpPr/>
          <p:nvPr/>
        </p:nvSpPr>
        <p:spPr>
          <a:xfrm>
            <a:off x="7612975" y="6853476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Генерация различных отчетов о состоянии библиотечного фонда и движении книг.</a:t>
            </a:r>
            <a:endParaRPr lang="en-US" sz="15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BE50F50-9D02-44F1-839C-0584B6AFD6E9}"/>
              </a:ext>
            </a:extLst>
          </p:cNvPr>
          <p:cNvSpPr/>
          <p:nvPr/>
        </p:nvSpPr>
        <p:spPr>
          <a:xfrm>
            <a:off x="12794400" y="7806094"/>
            <a:ext cx="1836000" cy="423505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77075BA-80CD-4BF7-B94F-53E312FB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600" y="0"/>
            <a:ext cx="62208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88050" y="726638"/>
            <a:ext cx="7967901" cy="1050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33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Техническое задание: нефункциональные требования</a:t>
            </a:r>
            <a:endParaRPr lang="en-US" sz="33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50" y="2028706"/>
            <a:ext cx="420053" cy="42005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88050" y="2616756"/>
            <a:ext cx="2100382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Интерфейс</a:t>
            </a:r>
            <a:endParaRPr lang="en-US" sz="1650" dirty="0"/>
          </a:p>
        </p:txBody>
      </p:sp>
      <p:sp>
        <p:nvSpPr>
          <p:cNvPr id="7" name="Text 2"/>
          <p:cNvSpPr/>
          <p:nvPr/>
        </p:nvSpPr>
        <p:spPr>
          <a:xfrm>
            <a:off x="588050" y="2980015"/>
            <a:ext cx="7967901" cy="537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Интуитивно понятный интерфейс с подсказками для пользователей, обеспечивающий удобство работы с системой.</a:t>
            </a:r>
            <a:endParaRPr lang="en-US" sz="13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50" y="4021455"/>
            <a:ext cx="420053" cy="42005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88050" y="4609505"/>
            <a:ext cx="2782253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Технические требования</a:t>
            </a:r>
            <a:endParaRPr lang="en-US" sz="1650" dirty="0"/>
          </a:p>
        </p:txBody>
      </p:sp>
      <p:sp>
        <p:nvSpPr>
          <p:cNvPr id="10" name="Text 4"/>
          <p:cNvSpPr/>
          <p:nvPr/>
        </p:nvSpPr>
        <p:spPr>
          <a:xfrm>
            <a:off x="588050" y="4972764"/>
            <a:ext cx="7967901" cy="537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Совместимость с операционными системами Windows 7/8/10/11 и платформой 1С:Предприятие 8.3.</a:t>
            </a:r>
            <a:endParaRPr lang="en-US" sz="13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50" y="6014204"/>
            <a:ext cx="420053" cy="42005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88050" y="6602254"/>
            <a:ext cx="2100382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Безопасность</a:t>
            </a:r>
            <a:endParaRPr lang="en-US" sz="1650" dirty="0"/>
          </a:p>
        </p:txBody>
      </p:sp>
      <p:sp>
        <p:nvSpPr>
          <p:cNvPr id="13" name="Text 6"/>
          <p:cNvSpPr/>
          <p:nvPr/>
        </p:nvSpPr>
        <p:spPr>
          <a:xfrm>
            <a:off x="588050" y="6965513"/>
            <a:ext cx="7967901" cy="537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Устойчивость к ошибкам, функция резервного копирования данных и система авторизации пользователей.</a:t>
            </a:r>
            <a:endParaRPr lang="en-US" sz="13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DDE31FA-0513-40E6-8C2A-7F0CF0297F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00" y="1857601"/>
            <a:ext cx="5749012" cy="4744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A27832-1103-4E92-8250-670377BD3225}"/>
              </a:ext>
            </a:extLst>
          </p:cNvPr>
          <p:cNvSpPr txBox="1"/>
          <p:nvPr/>
        </p:nvSpPr>
        <p:spPr>
          <a:xfrm>
            <a:off x="9984600" y="6680121"/>
            <a:ext cx="734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выполнения программы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4011930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Средства разработки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5153739"/>
            <a:ext cx="12902327" cy="2150031"/>
          </a:xfrm>
          <a:prstGeom prst="roundRect">
            <a:avLst>
              <a:gd name="adj" fmla="val 10335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79277" y="516897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126093" y="53247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Платформа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7565827" y="53247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1С:Предприятие 8.3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879277" y="5875496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1126093" y="60312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Язык программирования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7565827" y="60312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1С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879277" y="6582013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1126093" y="673774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Среда разработки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7565827" y="673774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Конфигуратор 1С</a:t>
            </a:r>
            <a:endParaRPr lang="en-US" sz="19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5EB62-D17C-4622-B81A-D2EA3CB28445}"/>
              </a:ext>
            </a:extLst>
          </p:cNvPr>
          <p:cNvSpPr/>
          <p:nvPr/>
        </p:nvSpPr>
        <p:spPr>
          <a:xfrm>
            <a:off x="12398400" y="7740000"/>
            <a:ext cx="2232000" cy="4896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F3078C0-C1D7-4FA3-B176-8691F7B6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0" y="725485"/>
            <a:ext cx="3792563" cy="3271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B04C442F-47EB-4374-9964-C607F507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книг в библиотеке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563</Words>
  <Application>Microsoft Office PowerPoint</Application>
  <PresentationFormat>Произвольный</PresentationFormat>
  <Paragraphs>93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Fraunces Extra Bold</vt:lpstr>
      <vt:lpstr>Arial</vt:lpstr>
      <vt:lpstr>Nobile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збруев</cp:lastModifiedBy>
  <cp:revision>5</cp:revision>
  <dcterms:created xsi:type="dcterms:W3CDTF">2024-10-31T16:45:20Z</dcterms:created>
  <dcterms:modified xsi:type="dcterms:W3CDTF">2024-10-31T17:09:15Z</dcterms:modified>
</cp:coreProperties>
</file>