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75" r:id="rId3"/>
    <p:sldId id="257" r:id="rId4"/>
    <p:sldId id="274" r:id="rId5"/>
    <p:sldId id="258" r:id="rId6"/>
    <p:sldId id="260" r:id="rId7"/>
    <p:sldId id="273" r:id="rId8"/>
    <p:sldId id="259" r:id="rId9"/>
    <p:sldId id="261" r:id="rId10"/>
    <p:sldId id="272" r:id="rId11"/>
    <p:sldId id="267" r:id="rId12"/>
    <p:sldId id="270" r:id="rId13"/>
    <p:sldId id="269" r:id="rId14"/>
    <p:sldId id="271" r:id="rId15"/>
    <p:sldId id="263" r:id="rId16"/>
    <p:sldId id="264" r:id="rId17"/>
    <p:sldId id="277" r:id="rId18"/>
    <p:sldId id="276" r:id="rId19"/>
    <p:sldId id="265" r:id="rId20"/>
    <p:sldId id="278" r:id="rId21"/>
    <p:sldId id="279" r:id="rId22"/>
    <p:sldId id="280" r:id="rId23"/>
    <p:sldId id="282" r:id="rId24"/>
    <p:sldId id="284" r:id="rId25"/>
    <p:sldId id="285" r:id="rId26"/>
    <p:sldId id="286" r:id="rId27"/>
    <p:sldId id="287" r:id="rId28"/>
    <p:sldId id="289" r:id="rId29"/>
    <p:sldId id="288" r:id="rId30"/>
    <p:sldId id="290" r:id="rId31"/>
    <p:sldId id="291" r:id="rId32"/>
    <p:sldId id="293" r:id="rId33"/>
    <p:sldId id="292" r:id="rId34"/>
    <p:sldId id="294" r:id="rId35"/>
    <p:sldId id="295" r:id="rId36"/>
    <p:sldId id="296" r:id="rId37"/>
    <p:sldId id="26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94"/>
    <p:restoredTop sz="82265"/>
  </p:normalViewPr>
  <p:slideViewPr>
    <p:cSldViewPr snapToGrid="0" snapToObjects="1">
      <p:cViewPr varScale="1">
        <p:scale>
          <a:sx n="63" d="100"/>
          <a:sy n="63" d="100"/>
        </p:scale>
        <p:origin x="15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Users/samanehkarimi/Documents/PhD/GHC/CVforGHC/MyCV/WellsFargo/Simulation/ReportAndPresentation/Analysis/Plots.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Users/samanehkarimi/Documents/PhD/GHC/CVforGHC/MyCV/WellsFargo/Simulation/ReportAndPresentation/Analysis/FeatRescalingImpact.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Users/samanehkarimi/Documents/PhD/GHC/CVforGHC/MyCV/WellsFargo/Simulation/code/Results/RandomForest_CrossValidaiton_AnovaTest_Results.csv"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Users/samanehkarimi/Documents/PhD/GHC/CVforGHC/MyCV/WellsFargo/Simulation/ReportAndPresentation/Analysis/ModelsComparisononTest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b="1">
                <a:latin typeface="Times New Roman" charset="0"/>
                <a:ea typeface="Times New Roman" charset="0"/>
                <a:cs typeface="Times New Roman" charset="0"/>
              </a:rPr>
              <a:t>Anova</a:t>
            </a:r>
            <a:r>
              <a:rPr lang="en-US" sz="1800" b="1" baseline="0">
                <a:latin typeface="Times New Roman" charset="0"/>
                <a:ea typeface="Times New Roman" charset="0"/>
                <a:cs typeface="Times New Roman" charset="0"/>
              </a:rPr>
              <a:t> Test on Features</a:t>
            </a:r>
            <a:endParaRPr lang="en-US" sz="1800" b="1">
              <a:latin typeface="Times New Roman" charset="0"/>
              <a:ea typeface="Times New Roman" charset="0"/>
              <a:cs typeface="Times New Roman" charset="0"/>
            </a:endParaRP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9609363550368"/>
          <c:y val="0.136050156739812"/>
          <c:w val="0.875314494317652"/>
          <c:h val="0.615239552736159"/>
        </c:manualLayout>
      </c:layout>
      <c:barChart>
        <c:barDir val="col"/>
        <c:grouping val="clustered"/>
        <c:varyColors val="0"/>
        <c:ser>
          <c:idx val="0"/>
          <c:order val="0"/>
          <c:spPr>
            <a:solidFill>
              <a:schemeClr val="accent1"/>
            </a:solidFill>
            <a:ln>
              <a:noFill/>
            </a:ln>
            <a:effectLst/>
          </c:spPr>
          <c:invertIfNegative val="0"/>
          <c:cat>
            <c:strRef>
              <c:f>Sheet1!$A$3:$L$3</c:f>
              <c:strCache>
                <c:ptCount val="12"/>
                <c:pt idx="0">
                  <c:v>query_id</c:v>
                </c:pt>
                <c:pt idx="1">
                  <c:v>url_id</c:v>
                </c:pt>
                <c:pt idx="2">
                  <c:v>query_length</c:v>
                </c:pt>
                <c:pt idx="3">
                  <c:v>is_homepage</c:v>
                </c:pt>
                <c:pt idx="4">
                  <c:v>sig1</c:v>
                </c:pt>
                <c:pt idx="5">
                  <c:v>sig2</c:v>
                </c:pt>
                <c:pt idx="6">
                  <c:v>sig3</c:v>
                </c:pt>
                <c:pt idx="7">
                  <c:v>sig4</c:v>
                </c:pt>
                <c:pt idx="8">
                  <c:v>sig5</c:v>
                </c:pt>
                <c:pt idx="9">
                  <c:v>sig6</c:v>
                </c:pt>
                <c:pt idx="10">
                  <c:v>sig7</c:v>
                </c:pt>
                <c:pt idx="11">
                  <c:v>sig8</c:v>
                </c:pt>
              </c:strCache>
            </c:strRef>
          </c:cat>
          <c:val>
            <c:numRef>
              <c:f>Sheet1!$A$4:$L$4</c:f>
              <c:numCache>
                <c:formatCode>0.00E+00</c:formatCode>
                <c:ptCount val="12"/>
                <c:pt idx="0">
                  <c:v>0.007469</c:v>
                </c:pt>
                <c:pt idx="1">
                  <c:v>37.39</c:v>
                </c:pt>
                <c:pt idx="2">
                  <c:v>0.0002361</c:v>
                </c:pt>
                <c:pt idx="3">
                  <c:v>292.0</c:v>
                </c:pt>
                <c:pt idx="4">
                  <c:v>2108.0</c:v>
                </c:pt>
                <c:pt idx="5">
                  <c:v>8258.0</c:v>
                </c:pt>
                <c:pt idx="6">
                  <c:v>425.8</c:v>
                </c:pt>
                <c:pt idx="7" formatCode="General">
                  <c:v>0.0</c:v>
                </c:pt>
                <c:pt idx="8">
                  <c:v>862.1</c:v>
                </c:pt>
                <c:pt idx="9">
                  <c:v>1261.0</c:v>
                </c:pt>
                <c:pt idx="10">
                  <c:v>2244.0</c:v>
                </c:pt>
                <c:pt idx="11">
                  <c:v>66.13</c:v>
                </c:pt>
              </c:numCache>
            </c:numRef>
          </c:val>
        </c:ser>
        <c:dLbls>
          <c:showLegendKey val="0"/>
          <c:showVal val="0"/>
          <c:showCatName val="0"/>
          <c:showSerName val="0"/>
          <c:showPercent val="0"/>
          <c:showBubbleSize val="0"/>
        </c:dLbls>
        <c:gapWidth val="219"/>
        <c:overlap val="-27"/>
        <c:axId val="66579920"/>
        <c:axId val="66649584"/>
      </c:barChart>
      <c:catAx>
        <c:axId val="665799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a:latin typeface="Times New Roman" charset="0"/>
                    <a:ea typeface="Times New Roman" charset="0"/>
                    <a:cs typeface="Times New Roman" charset="0"/>
                  </a:rPr>
                  <a:t>Features</a:t>
                </a:r>
                <a:endParaRPr lang="en-US" sz="1200" b="1">
                  <a:latin typeface="Times New Roman" charset="0"/>
                  <a:ea typeface="Times New Roman" charset="0"/>
                  <a:cs typeface="Times New Roman" charset="0"/>
                </a:endParaRPr>
              </a:p>
            </c:rich>
          </c:tx>
          <c:layout>
            <c:manualLayout>
              <c:xMode val="edge"/>
              <c:yMode val="edge"/>
              <c:x val="0.48221165247745"/>
              <c:y val="0.87258608347937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Times New Roman" charset="0"/>
                <a:ea typeface="Times New Roman" charset="0"/>
                <a:cs typeface="Times New Roman" charset="0"/>
              </a:defRPr>
            </a:pPr>
            <a:endParaRPr lang="en-US"/>
          </a:p>
        </c:txPr>
        <c:crossAx val="66649584"/>
        <c:crosses val="autoZero"/>
        <c:auto val="1"/>
        <c:lblAlgn val="ctr"/>
        <c:lblOffset val="100"/>
        <c:noMultiLvlLbl val="0"/>
      </c:catAx>
      <c:valAx>
        <c:axId val="66649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a:latin typeface="Times New Roman" charset="0"/>
                    <a:ea typeface="Times New Roman" charset="0"/>
                    <a:cs typeface="Times New Roman" charset="0"/>
                  </a:rPr>
                  <a:t>Anova Test</a:t>
                </a:r>
              </a:p>
            </c:rich>
          </c:tx>
          <c:layout>
            <c:manualLayout>
              <c:xMode val="edge"/>
              <c:yMode val="edge"/>
              <c:x val="0.0219966159052453"/>
              <c:y val="0.33311332164984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665799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Sheet1!$H$5</c:f>
              <c:strCache>
                <c:ptCount val="1"/>
                <c:pt idx="0">
                  <c:v>Accuracy</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Sheet1!$G$6:$G$8</c:f>
              <c:strCache>
                <c:ptCount val="3"/>
                <c:pt idx="0">
                  <c:v>None</c:v>
                </c:pt>
                <c:pt idx="1">
                  <c:v>Feature rescaling</c:v>
                </c:pt>
                <c:pt idx="2">
                  <c:v>Standardization</c:v>
                </c:pt>
              </c:strCache>
            </c:strRef>
          </c:cat>
          <c:val>
            <c:numRef>
              <c:f>Sheet1!$H$6:$H$8</c:f>
              <c:numCache>
                <c:formatCode>General</c:formatCode>
                <c:ptCount val="3"/>
                <c:pt idx="0">
                  <c:v>0.54409927542267</c:v>
                </c:pt>
                <c:pt idx="1">
                  <c:v>0.605771633213958</c:v>
                </c:pt>
                <c:pt idx="2">
                  <c:v>0.620388106937619</c:v>
                </c:pt>
              </c:numCache>
            </c:numRef>
          </c:val>
          <c:smooth val="0"/>
        </c:ser>
        <c:ser>
          <c:idx val="1"/>
          <c:order val="1"/>
          <c:tx>
            <c:strRef>
              <c:f>Sheet1!$I$5</c:f>
              <c:strCache>
                <c:ptCount val="1"/>
                <c:pt idx="0">
                  <c:v>Precision</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Sheet1!$G$6:$G$8</c:f>
              <c:strCache>
                <c:ptCount val="3"/>
                <c:pt idx="0">
                  <c:v>None</c:v>
                </c:pt>
                <c:pt idx="1">
                  <c:v>Feature rescaling</c:v>
                </c:pt>
                <c:pt idx="2">
                  <c:v>Standardization</c:v>
                </c:pt>
              </c:strCache>
            </c:strRef>
          </c:cat>
          <c:val>
            <c:numRef>
              <c:f>Sheet1!$I$6:$I$8</c:f>
              <c:numCache>
                <c:formatCode>General</c:formatCode>
                <c:ptCount val="3"/>
                <c:pt idx="0">
                  <c:v>0.420714572460859</c:v>
                </c:pt>
                <c:pt idx="1">
                  <c:v>0.558103975535168</c:v>
                </c:pt>
                <c:pt idx="2">
                  <c:v>0.579305216190375</c:v>
                </c:pt>
              </c:numCache>
            </c:numRef>
          </c:val>
          <c:smooth val="0"/>
        </c:ser>
        <c:ser>
          <c:idx val="2"/>
          <c:order val="2"/>
          <c:tx>
            <c:strRef>
              <c:f>Sheet1!$J$5</c:f>
              <c:strCache>
                <c:ptCount val="1"/>
                <c:pt idx="0">
                  <c:v>Recall</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Sheet1!$G$6:$G$8</c:f>
              <c:strCache>
                <c:ptCount val="3"/>
                <c:pt idx="0">
                  <c:v>None</c:v>
                </c:pt>
                <c:pt idx="1">
                  <c:v>Feature rescaling</c:v>
                </c:pt>
                <c:pt idx="2">
                  <c:v>Standardization</c:v>
                </c:pt>
              </c:strCache>
            </c:strRef>
          </c:cat>
          <c:val>
            <c:numRef>
              <c:f>Sheet1!$J$6:$J$8</c:f>
              <c:numCache>
                <c:formatCode>General</c:formatCode>
                <c:ptCount val="3"/>
                <c:pt idx="0">
                  <c:v>0.0993082535771818</c:v>
                </c:pt>
                <c:pt idx="1">
                  <c:v>0.51616856792684</c:v>
                </c:pt>
                <c:pt idx="2">
                  <c:v>0.513997549250636</c:v>
                </c:pt>
              </c:numCache>
            </c:numRef>
          </c:val>
          <c:smooth val="0"/>
        </c:ser>
        <c:ser>
          <c:idx val="3"/>
          <c:order val="3"/>
          <c:tx>
            <c:strRef>
              <c:f>Sheet1!$K$5</c:f>
              <c:strCache>
                <c:ptCount val="1"/>
                <c:pt idx="0">
                  <c:v>F1</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Sheet1!$G$6:$G$8</c:f>
              <c:strCache>
                <c:ptCount val="3"/>
                <c:pt idx="0">
                  <c:v>None</c:v>
                </c:pt>
                <c:pt idx="1">
                  <c:v>Feature rescaling</c:v>
                </c:pt>
                <c:pt idx="2">
                  <c:v>Standardization</c:v>
                </c:pt>
              </c:strCache>
            </c:strRef>
          </c:cat>
          <c:val>
            <c:numRef>
              <c:f>Sheet1!$K$6:$K$8</c:f>
              <c:numCache>
                <c:formatCode>General</c:formatCode>
                <c:ptCount val="3"/>
                <c:pt idx="0">
                  <c:v>0.16068690585</c:v>
                </c:pt>
                <c:pt idx="1">
                  <c:v>0.53631777440368</c:v>
                </c:pt>
                <c:pt idx="2">
                  <c:v>0.544700829088</c:v>
                </c:pt>
              </c:numCache>
            </c:numRef>
          </c:val>
          <c:smooth val="0"/>
        </c:ser>
        <c:dLbls>
          <c:showLegendKey val="0"/>
          <c:showVal val="0"/>
          <c:showCatName val="0"/>
          <c:showSerName val="0"/>
          <c:showPercent val="0"/>
          <c:showBubbleSize val="0"/>
        </c:dLbls>
        <c:marker val="1"/>
        <c:smooth val="0"/>
        <c:axId val="65735376"/>
        <c:axId val="65551648"/>
      </c:lineChart>
      <c:catAx>
        <c:axId val="65735376"/>
        <c:scaling>
          <c:orientation val="minMax"/>
        </c:scaling>
        <c:delete val="0"/>
        <c:axPos val="b"/>
        <c:title>
          <c:tx>
            <c:rich>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r>
                  <a:rPr lang="en-US" sz="1100" b="1"/>
                  <a:t>Preprocessing Technique</a:t>
                </a:r>
              </a:p>
            </c:rich>
          </c:tx>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65551648"/>
        <c:crosses val="autoZero"/>
        <c:auto val="1"/>
        <c:lblAlgn val="ctr"/>
        <c:lblOffset val="100"/>
        <c:noMultiLvlLbl val="0"/>
      </c:catAx>
      <c:valAx>
        <c:axId val="65551648"/>
        <c:scaling>
          <c:orientation val="minMax"/>
          <c:min val="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r>
                  <a:rPr lang="en-US" sz="1100" b="1"/>
                  <a:t>Measure</a:t>
                </a:r>
              </a:p>
            </c:rich>
          </c:tx>
          <c:overlay val="0"/>
          <c:spPr>
            <a:noFill/>
            <a:ln>
              <a:noFill/>
            </a:ln>
            <a:effectLst/>
          </c:spPr>
          <c:txPr>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65735376"/>
        <c:crosses val="autoZero"/>
        <c:crossBetween val="between"/>
      </c:valAx>
      <c:spPr>
        <a:noFill/>
        <a:ln>
          <a:noFill/>
        </a:ln>
        <a:effectLst/>
      </c:spPr>
    </c:plotArea>
    <c:legend>
      <c:legendPos val="t"/>
      <c:overlay val="0"/>
      <c:spPr>
        <a:noFill/>
        <a:ln>
          <a:solidFill>
            <a:schemeClr val="tx1"/>
          </a:solid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RandomForest_CrossValidaiton_An!$J$5</c:f>
              <c:strCache>
                <c:ptCount val="1"/>
                <c:pt idx="0">
                  <c:v>Mean Accuracy on 5-Fold CV</c:v>
                </c:pt>
              </c:strCache>
            </c:strRef>
          </c:tx>
          <c:spPr>
            <a:solidFill>
              <a:schemeClr val="accent1"/>
            </a:solidFill>
            <a:ln>
              <a:noFill/>
            </a:ln>
            <a:effectLst/>
          </c:spPr>
          <c:invertIfNegative val="0"/>
          <c:cat>
            <c:strRef>
              <c:f>RandomForest_CrossValidaiton_An!$I$6:$I$8</c:f>
              <c:strCache>
                <c:ptCount val="3"/>
                <c:pt idx="0">
                  <c:v>ANOVA</c:v>
                </c:pt>
                <c:pt idx="1">
                  <c:v>PCA</c:v>
                </c:pt>
                <c:pt idx="2">
                  <c:v>None</c:v>
                </c:pt>
              </c:strCache>
            </c:strRef>
          </c:cat>
          <c:val>
            <c:numRef>
              <c:f>RandomForest_CrossValidaiton_An!$J$6:$J$8</c:f>
              <c:numCache>
                <c:formatCode>General</c:formatCode>
                <c:ptCount val="3"/>
                <c:pt idx="0">
                  <c:v>0.617978513817686</c:v>
                </c:pt>
                <c:pt idx="1">
                  <c:v>0.572769593699709</c:v>
                </c:pt>
                <c:pt idx="2">
                  <c:v>0.655954426305481</c:v>
                </c:pt>
              </c:numCache>
            </c:numRef>
          </c:val>
        </c:ser>
        <c:ser>
          <c:idx val="1"/>
          <c:order val="1"/>
          <c:tx>
            <c:strRef>
              <c:f>RandomForest_CrossValidaiton_An!$K$5</c:f>
              <c:strCache>
                <c:ptCount val="1"/>
                <c:pt idx="0">
                  <c:v>Accuracy on Test set</c:v>
                </c:pt>
              </c:strCache>
            </c:strRef>
          </c:tx>
          <c:spPr>
            <a:solidFill>
              <a:schemeClr val="accent2"/>
            </a:solidFill>
            <a:ln>
              <a:noFill/>
            </a:ln>
            <a:effectLst/>
          </c:spPr>
          <c:invertIfNegative val="0"/>
          <c:cat>
            <c:strRef>
              <c:f>RandomForest_CrossValidaiton_An!$I$6:$I$8</c:f>
              <c:strCache>
                <c:ptCount val="3"/>
                <c:pt idx="0">
                  <c:v>ANOVA</c:v>
                </c:pt>
                <c:pt idx="1">
                  <c:v>PCA</c:v>
                </c:pt>
                <c:pt idx="2">
                  <c:v>None</c:v>
                </c:pt>
              </c:strCache>
            </c:strRef>
          </c:cat>
          <c:val>
            <c:numRef>
              <c:f>RandomForest_CrossValidaiton_An!$K$6:$K$8</c:f>
              <c:numCache>
                <c:formatCode>General</c:formatCode>
                <c:ptCount val="3"/>
                <c:pt idx="0">
                  <c:v>0.621012743</c:v>
                </c:pt>
                <c:pt idx="1">
                  <c:v>0.583326392937453</c:v>
                </c:pt>
                <c:pt idx="2">
                  <c:v>0.660614641</c:v>
                </c:pt>
              </c:numCache>
            </c:numRef>
          </c:val>
        </c:ser>
        <c:dLbls>
          <c:showLegendKey val="0"/>
          <c:showVal val="0"/>
          <c:showCatName val="0"/>
          <c:showSerName val="0"/>
          <c:showPercent val="0"/>
          <c:showBubbleSize val="0"/>
        </c:dLbls>
        <c:gapWidth val="219"/>
        <c:overlap val="-27"/>
        <c:axId val="60748576"/>
        <c:axId val="60751120"/>
      </c:barChart>
      <c:catAx>
        <c:axId val="60748576"/>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b="1" i="0" baseline="0">
                    <a:effectLst/>
                  </a:rPr>
                  <a:t>Dimention Reduciton Method</a:t>
                </a:r>
                <a:endParaRPr lang="en-US" sz="1400">
                  <a:effectLst/>
                </a:endParaRP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60751120"/>
        <c:crosses val="autoZero"/>
        <c:auto val="1"/>
        <c:lblAlgn val="ctr"/>
        <c:lblOffset val="100"/>
        <c:noMultiLvlLbl val="0"/>
      </c:catAx>
      <c:valAx>
        <c:axId val="60751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b="1"/>
                  <a:t>Accuracy</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60748576"/>
        <c:crosses val="autoZero"/>
        <c:crossBetween val="between"/>
      </c:valAx>
      <c:spPr>
        <a:noFill/>
        <a:ln>
          <a:noFill/>
        </a:ln>
        <a:effectLst/>
      </c:spPr>
    </c:plotArea>
    <c:legend>
      <c:legendPos val="t"/>
      <c:overlay val="0"/>
      <c:spPr>
        <a:noFill/>
        <a:ln>
          <a:solidFill>
            <a:schemeClr val="tx1"/>
          </a:solid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Sheet1!$B$6</c:f>
              <c:strCache>
                <c:ptCount val="1"/>
                <c:pt idx="0">
                  <c:v>MLP</c:v>
                </c:pt>
              </c:strCache>
            </c:strRef>
          </c:tx>
          <c:spPr>
            <a:solidFill>
              <a:schemeClr val="accent1"/>
            </a:solidFill>
            <a:ln>
              <a:noFill/>
            </a:ln>
            <a:effectLst/>
          </c:spPr>
          <c:invertIfNegative val="0"/>
          <c:cat>
            <c:strRef>
              <c:f>Sheet1!$C$5:$F$5</c:f>
              <c:strCache>
                <c:ptCount val="4"/>
                <c:pt idx="0">
                  <c:v>Precision</c:v>
                </c:pt>
                <c:pt idx="1">
                  <c:v>Recall</c:v>
                </c:pt>
                <c:pt idx="2">
                  <c:v>F1</c:v>
                </c:pt>
                <c:pt idx="3">
                  <c:v>Accuracy</c:v>
                </c:pt>
              </c:strCache>
            </c:strRef>
          </c:cat>
          <c:val>
            <c:numRef>
              <c:f>Sheet1!$C$6:$F$6</c:f>
              <c:numCache>
                <c:formatCode>General</c:formatCode>
                <c:ptCount val="4"/>
                <c:pt idx="0">
                  <c:v>0.651</c:v>
                </c:pt>
                <c:pt idx="1">
                  <c:v>0.652</c:v>
                </c:pt>
                <c:pt idx="2">
                  <c:v>0.637</c:v>
                </c:pt>
                <c:pt idx="3">
                  <c:v>0.57</c:v>
                </c:pt>
              </c:numCache>
            </c:numRef>
          </c:val>
        </c:ser>
        <c:ser>
          <c:idx val="1"/>
          <c:order val="1"/>
          <c:tx>
            <c:strRef>
              <c:f>Sheet1!$B$7</c:f>
              <c:strCache>
                <c:ptCount val="1"/>
                <c:pt idx="0">
                  <c:v>SVM</c:v>
                </c:pt>
              </c:strCache>
            </c:strRef>
          </c:tx>
          <c:spPr>
            <a:solidFill>
              <a:schemeClr val="accent2"/>
            </a:solidFill>
            <a:ln>
              <a:noFill/>
            </a:ln>
            <a:effectLst/>
          </c:spPr>
          <c:invertIfNegative val="0"/>
          <c:cat>
            <c:strRef>
              <c:f>Sheet1!$C$5:$F$5</c:f>
              <c:strCache>
                <c:ptCount val="4"/>
                <c:pt idx="0">
                  <c:v>Precision</c:v>
                </c:pt>
                <c:pt idx="1">
                  <c:v>Recall</c:v>
                </c:pt>
                <c:pt idx="2">
                  <c:v>F1</c:v>
                </c:pt>
                <c:pt idx="3">
                  <c:v>Accuracy</c:v>
                </c:pt>
              </c:strCache>
            </c:strRef>
          </c:cat>
          <c:val>
            <c:numRef>
              <c:f>Sheet1!$C$7:$F$7</c:f>
              <c:numCache>
                <c:formatCode>General</c:formatCode>
                <c:ptCount val="4"/>
                <c:pt idx="0">
                  <c:v>0.615</c:v>
                </c:pt>
                <c:pt idx="1">
                  <c:v>0.52</c:v>
                </c:pt>
                <c:pt idx="2">
                  <c:v>0.54</c:v>
                </c:pt>
                <c:pt idx="3">
                  <c:v>0.62</c:v>
                </c:pt>
              </c:numCache>
            </c:numRef>
          </c:val>
        </c:ser>
        <c:ser>
          <c:idx val="2"/>
          <c:order val="2"/>
          <c:tx>
            <c:strRef>
              <c:f>Sheet1!$B$8</c:f>
              <c:strCache>
                <c:ptCount val="1"/>
                <c:pt idx="0">
                  <c:v>Random Forest</c:v>
                </c:pt>
              </c:strCache>
            </c:strRef>
          </c:tx>
          <c:spPr>
            <a:solidFill>
              <a:schemeClr val="accent3"/>
            </a:solidFill>
            <a:ln>
              <a:noFill/>
            </a:ln>
            <a:effectLst/>
          </c:spPr>
          <c:invertIfNegative val="0"/>
          <c:cat>
            <c:strRef>
              <c:f>Sheet1!$C$5:$F$5</c:f>
              <c:strCache>
                <c:ptCount val="4"/>
                <c:pt idx="0">
                  <c:v>Precision</c:v>
                </c:pt>
                <c:pt idx="1">
                  <c:v>Recall</c:v>
                </c:pt>
                <c:pt idx="2">
                  <c:v>F1</c:v>
                </c:pt>
                <c:pt idx="3">
                  <c:v>Accuracy</c:v>
                </c:pt>
              </c:strCache>
            </c:strRef>
          </c:cat>
          <c:val>
            <c:numRef>
              <c:f>Sheet1!$C$8:$F$8</c:f>
              <c:numCache>
                <c:formatCode>General</c:formatCode>
                <c:ptCount val="4"/>
                <c:pt idx="0">
                  <c:v>0.665</c:v>
                </c:pt>
                <c:pt idx="1">
                  <c:v>0.665</c:v>
                </c:pt>
                <c:pt idx="2">
                  <c:v>0.651</c:v>
                </c:pt>
                <c:pt idx="3">
                  <c:v>0.66</c:v>
                </c:pt>
              </c:numCache>
            </c:numRef>
          </c:val>
        </c:ser>
        <c:dLbls>
          <c:showLegendKey val="0"/>
          <c:showVal val="0"/>
          <c:showCatName val="0"/>
          <c:showSerName val="0"/>
          <c:showPercent val="0"/>
          <c:showBubbleSize val="0"/>
        </c:dLbls>
        <c:gapWidth val="219"/>
        <c:overlap val="-27"/>
        <c:axId val="77061184"/>
        <c:axId val="76573856"/>
      </c:barChart>
      <c:catAx>
        <c:axId val="77061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76573856"/>
        <c:crosses val="autoZero"/>
        <c:auto val="1"/>
        <c:lblAlgn val="ctr"/>
        <c:lblOffset val="100"/>
        <c:noMultiLvlLbl val="0"/>
      </c:catAx>
      <c:valAx>
        <c:axId val="76573856"/>
        <c:scaling>
          <c:orientation val="minMax"/>
          <c:min val="0.4"/>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77061184"/>
        <c:crosses val="autoZero"/>
        <c:crossBetween val="between"/>
      </c:valAx>
      <c:spPr>
        <a:noFill/>
        <a:ln>
          <a:noFill/>
        </a:ln>
        <a:effectLst/>
      </c:spPr>
    </c:plotArea>
    <c:legend>
      <c:legendPos val="b"/>
      <c:overlay val="0"/>
      <c:spPr>
        <a:noFill/>
        <a:ln>
          <a:solidFill>
            <a:schemeClr val="tx1"/>
          </a:solid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66EFEE-8D1C-A945-835C-7FA6222ED01E}" type="datetimeFigureOut">
              <a:rPr lang="en-US" smtClean="0"/>
              <a:t>6/4/20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6CC094-1DD7-B94B-9B69-4A97F4064F5C}" type="slidenum">
              <a:rPr lang="en-US" smtClean="0"/>
              <a:t>‹#›</a:t>
            </a:fld>
            <a:endParaRPr lang="en-US"/>
          </a:p>
        </p:txBody>
      </p:sp>
    </p:spTree>
    <p:extLst>
      <p:ext uri="{BB962C8B-B14F-4D97-AF65-F5344CB8AC3E}">
        <p14:creationId xmlns:p14="http://schemas.microsoft.com/office/powerpoint/2010/main" val="1863649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step in developing a classification model is investigating the raw data and knowing its main characteristic. This information would help us make better decisions for the next steps. One of the important steps is checking if the dataset is imbalanced and needs using imbalanced data handling techniques:</a:t>
            </a:r>
            <a:r>
              <a:rPr lang="en-US" dirty="0" smtClean="0">
                <a:effectLst/>
              </a:rPr>
              <a:t> </a:t>
            </a:r>
            <a:br>
              <a:rPr lang="en-US" dirty="0" smtClean="0">
                <a:effectLst/>
              </a:rPr>
            </a:br>
            <a:r>
              <a:rPr lang="en-US" sz="1200" b="0" i="0" u="none" strike="noStrike" kern="1200" dirty="0" smtClean="0">
                <a:solidFill>
                  <a:schemeClr val="tx1"/>
                </a:solidFill>
                <a:effectLst/>
                <a:latin typeface="+mn-lt"/>
                <a:ea typeface="+mn-ea"/>
                <a:cs typeface="+mn-cs"/>
              </a:rPr>
              <a:t>Imbalance is not defined formally but a ratio of 1 to 10 is usually imbalanced enough to benefit from using balancing technique.</a:t>
            </a:r>
          </a:p>
          <a:p>
            <a:r>
              <a:rPr lang="en-US" sz="1200" b="0" i="0" u="none" strike="noStrike" kern="1200" dirty="0" smtClean="0">
                <a:solidFill>
                  <a:schemeClr val="tx1"/>
                </a:solidFill>
                <a:effectLst/>
                <a:latin typeface="+mn-lt"/>
                <a:ea typeface="+mn-ea"/>
                <a:cs typeface="+mn-cs"/>
              </a:rPr>
              <a:t>Synthetic Minority Oversampling (SMOTE) works by creating synthetic observations based upon the existing minority observations (Chawla et al., 2002). This is illustrated in the below figure where the circles represent the majority class (e.g. non-defaulters) and the squares the minority class (e.g. defaulters).  For each minority class observation, SMOTE calculates the k nearest neighbors. Let’s assume we consider the crossed square and pick the 5 nearest neighbors represented by the black squares. Depending upon the amount of oversampling needed, one or more of the k-nearest neighbors are selected to create the synthetic examples.  Let’s say our oversampling percentage is set at 200%. In this case, 2 of the 5 nearest neighbors are selected at random. The next step is then to randomly create two synthetic examples along the line connecting the observation under investigation (crossed square) with the two random nearest neighbors.</a:t>
            </a:r>
          </a:p>
          <a:p>
            <a:endParaRPr lang="en-US" sz="1200" b="0" i="0" u="none" strike="noStrike"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76CC094-1DD7-B94B-9B69-4A97F4064F5C}" type="slidenum">
              <a:rPr lang="en-US" smtClean="0"/>
              <a:t>5</a:t>
            </a:fld>
            <a:endParaRPr lang="en-US"/>
          </a:p>
        </p:txBody>
      </p:sp>
    </p:spTree>
    <p:extLst>
      <p:ext uri="{BB962C8B-B14F-4D97-AF65-F5344CB8AC3E}">
        <p14:creationId xmlns:p14="http://schemas.microsoft.com/office/powerpoint/2010/main" val="1309113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dirty="0" smtClean="0">
                <a:solidFill>
                  <a:schemeClr val="tx1"/>
                </a:solidFill>
                <a:effectLst/>
                <a:latin typeface="+mn-lt"/>
                <a:ea typeface="+mn-ea"/>
                <a:cs typeface="+mn-cs"/>
              </a:rPr>
              <a:t>k</a:t>
            </a:r>
            <a:r>
              <a:rPr lang="en-US" sz="1200" b="0" i="0" u="none" strike="noStrike" kern="1200" dirty="0" smtClean="0">
                <a:solidFill>
                  <a:schemeClr val="tx1"/>
                </a:solidFill>
                <a:effectLst/>
                <a:latin typeface="+mn-lt"/>
                <a:ea typeface="+mn-ea"/>
                <a:cs typeface="+mn-cs"/>
              </a:rPr>
              <a:t>-fold CV ensures that every observation from the original dataset has the chance of appearing in training and test set</a:t>
            </a:r>
            <a:br>
              <a:rPr lang="en-US" sz="1200" b="0" i="0" u="none" strike="noStrike" kern="1200" dirty="0" smtClean="0">
                <a:solidFill>
                  <a:schemeClr val="tx1"/>
                </a:solidFill>
                <a:effectLst/>
                <a:latin typeface="+mn-lt"/>
                <a:ea typeface="+mn-ea"/>
                <a:cs typeface="+mn-cs"/>
              </a:rPr>
            </a:br>
            <a:r>
              <a:rPr lang="en-US" sz="1200" b="0" i="0" u="none" strike="noStrike" kern="1200" dirty="0" smtClean="0">
                <a:solidFill>
                  <a:schemeClr val="tx1"/>
                </a:solidFill>
                <a:effectLst/>
                <a:latin typeface="+mn-lt"/>
                <a:ea typeface="+mn-ea"/>
                <a:cs typeface="+mn-cs"/>
              </a:rPr>
              <a:t/>
            </a:r>
            <a:br>
              <a:rPr lang="en-US" sz="1200" b="0" i="0" u="none" strike="noStrike" kern="1200" dirty="0" smtClean="0">
                <a:solidFill>
                  <a:schemeClr val="tx1"/>
                </a:solidFill>
                <a:effectLst/>
                <a:latin typeface="+mn-lt"/>
                <a:ea typeface="+mn-ea"/>
                <a:cs typeface="+mn-cs"/>
              </a:rPr>
            </a:br>
            <a:r>
              <a:rPr lang="en-US" sz="1200" b="0" i="0" u="none" strike="noStrike" kern="1200" dirty="0" smtClean="0">
                <a:solidFill>
                  <a:schemeClr val="tx1"/>
                </a:solidFill>
                <a:effectLst/>
                <a:latin typeface="+mn-lt"/>
                <a:ea typeface="+mn-ea"/>
                <a:cs typeface="+mn-cs"/>
              </a:rPr>
              <a:t>In </a:t>
            </a:r>
            <a:r>
              <a:rPr lang="en-US" sz="1200" b="0" i="1" u="none" strike="noStrike" kern="1200" dirty="0" smtClean="0">
                <a:solidFill>
                  <a:schemeClr val="tx1"/>
                </a:solidFill>
                <a:effectLst/>
                <a:latin typeface="+mn-lt"/>
                <a:ea typeface="+mn-ea"/>
                <a:cs typeface="+mn-cs"/>
              </a:rPr>
              <a:t>k</a:t>
            </a:r>
            <a:r>
              <a:rPr lang="en-US" sz="1200" b="0" i="0" u="none" strike="noStrike" kern="1200" dirty="0" smtClean="0">
                <a:solidFill>
                  <a:schemeClr val="tx1"/>
                </a:solidFill>
                <a:effectLst/>
                <a:latin typeface="+mn-lt"/>
                <a:ea typeface="+mn-ea"/>
                <a:cs typeface="+mn-cs"/>
              </a:rPr>
              <a:t>-fold CV, the training set is split into </a:t>
            </a:r>
            <a:r>
              <a:rPr lang="en-US" sz="1200" b="0" i="1" u="none" strike="noStrike" kern="1200" dirty="0" smtClean="0">
                <a:solidFill>
                  <a:schemeClr val="tx1"/>
                </a:solidFill>
                <a:effectLst/>
                <a:latin typeface="+mn-lt"/>
                <a:ea typeface="+mn-ea"/>
                <a:cs typeface="+mn-cs"/>
              </a:rPr>
              <a:t>k</a:t>
            </a:r>
            <a:r>
              <a:rPr lang="en-US" sz="1200" b="0" i="0" u="none" strike="noStrike" kern="1200" dirty="0" smtClean="0">
                <a:solidFill>
                  <a:schemeClr val="tx1"/>
                </a:solidFill>
                <a:effectLst/>
                <a:latin typeface="+mn-lt"/>
                <a:ea typeface="+mn-ea"/>
                <a:cs typeface="+mn-cs"/>
              </a:rPr>
              <a:t> smaller. For each of the </a:t>
            </a:r>
            <a:r>
              <a:rPr lang="en-US" sz="1200" b="0" i="1" u="none" strike="noStrike" kern="1200" dirty="0" smtClean="0">
                <a:solidFill>
                  <a:schemeClr val="tx1"/>
                </a:solidFill>
                <a:effectLst/>
                <a:latin typeface="+mn-lt"/>
                <a:ea typeface="+mn-ea"/>
                <a:cs typeface="+mn-cs"/>
              </a:rPr>
              <a:t>k</a:t>
            </a:r>
            <a:r>
              <a:rPr lang="en-US" sz="1200" b="0" i="0" u="none" strike="noStrike" kern="1200" dirty="0" smtClean="0">
                <a:solidFill>
                  <a:schemeClr val="tx1"/>
                </a:solidFill>
                <a:effectLst/>
                <a:latin typeface="+mn-lt"/>
                <a:ea typeface="+mn-ea"/>
                <a:cs typeface="+mn-cs"/>
              </a:rPr>
              <a:t> “folds”:</a:t>
            </a:r>
          </a:p>
          <a:p>
            <a:r>
              <a:rPr lang="en-US" dirty="0" smtClean="0">
                <a:effectLst/>
              </a:rPr>
              <a:t>1) A model is trained using k-1 of the folds as training data;</a:t>
            </a:r>
          </a:p>
          <a:p>
            <a:r>
              <a:rPr lang="en-US" dirty="0" smtClean="0">
                <a:effectLst/>
              </a:rPr>
              <a:t>2) The resulting model is validated on the remaining part of the data (i.e., it is used as a test set to compute a performance measure such as accuracy).</a:t>
            </a:r>
          </a:p>
          <a:p>
            <a:r>
              <a:rPr lang="en-US" sz="1200" b="0" i="0" u="none" strike="noStrike" kern="1200" dirty="0" smtClean="0">
                <a:solidFill>
                  <a:schemeClr val="tx1"/>
                </a:solidFill>
                <a:effectLst/>
                <a:latin typeface="+mn-lt"/>
                <a:ea typeface="+mn-ea"/>
                <a:cs typeface="+mn-cs"/>
              </a:rPr>
              <a:t>The performance measure reported by </a:t>
            </a:r>
            <a:r>
              <a:rPr lang="en-US" sz="1200" b="0" i="1" u="none" strike="noStrike" kern="1200" dirty="0" smtClean="0">
                <a:solidFill>
                  <a:schemeClr val="tx1"/>
                </a:solidFill>
                <a:effectLst/>
                <a:latin typeface="+mn-lt"/>
                <a:ea typeface="+mn-ea"/>
                <a:cs typeface="+mn-cs"/>
              </a:rPr>
              <a:t>k</a:t>
            </a:r>
            <a:r>
              <a:rPr lang="en-US" sz="1200" b="0" i="0" u="none" strike="noStrike" kern="1200" dirty="0" smtClean="0">
                <a:solidFill>
                  <a:schemeClr val="tx1"/>
                </a:solidFill>
                <a:effectLst/>
                <a:latin typeface="+mn-lt"/>
                <a:ea typeface="+mn-ea"/>
                <a:cs typeface="+mn-cs"/>
              </a:rPr>
              <a:t>-fold cross-validation is then the average of the values computed in the loop.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Grid Search exhaustively generates candidates from a grid of parameter values specified</a:t>
            </a:r>
            <a:r>
              <a:rPr lang="en-US" baseline="0" dirty="0" smtClean="0"/>
              <a:t> for the model.</a:t>
            </a:r>
            <a:endParaRPr lang="en-US" dirty="0"/>
          </a:p>
        </p:txBody>
      </p:sp>
      <p:sp>
        <p:nvSpPr>
          <p:cNvPr id="4" name="Slide Number Placeholder 3"/>
          <p:cNvSpPr>
            <a:spLocks noGrp="1"/>
          </p:cNvSpPr>
          <p:nvPr>
            <p:ph type="sldNum" sz="quarter" idx="10"/>
          </p:nvPr>
        </p:nvSpPr>
        <p:spPr/>
        <p:txBody>
          <a:bodyPr/>
          <a:lstStyle/>
          <a:p>
            <a:fld id="{D76CC094-1DD7-B94B-9B69-4A97F4064F5C}" type="slidenum">
              <a:rPr lang="en-US" smtClean="0"/>
              <a:t>15</a:t>
            </a:fld>
            <a:endParaRPr lang="en-US"/>
          </a:p>
        </p:txBody>
      </p:sp>
    </p:spTree>
    <p:extLst>
      <p:ext uri="{BB962C8B-B14F-4D97-AF65-F5344CB8AC3E}">
        <p14:creationId xmlns:p14="http://schemas.microsoft.com/office/powerpoint/2010/main" val="1897984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6CC094-1DD7-B94B-9B69-4A97F4064F5C}" type="slidenum">
              <a:rPr lang="en-US" smtClean="0"/>
              <a:t>16</a:t>
            </a:fld>
            <a:endParaRPr lang="en-US"/>
          </a:p>
        </p:txBody>
      </p:sp>
    </p:spTree>
    <p:extLst>
      <p:ext uri="{BB962C8B-B14F-4D97-AF65-F5344CB8AC3E}">
        <p14:creationId xmlns:p14="http://schemas.microsoft.com/office/powerpoint/2010/main" val="2092522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6CC094-1DD7-B94B-9B69-4A97F4064F5C}" type="slidenum">
              <a:rPr lang="en-US" smtClean="0"/>
              <a:t>17</a:t>
            </a:fld>
            <a:endParaRPr lang="en-US"/>
          </a:p>
        </p:txBody>
      </p:sp>
    </p:spTree>
    <p:extLst>
      <p:ext uri="{BB962C8B-B14F-4D97-AF65-F5344CB8AC3E}">
        <p14:creationId xmlns:p14="http://schemas.microsoft.com/office/powerpoint/2010/main" val="1044896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6CC094-1DD7-B94B-9B69-4A97F4064F5C}" type="slidenum">
              <a:rPr lang="en-US" smtClean="0"/>
              <a:t>18</a:t>
            </a:fld>
            <a:endParaRPr lang="en-US"/>
          </a:p>
        </p:txBody>
      </p:sp>
    </p:spTree>
    <p:extLst>
      <p:ext uri="{BB962C8B-B14F-4D97-AF65-F5344CB8AC3E}">
        <p14:creationId xmlns:p14="http://schemas.microsoft.com/office/powerpoint/2010/main" val="495471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err="1" smtClean="0">
                <a:solidFill>
                  <a:schemeClr val="tx1"/>
                </a:solidFill>
                <a:effectLst/>
                <a:latin typeface="+mn-lt"/>
                <a:ea typeface="+mn-ea"/>
                <a:cs typeface="+mn-cs"/>
              </a:rPr>
              <a:t>n_estimators</a:t>
            </a:r>
            <a:r>
              <a:rPr lang="en-US" sz="1200" b="0" i="0" u="none" strike="noStrike" kern="1200" dirty="0" smtClean="0">
                <a:solidFill>
                  <a:schemeClr val="tx1"/>
                </a:solidFill>
                <a:effectLst/>
                <a:latin typeface="+mn-lt"/>
                <a:ea typeface="+mn-ea"/>
                <a:cs typeface="+mn-cs"/>
              </a:rPr>
              <a:t> = number of trees in the </a:t>
            </a:r>
            <a:r>
              <a:rPr lang="en-US" sz="1200" b="0" i="0" u="none" strike="noStrike" kern="1200" dirty="0" err="1" smtClean="0">
                <a:solidFill>
                  <a:schemeClr val="tx1"/>
                </a:solidFill>
                <a:effectLst/>
                <a:latin typeface="+mn-lt"/>
                <a:ea typeface="+mn-ea"/>
                <a:cs typeface="+mn-cs"/>
              </a:rPr>
              <a:t>foreset</a:t>
            </a:r>
            <a:endParaRPr lang="en-US" sz="1200" b="0" i="0" u="none" strike="noStrike" kern="1200" dirty="0" smtClean="0">
              <a:solidFill>
                <a:schemeClr val="tx1"/>
              </a:solidFill>
              <a:effectLst/>
              <a:latin typeface="+mn-lt"/>
              <a:ea typeface="+mn-ea"/>
              <a:cs typeface="+mn-cs"/>
            </a:endParaRPr>
          </a:p>
          <a:p>
            <a:r>
              <a:rPr lang="en-US" sz="1200" b="0" i="0" u="none" strike="noStrike" kern="1200" dirty="0" err="1" smtClean="0">
                <a:solidFill>
                  <a:schemeClr val="tx1"/>
                </a:solidFill>
                <a:effectLst/>
                <a:latin typeface="+mn-lt"/>
                <a:ea typeface="+mn-ea"/>
                <a:cs typeface="+mn-cs"/>
              </a:rPr>
              <a:t>max_features</a:t>
            </a:r>
            <a:r>
              <a:rPr lang="en-US" sz="1200" b="0" i="0" u="none" strike="noStrike" kern="1200" dirty="0" smtClean="0">
                <a:solidFill>
                  <a:schemeClr val="tx1"/>
                </a:solidFill>
                <a:effectLst/>
                <a:latin typeface="+mn-lt"/>
                <a:ea typeface="+mn-ea"/>
                <a:cs typeface="+mn-cs"/>
              </a:rPr>
              <a:t> = max number of features considered for splitting a node</a:t>
            </a:r>
          </a:p>
          <a:p>
            <a:r>
              <a:rPr lang="en-US" sz="1200" b="0" i="0" u="none" strike="noStrike" kern="1200" dirty="0" err="1" smtClean="0">
                <a:solidFill>
                  <a:schemeClr val="tx1"/>
                </a:solidFill>
                <a:effectLst/>
                <a:latin typeface="+mn-lt"/>
                <a:ea typeface="+mn-ea"/>
                <a:cs typeface="+mn-cs"/>
              </a:rPr>
              <a:t>max_depth</a:t>
            </a:r>
            <a:r>
              <a:rPr lang="en-US" sz="1200" b="0" i="0" u="none" strike="noStrike" kern="1200" dirty="0" smtClean="0">
                <a:solidFill>
                  <a:schemeClr val="tx1"/>
                </a:solidFill>
                <a:effectLst/>
                <a:latin typeface="+mn-lt"/>
                <a:ea typeface="+mn-ea"/>
                <a:cs typeface="+mn-cs"/>
              </a:rPr>
              <a:t> = max number of levels in each decision tree</a:t>
            </a:r>
          </a:p>
          <a:p>
            <a:r>
              <a:rPr lang="en-US" sz="1200" b="0" i="0" u="none" strike="noStrike" kern="1200" dirty="0" err="1" smtClean="0">
                <a:solidFill>
                  <a:schemeClr val="tx1"/>
                </a:solidFill>
                <a:effectLst/>
                <a:latin typeface="+mn-lt"/>
                <a:ea typeface="+mn-ea"/>
                <a:cs typeface="+mn-cs"/>
              </a:rPr>
              <a:t>min_samples_split</a:t>
            </a:r>
            <a:r>
              <a:rPr lang="en-US" sz="1200" b="0" i="0" u="none" strike="noStrike" kern="1200" dirty="0" smtClean="0">
                <a:solidFill>
                  <a:schemeClr val="tx1"/>
                </a:solidFill>
                <a:effectLst/>
                <a:latin typeface="+mn-lt"/>
                <a:ea typeface="+mn-ea"/>
                <a:cs typeface="+mn-cs"/>
              </a:rPr>
              <a:t> = min number of data points placed in a node before the node is split</a:t>
            </a:r>
          </a:p>
          <a:p>
            <a:r>
              <a:rPr lang="en-US" sz="1200" b="0" i="0" u="none" strike="noStrike" kern="1200" dirty="0" err="1" smtClean="0">
                <a:solidFill>
                  <a:schemeClr val="tx1"/>
                </a:solidFill>
                <a:effectLst/>
                <a:latin typeface="+mn-lt"/>
                <a:ea typeface="+mn-ea"/>
                <a:cs typeface="+mn-cs"/>
              </a:rPr>
              <a:t>min_samples_leaf</a:t>
            </a:r>
            <a:r>
              <a:rPr lang="en-US" sz="1200" b="0" i="0" u="none" strike="noStrike" kern="1200" dirty="0" smtClean="0">
                <a:solidFill>
                  <a:schemeClr val="tx1"/>
                </a:solidFill>
                <a:effectLst/>
                <a:latin typeface="+mn-lt"/>
                <a:ea typeface="+mn-ea"/>
                <a:cs typeface="+mn-cs"/>
              </a:rPr>
              <a:t> = min number of data points allowed in a leaf node</a:t>
            </a:r>
          </a:p>
          <a:p>
            <a:r>
              <a:rPr lang="en-US" sz="1200" b="0" i="0" u="none" strike="noStrike" kern="1200" dirty="0" smtClean="0">
                <a:solidFill>
                  <a:schemeClr val="tx1"/>
                </a:solidFill>
                <a:effectLst/>
                <a:latin typeface="+mn-lt"/>
                <a:ea typeface="+mn-ea"/>
                <a:cs typeface="+mn-cs"/>
              </a:rPr>
              <a:t>bootstrap = method for sampling data points (with or without replacement)</a:t>
            </a:r>
          </a:p>
          <a:p>
            <a:endParaRPr lang="en-US" dirty="0"/>
          </a:p>
        </p:txBody>
      </p:sp>
      <p:sp>
        <p:nvSpPr>
          <p:cNvPr id="4" name="Slide Number Placeholder 3"/>
          <p:cNvSpPr>
            <a:spLocks noGrp="1"/>
          </p:cNvSpPr>
          <p:nvPr>
            <p:ph type="sldNum" sz="quarter" idx="10"/>
          </p:nvPr>
        </p:nvSpPr>
        <p:spPr/>
        <p:txBody>
          <a:bodyPr/>
          <a:lstStyle/>
          <a:p>
            <a:fld id="{D76CC094-1DD7-B94B-9B69-4A97F4064F5C}" type="slidenum">
              <a:rPr lang="en-US" smtClean="0"/>
              <a:t>19</a:t>
            </a:fld>
            <a:endParaRPr lang="en-US"/>
          </a:p>
        </p:txBody>
      </p:sp>
    </p:spTree>
    <p:extLst>
      <p:ext uri="{BB962C8B-B14F-4D97-AF65-F5344CB8AC3E}">
        <p14:creationId xmlns:p14="http://schemas.microsoft.com/office/powerpoint/2010/main" val="1873234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The support is the number of occurrences of each class in </a:t>
            </a:r>
            <a:r>
              <a:rPr lang="en-US" dirty="0" smtClean="0">
                <a:effectLst/>
              </a:rPr>
              <a:t>Gold Data</a:t>
            </a:r>
            <a:r>
              <a:rPr lang="en-US" sz="1200" b="0" i="0" u="none" strike="noStrike" kern="1200" dirty="0" smtClean="0">
                <a:solidFill>
                  <a:schemeClr val="tx1"/>
                </a:solidFill>
                <a:effectLst/>
                <a:latin typeface="+mn-lt"/>
                <a:ea typeface="+mn-ea"/>
                <a:cs typeface="+mn-cs"/>
              </a:rPr>
              <a:t>.</a:t>
            </a:r>
          </a:p>
          <a:p>
            <a:r>
              <a:rPr lang="en-US" sz="1200" b="0" i="0" u="none" strike="noStrike" kern="1200" dirty="0" smtClean="0">
                <a:solidFill>
                  <a:schemeClr val="tx1"/>
                </a:solidFill>
                <a:effectLst/>
                <a:latin typeface="+mn-lt"/>
                <a:ea typeface="+mn-ea"/>
                <a:cs typeface="+mn-cs"/>
              </a:rPr>
              <a:t>The reported averages include macro average (averaging the unweighted mean per label), weighted average (averaging the support-weighted mean per label), </a:t>
            </a:r>
            <a:endParaRPr lang="en-US" dirty="0"/>
          </a:p>
        </p:txBody>
      </p:sp>
      <p:sp>
        <p:nvSpPr>
          <p:cNvPr id="4" name="Slide Number Placeholder 3"/>
          <p:cNvSpPr>
            <a:spLocks noGrp="1"/>
          </p:cNvSpPr>
          <p:nvPr>
            <p:ph type="sldNum" sz="quarter" idx="10"/>
          </p:nvPr>
        </p:nvSpPr>
        <p:spPr/>
        <p:txBody>
          <a:bodyPr/>
          <a:lstStyle/>
          <a:p>
            <a:fld id="{D76CC094-1DD7-B94B-9B69-4A97F4064F5C}" type="slidenum">
              <a:rPr lang="en-US" smtClean="0"/>
              <a:t>20</a:t>
            </a:fld>
            <a:endParaRPr lang="en-US"/>
          </a:p>
        </p:txBody>
      </p:sp>
    </p:spTree>
    <p:extLst>
      <p:ext uri="{BB962C8B-B14F-4D97-AF65-F5344CB8AC3E}">
        <p14:creationId xmlns:p14="http://schemas.microsoft.com/office/powerpoint/2010/main" val="2029480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Alpha is a parameter for regularization term, aka penalty term, that combats overfitting by constraining the size of the weights. </a:t>
            </a:r>
          </a:p>
          <a:p>
            <a:endParaRPr lang="en-US" sz="1200" b="0" i="0" u="none" strike="noStrike"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ReLU</a:t>
            </a:r>
            <a:r>
              <a:rPr lang="en-US" sz="1200" kern="1200" dirty="0" smtClean="0">
                <a:solidFill>
                  <a:schemeClr val="tx1"/>
                </a:solidFill>
                <a:effectLst/>
                <a:latin typeface="+mn-lt"/>
                <a:ea typeface="+mn-ea"/>
                <a:cs typeface="+mn-cs"/>
              </a:rPr>
              <a:t> is the most used </a:t>
            </a:r>
            <a:r>
              <a:rPr lang="en-US" sz="1200" b="1" kern="1200" dirty="0" smtClean="0">
                <a:solidFill>
                  <a:schemeClr val="tx1"/>
                </a:solidFill>
                <a:effectLst/>
                <a:latin typeface="+mn-lt"/>
                <a:ea typeface="+mn-ea"/>
                <a:cs typeface="+mn-cs"/>
              </a:rPr>
              <a:t>activation function</a:t>
            </a:r>
            <a:r>
              <a:rPr lang="en-US" sz="1200" kern="1200" dirty="0" smtClean="0">
                <a:solidFill>
                  <a:schemeClr val="tx1"/>
                </a:solidFill>
                <a:effectLst/>
                <a:latin typeface="+mn-lt"/>
                <a:ea typeface="+mn-ea"/>
                <a:cs typeface="+mn-cs"/>
              </a:rPr>
              <a:t> </a:t>
            </a:r>
            <a:r>
              <a:rPr lang="en-US" dirty="0" smtClean="0">
                <a:effectLst/>
              </a:rPr>
              <a:t> in deep learning tasks</a:t>
            </a:r>
            <a:endParaRPr lang="en-US" dirty="0"/>
          </a:p>
        </p:txBody>
      </p:sp>
      <p:sp>
        <p:nvSpPr>
          <p:cNvPr id="4" name="Slide Number Placeholder 3"/>
          <p:cNvSpPr>
            <a:spLocks noGrp="1"/>
          </p:cNvSpPr>
          <p:nvPr>
            <p:ph type="sldNum" sz="quarter" idx="10"/>
          </p:nvPr>
        </p:nvSpPr>
        <p:spPr/>
        <p:txBody>
          <a:bodyPr/>
          <a:lstStyle/>
          <a:p>
            <a:fld id="{D76CC094-1DD7-B94B-9B69-4A97F4064F5C}" type="slidenum">
              <a:rPr lang="en-US" smtClean="0"/>
              <a:t>22</a:t>
            </a:fld>
            <a:endParaRPr lang="en-US"/>
          </a:p>
        </p:txBody>
      </p:sp>
    </p:spTree>
    <p:extLst>
      <p:ext uri="{BB962C8B-B14F-4D97-AF65-F5344CB8AC3E}">
        <p14:creationId xmlns:p14="http://schemas.microsoft.com/office/powerpoint/2010/main" val="1658466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Alpha is a parameter for regularization term, aka penalty term, that combats overfitting by constraining the size of the weights. </a:t>
            </a:r>
            <a:endParaRPr lang="en-US" dirty="0"/>
          </a:p>
        </p:txBody>
      </p:sp>
      <p:sp>
        <p:nvSpPr>
          <p:cNvPr id="4" name="Slide Number Placeholder 3"/>
          <p:cNvSpPr>
            <a:spLocks noGrp="1"/>
          </p:cNvSpPr>
          <p:nvPr>
            <p:ph type="sldNum" sz="quarter" idx="10"/>
          </p:nvPr>
        </p:nvSpPr>
        <p:spPr/>
        <p:txBody>
          <a:bodyPr/>
          <a:lstStyle/>
          <a:p>
            <a:fld id="{D76CC094-1DD7-B94B-9B69-4A97F4064F5C}" type="slidenum">
              <a:rPr lang="en-US" smtClean="0"/>
              <a:t>24</a:t>
            </a:fld>
            <a:endParaRPr lang="en-US"/>
          </a:p>
        </p:txBody>
      </p:sp>
    </p:spTree>
    <p:extLst>
      <p:ext uri="{BB962C8B-B14F-4D97-AF65-F5344CB8AC3E}">
        <p14:creationId xmlns:p14="http://schemas.microsoft.com/office/powerpoint/2010/main" val="677016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Anova</a:t>
            </a:r>
            <a:r>
              <a:rPr lang="en-US" dirty="0" smtClean="0"/>
              <a:t> test </a:t>
            </a:r>
            <a:r>
              <a:rPr lang="en-US" sz="1200" b="0" i="0" u="none" strike="noStrike" kern="1200" dirty="0" smtClean="0">
                <a:solidFill>
                  <a:schemeClr val="tx1"/>
                </a:solidFill>
                <a:effectLst/>
                <a:latin typeface="+mn-lt"/>
                <a:ea typeface="+mn-ea"/>
                <a:cs typeface="+mn-cs"/>
              </a:rPr>
              <a:t>checks whether there is equal variance between groups of categorical feature </a:t>
            </a:r>
            <a:r>
              <a:rPr lang="en-US" sz="1200" b="0" i="0" u="none" strike="noStrike" kern="1200" dirty="0" err="1" smtClean="0">
                <a:solidFill>
                  <a:schemeClr val="tx1"/>
                </a:solidFill>
                <a:effectLst/>
                <a:latin typeface="+mn-lt"/>
                <a:ea typeface="+mn-ea"/>
                <a:cs typeface="+mn-cs"/>
              </a:rPr>
              <a:t>wrt</a:t>
            </a:r>
            <a:r>
              <a:rPr lang="en-US" sz="1200" b="0" i="0" u="none" strike="noStrike" kern="1200" dirty="0" smtClean="0">
                <a:solidFill>
                  <a:schemeClr val="tx1"/>
                </a:solidFill>
                <a:effectLst/>
                <a:latin typeface="+mn-lt"/>
                <a:ea typeface="+mn-ea"/>
                <a:cs typeface="+mn-cs"/>
              </a:rPr>
              <a:t> continuous response.</a:t>
            </a:r>
          </a:p>
          <a:p>
            <a:r>
              <a:rPr lang="en-US" sz="1200" b="1" i="0" u="none" strike="noStrike" kern="1200" dirty="0" smtClean="0">
                <a:solidFill>
                  <a:schemeClr val="tx1"/>
                </a:solidFill>
                <a:effectLst/>
                <a:latin typeface="+mn-lt"/>
                <a:ea typeface="+mn-ea"/>
                <a:cs typeface="+mn-cs"/>
              </a:rPr>
              <a:t>An</a:t>
            </a:r>
            <a:r>
              <a:rPr lang="en-US" sz="1200" b="0" i="0" u="none" strike="noStrike" kern="1200" dirty="0" smtClean="0">
                <a:solidFill>
                  <a:schemeClr val="tx1"/>
                </a:solidFill>
                <a:effectLst/>
                <a:latin typeface="+mn-lt"/>
                <a:ea typeface="+mn-ea"/>
                <a:cs typeface="+mn-cs"/>
              </a:rPr>
              <a:t>alysis </a:t>
            </a:r>
            <a:r>
              <a:rPr lang="en-US" sz="1200" b="1" i="0" u="none" strike="noStrike" kern="1200" dirty="0" smtClean="0">
                <a:solidFill>
                  <a:schemeClr val="tx1"/>
                </a:solidFill>
                <a:effectLst/>
                <a:latin typeface="+mn-lt"/>
                <a:ea typeface="+mn-ea"/>
                <a:cs typeface="+mn-cs"/>
              </a:rPr>
              <a:t>o</a:t>
            </a:r>
            <a:r>
              <a:rPr lang="en-US" sz="1200" b="0" i="0" u="none" strike="noStrike" kern="1200" dirty="0" smtClean="0">
                <a:solidFill>
                  <a:schemeClr val="tx1"/>
                </a:solidFill>
                <a:effectLst/>
                <a:latin typeface="+mn-lt"/>
                <a:ea typeface="+mn-ea"/>
                <a:cs typeface="+mn-cs"/>
              </a:rPr>
              <a:t>f </a:t>
            </a:r>
            <a:r>
              <a:rPr lang="en-US" sz="1200" b="1" i="0" u="none" strike="noStrike" kern="1200" dirty="0" smtClean="0">
                <a:solidFill>
                  <a:schemeClr val="tx1"/>
                </a:solidFill>
                <a:effectLst/>
                <a:latin typeface="+mn-lt"/>
                <a:ea typeface="+mn-ea"/>
                <a:cs typeface="+mn-cs"/>
              </a:rPr>
              <a:t>Va</a:t>
            </a:r>
            <a:r>
              <a:rPr lang="en-US" sz="1200" b="0" i="0" u="none" strike="noStrike" kern="1200" dirty="0" smtClean="0">
                <a:solidFill>
                  <a:schemeClr val="tx1"/>
                </a:solidFill>
                <a:effectLst/>
                <a:latin typeface="+mn-lt"/>
                <a:ea typeface="+mn-ea"/>
                <a:cs typeface="+mn-cs"/>
              </a:rPr>
              <a:t>riance is a statistical method, used to check the means of two or more groups that are significantly different from each other.</a:t>
            </a:r>
          </a:p>
          <a:p>
            <a:r>
              <a:rPr lang="en-US" sz="1200" b="0" i="0" u="none" strike="noStrike" kern="1200" dirty="0" smtClean="0">
                <a:solidFill>
                  <a:schemeClr val="tx1"/>
                </a:solidFill>
                <a:effectLst/>
                <a:latin typeface="+mn-lt"/>
                <a:ea typeface="+mn-ea"/>
                <a:cs typeface="+mn-cs"/>
              </a:rPr>
              <a:t>Statistics for feature</a:t>
            </a:r>
            <a:r>
              <a:rPr lang="en-US" sz="1200" b="0" i="0" u="none" strike="noStrike" kern="1200" baseline="0" dirty="0" smtClean="0">
                <a:solidFill>
                  <a:schemeClr val="tx1"/>
                </a:solidFill>
                <a:effectLst/>
                <a:latin typeface="+mn-lt"/>
                <a:ea typeface="+mn-ea"/>
                <a:cs typeface="+mn-cs"/>
              </a:rPr>
              <a:t> selection :1) Numerical input and numerical output (</a:t>
            </a:r>
            <a:r>
              <a:rPr lang="en-US" sz="1200" b="0" i="0" u="none" strike="noStrike" kern="1200" dirty="0" smtClean="0">
                <a:solidFill>
                  <a:schemeClr val="tx1"/>
                </a:solidFill>
                <a:effectLst/>
                <a:latin typeface="+mn-lt"/>
                <a:ea typeface="+mn-ea"/>
                <a:cs typeface="+mn-cs"/>
              </a:rPr>
              <a:t>regression predictive modeling problem</a:t>
            </a:r>
            <a:r>
              <a:rPr lang="en-US" sz="1200" b="0" i="0" u="none" strike="noStrike" kern="1200" baseline="0" dirty="0" smtClean="0">
                <a:solidFill>
                  <a:schemeClr val="tx1"/>
                </a:solidFill>
                <a:effectLst/>
                <a:latin typeface="+mn-lt"/>
                <a:ea typeface="+mn-ea"/>
                <a:cs typeface="+mn-cs"/>
              </a:rPr>
              <a:t>)=&gt; </a:t>
            </a:r>
            <a:r>
              <a:rPr lang="en-US" sz="1200" b="0" i="0" u="none" strike="noStrike" kern="1200" dirty="0" smtClean="0">
                <a:solidFill>
                  <a:schemeClr val="tx1"/>
                </a:solidFill>
                <a:effectLst/>
                <a:latin typeface="+mn-lt"/>
                <a:ea typeface="+mn-ea"/>
                <a:cs typeface="+mn-cs"/>
              </a:rPr>
              <a:t>Pearson’s correlation coefficient (linear).</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Spearman’s rank coefficient (nonlinear)</a:t>
            </a:r>
          </a:p>
          <a:p>
            <a:pPr fontAlgn="base"/>
            <a:r>
              <a:rPr lang="en-US" dirty="0" smtClean="0"/>
              <a:t>2) </a:t>
            </a:r>
            <a:r>
              <a:rPr lang="en-US" sz="1200" b="0" i="0" u="none" strike="noStrike" kern="1200" baseline="0" dirty="0" smtClean="0">
                <a:solidFill>
                  <a:schemeClr val="tx1"/>
                </a:solidFill>
                <a:effectLst/>
                <a:latin typeface="+mn-lt"/>
                <a:ea typeface="+mn-ea"/>
                <a:cs typeface="+mn-cs"/>
              </a:rPr>
              <a:t>Numerical input and categorical output (when we have </a:t>
            </a:r>
            <a:r>
              <a:rPr lang="en-US" sz="1200" b="0" i="0" u="none" strike="noStrike" kern="1200" dirty="0" smtClean="0">
                <a:solidFill>
                  <a:schemeClr val="tx1"/>
                </a:solidFill>
                <a:effectLst/>
                <a:latin typeface="+mn-lt"/>
                <a:ea typeface="+mn-ea"/>
                <a:cs typeface="+mn-cs"/>
              </a:rPr>
              <a:t>classification predictive modeling problem</a:t>
            </a:r>
            <a:r>
              <a:rPr lang="en-US" sz="1200" b="0" i="0" u="none" strike="noStrike" kern="1200" baseline="0" dirty="0" smtClean="0">
                <a:solidFill>
                  <a:schemeClr val="tx1"/>
                </a:solidFill>
                <a:effectLst/>
                <a:latin typeface="+mn-lt"/>
                <a:ea typeface="+mn-ea"/>
                <a:cs typeface="+mn-cs"/>
              </a:rPr>
              <a:t>)=&gt; </a:t>
            </a:r>
            <a:r>
              <a:rPr lang="en-US" sz="1200" b="0" i="0" u="none" strike="noStrike" kern="1200" dirty="0" smtClean="0">
                <a:solidFill>
                  <a:schemeClr val="tx1"/>
                </a:solidFill>
                <a:effectLst/>
                <a:latin typeface="+mn-lt"/>
                <a:ea typeface="+mn-ea"/>
                <a:cs typeface="+mn-cs"/>
              </a:rPr>
              <a:t>ANOVA correlation coefficient (linear).</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Kendall’s rank coefficient (nonlinear).</a:t>
            </a:r>
          </a:p>
          <a:p>
            <a:pPr fontAlgn="base"/>
            <a:r>
              <a:rPr lang="en-US" sz="1200" b="0" i="0" u="none" strike="noStrike" kern="1200" dirty="0" smtClean="0">
                <a:solidFill>
                  <a:schemeClr val="tx1"/>
                </a:solidFill>
                <a:effectLst/>
                <a:latin typeface="+mn-lt"/>
                <a:ea typeface="+mn-ea"/>
                <a:cs typeface="+mn-cs"/>
              </a:rPr>
              <a:t>Kendall does assume that the categorical variable is ordinal.</a:t>
            </a:r>
          </a:p>
          <a:p>
            <a:endParaRPr lang="en-US" dirty="0"/>
          </a:p>
        </p:txBody>
      </p:sp>
      <p:sp>
        <p:nvSpPr>
          <p:cNvPr id="4" name="Slide Number Placeholder 3"/>
          <p:cNvSpPr>
            <a:spLocks noGrp="1"/>
          </p:cNvSpPr>
          <p:nvPr>
            <p:ph type="sldNum" sz="quarter" idx="10"/>
          </p:nvPr>
        </p:nvSpPr>
        <p:spPr/>
        <p:txBody>
          <a:bodyPr/>
          <a:lstStyle/>
          <a:p>
            <a:fld id="{D76CC094-1DD7-B94B-9B69-4A97F4064F5C}" type="slidenum">
              <a:rPr lang="en-US" smtClean="0"/>
              <a:t>6</a:t>
            </a:fld>
            <a:endParaRPr lang="en-US"/>
          </a:p>
        </p:txBody>
      </p:sp>
    </p:spTree>
    <p:extLst>
      <p:ext uri="{BB962C8B-B14F-4D97-AF65-F5344CB8AC3E}">
        <p14:creationId xmlns:p14="http://schemas.microsoft.com/office/powerpoint/2010/main" val="77073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duplicate removal: The redundant data may appear both in the training and testing sets and cause inaccurate learning of the model</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Feature rescaling is referred to as normalization and attributes are often rescaled into the range between 0 and 1. It is also useful for algorithms </a:t>
            </a:r>
            <a:r>
              <a:rPr lang="en-US" b="1" dirty="0" smtClean="0"/>
              <a:t>that weight inputs like regression and neural networks </a:t>
            </a:r>
            <a:r>
              <a:rPr lang="en-US" dirty="0" smtClean="0"/>
              <a:t>and algorithms that </a:t>
            </a:r>
            <a:r>
              <a:rPr lang="en-US" b="1" dirty="0" smtClean="0"/>
              <a:t>use distance measures like K-Nearest Neighbors.</a:t>
            </a:r>
          </a:p>
          <a:p>
            <a:r>
              <a:rPr lang="en-US" b="1" dirty="0" smtClean="0"/>
              <a:t>SVMs assume that the data it works with </a:t>
            </a:r>
            <a:r>
              <a:rPr lang="en-US" dirty="0" smtClean="0"/>
              <a:t>is in a standard range, usually either 0 to 1, or -1 to 1 (roughly). So the normalization of feature vectors prior to feeding them to the SVM is very important. ... Some libraries recommend doing a 'hard' normalization, mapping the min and max values of a given dimension to 0 and 1. (min-max normalization)</a:t>
            </a:r>
          </a:p>
          <a:p>
            <a:r>
              <a:rPr lang="en-US" dirty="0" smtClean="0"/>
              <a:t>Standardization is a useful technique to transform attributes with a Gaussian distribution and differing means and standard deviations to a standard Gaussian distribution with a mean of 0 and a standard deviation of 1.</a:t>
            </a:r>
          </a:p>
          <a:p>
            <a:r>
              <a:rPr lang="en-US" dirty="0" smtClean="0"/>
              <a:t>This makes much more easier for the learning algorithms to learn the weights of the parameters. In addition, </a:t>
            </a:r>
            <a:r>
              <a:rPr lang="en-US" b="1" dirty="0" smtClean="0"/>
              <a:t>it keeps useful information about outliers and makes the algorithms less sensitive to them.</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6CC094-1DD7-B94B-9B69-4A97F4064F5C}" type="slidenum">
              <a:rPr lang="en-US" smtClean="0"/>
              <a:t>8</a:t>
            </a:fld>
            <a:endParaRPr lang="en-US"/>
          </a:p>
        </p:txBody>
      </p:sp>
    </p:spTree>
    <p:extLst>
      <p:ext uri="{BB962C8B-B14F-4D97-AF65-F5344CB8AC3E}">
        <p14:creationId xmlns:p14="http://schemas.microsoft.com/office/powerpoint/2010/main" val="518866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6CC094-1DD7-B94B-9B69-4A97F4064F5C}" type="slidenum">
              <a:rPr lang="en-US" smtClean="0"/>
              <a:t>9</a:t>
            </a:fld>
            <a:endParaRPr lang="en-US"/>
          </a:p>
        </p:txBody>
      </p:sp>
    </p:spTree>
    <p:extLst>
      <p:ext uri="{BB962C8B-B14F-4D97-AF65-F5344CB8AC3E}">
        <p14:creationId xmlns:p14="http://schemas.microsoft.com/office/powerpoint/2010/main" val="1029437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6CC094-1DD7-B94B-9B69-4A97F4064F5C}" type="slidenum">
              <a:rPr lang="en-US" smtClean="0"/>
              <a:t>10</a:t>
            </a:fld>
            <a:endParaRPr lang="en-US"/>
          </a:p>
        </p:txBody>
      </p:sp>
    </p:spTree>
    <p:extLst>
      <p:ext uri="{BB962C8B-B14F-4D97-AF65-F5344CB8AC3E}">
        <p14:creationId xmlns:p14="http://schemas.microsoft.com/office/powerpoint/2010/main" val="1444985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Random Forest is an ensemble of classification algorithm widely used in much application especially with larger datasets because of its outstanding features like Variable Importance measure, OOB error detection, Proximity among the feature and handling of imbalanced datasets [1].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sz="1200" kern="1200" dirty="0" smtClean="0">
                <a:solidFill>
                  <a:schemeClr val="tx1"/>
                </a:solidFill>
                <a:effectLst/>
                <a:latin typeface="+mn-lt"/>
                <a:ea typeface="+mn-ea"/>
                <a:cs typeface="+mn-cs"/>
              </a:rPr>
              <a:t>Mohammed </a:t>
            </a:r>
            <a:r>
              <a:rPr lang="en-US" sz="1200" kern="1200" dirty="0" err="1" smtClean="0">
                <a:solidFill>
                  <a:schemeClr val="tx1"/>
                </a:solidFill>
                <a:effectLst/>
                <a:latin typeface="+mn-lt"/>
                <a:ea typeface="+mn-ea"/>
                <a:cs typeface="+mn-cs"/>
              </a:rPr>
              <a:t>Zakariah</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Classification of large datasets using Random Forest Algorithm in various applications: Survey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International Journal of Engineering and Innovative Technology (IJEIT),</a:t>
            </a:r>
            <a:r>
              <a:rPr lang="en-US" sz="1200" kern="1200" baseline="0" dirty="0" smtClean="0">
                <a:solidFill>
                  <a:schemeClr val="tx1"/>
                </a:solidFill>
                <a:effectLst/>
                <a:latin typeface="+mn-lt"/>
                <a:ea typeface="+mn-ea"/>
                <a:cs typeface="+mn-cs"/>
              </a:rPr>
              <a:t> 2014.</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bootstrapping is any test or metric that relies on random sampling with replacement.</a:t>
            </a:r>
            <a:endParaRPr lang="en-US" dirty="0" smtClean="0"/>
          </a:p>
        </p:txBody>
      </p:sp>
      <p:sp>
        <p:nvSpPr>
          <p:cNvPr id="4" name="Slide Number Placeholder 3"/>
          <p:cNvSpPr>
            <a:spLocks noGrp="1"/>
          </p:cNvSpPr>
          <p:nvPr>
            <p:ph type="sldNum" sz="quarter" idx="10"/>
          </p:nvPr>
        </p:nvSpPr>
        <p:spPr/>
        <p:txBody>
          <a:bodyPr/>
          <a:lstStyle/>
          <a:p>
            <a:fld id="{D76CC094-1DD7-B94B-9B69-4A97F4064F5C}" type="slidenum">
              <a:rPr lang="en-US" smtClean="0"/>
              <a:t>11</a:t>
            </a:fld>
            <a:endParaRPr lang="en-US"/>
          </a:p>
        </p:txBody>
      </p:sp>
    </p:spTree>
    <p:extLst>
      <p:ext uri="{BB962C8B-B14F-4D97-AF65-F5344CB8AC3E}">
        <p14:creationId xmlns:p14="http://schemas.microsoft.com/office/powerpoint/2010/main" val="356984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smtClean="0"/>
              <a:t>The optimal separating hyper plane is obtained by</a:t>
            </a:r>
            <a:r>
              <a:rPr lang="en-US" baseline="0" dirty="0" smtClean="0"/>
              <a:t> </a:t>
            </a:r>
            <a:r>
              <a:rPr lang="en-US" dirty="0" smtClean="0"/>
              <a:t>maximizing the margin between two classes.</a:t>
            </a:r>
          </a:p>
          <a:p>
            <a:endParaRPr lang="en-US" dirty="0"/>
          </a:p>
        </p:txBody>
      </p:sp>
      <p:sp>
        <p:nvSpPr>
          <p:cNvPr id="4" name="Slide Number Placeholder 3"/>
          <p:cNvSpPr>
            <a:spLocks noGrp="1"/>
          </p:cNvSpPr>
          <p:nvPr>
            <p:ph type="sldNum" sz="quarter" idx="10"/>
          </p:nvPr>
        </p:nvSpPr>
        <p:spPr/>
        <p:txBody>
          <a:bodyPr/>
          <a:lstStyle/>
          <a:p>
            <a:fld id="{D76CC094-1DD7-B94B-9B69-4A97F4064F5C}" type="slidenum">
              <a:rPr lang="en-US" smtClean="0"/>
              <a:t>12</a:t>
            </a:fld>
            <a:endParaRPr lang="en-US"/>
          </a:p>
        </p:txBody>
      </p:sp>
    </p:spTree>
    <p:extLst>
      <p:ext uri="{BB962C8B-B14F-4D97-AF65-F5344CB8AC3E}">
        <p14:creationId xmlns:p14="http://schemas.microsoft.com/office/powerpoint/2010/main" val="1764860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smtClean="0">
                <a:solidFill>
                  <a:schemeClr val="tx1"/>
                </a:solidFill>
                <a:effectLst/>
                <a:latin typeface="+mn-lt"/>
                <a:ea typeface="+mn-ea"/>
                <a:cs typeface="+mn-cs"/>
              </a:rPr>
              <a:t>Tabular Datasets</a:t>
            </a:r>
            <a:r>
              <a:rPr lang="en-US" sz="1200" b="0" i="0" u="none" strike="noStrike" kern="1200" dirty="0" smtClean="0">
                <a:solidFill>
                  <a:schemeClr val="tx1"/>
                </a:solidFill>
                <a:effectLst/>
                <a:latin typeface="+mn-lt"/>
                <a:ea typeface="+mn-ea"/>
                <a:cs typeface="+mn-cs"/>
              </a:rPr>
              <a:t> contain </a:t>
            </a:r>
            <a:r>
              <a:rPr lang="en-US" sz="1200" b="1" i="0" u="none" strike="noStrike" kern="1200" dirty="0" smtClean="0">
                <a:solidFill>
                  <a:schemeClr val="tx1"/>
                </a:solidFill>
                <a:effectLst/>
                <a:latin typeface="+mn-lt"/>
                <a:ea typeface="+mn-ea"/>
                <a:cs typeface="+mn-cs"/>
              </a:rPr>
              <a:t>data</a:t>
            </a:r>
            <a:r>
              <a:rPr lang="en-US" sz="1200" b="0" i="0" u="none" strike="noStrike" kern="1200" dirty="0" smtClean="0">
                <a:solidFill>
                  <a:schemeClr val="tx1"/>
                </a:solidFill>
                <a:effectLst/>
                <a:latin typeface="+mn-lt"/>
                <a:ea typeface="+mn-ea"/>
                <a:cs typeface="+mn-cs"/>
              </a:rPr>
              <a:t> in a columnar format as in a database table. Each column (field) must have a name and each column may only contain </a:t>
            </a:r>
            <a:r>
              <a:rPr lang="en-US" sz="1200" b="1" i="0" u="none" strike="noStrike" kern="1200" dirty="0" smtClean="0">
                <a:solidFill>
                  <a:schemeClr val="tx1"/>
                </a:solidFill>
                <a:effectLst/>
                <a:latin typeface="+mn-lt"/>
                <a:ea typeface="+mn-ea"/>
                <a:cs typeface="+mn-cs"/>
              </a:rPr>
              <a:t>data</a:t>
            </a:r>
            <a:r>
              <a:rPr lang="en-US" sz="1200" b="0" i="0" u="none" strike="noStrike" kern="1200" dirty="0" smtClean="0">
                <a:solidFill>
                  <a:schemeClr val="tx1"/>
                </a:solidFill>
                <a:effectLst/>
                <a:latin typeface="+mn-lt"/>
                <a:ea typeface="+mn-ea"/>
                <a:cs typeface="+mn-cs"/>
              </a:rPr>
              <a:t> of one type</a:t>
            </a:r>
            <a:endParaRPr lang="en-US" dirty="0"/>
          </a:p>
        </p:txBody>
      </p:sp>
      <p:sp>
        <p:nvSpPr>
          <p:cNvPr id="4" name="Slide Number Placeholder 3"/>
          <p:cNvSpPr>
            <a:spLocks noGrp="1"/>
          </p:cNvSpPr>
          <p:nvPr>
            <p:ph type="sldNum" sz="quarter" idx="10"/>
          </p:nvPr>
        </p:nvSpPr>
        <p:spPr/>
        <p:txBody>
          <a:bodyPr/>
          <a:lstStyle/>
          <a:p>
            <a:fld id="{D76CC094-1DD7-B94B-9B69-4A97F4064F5C}" type="slidenum">
              <a:rPr lang="en-US" smtClean="0"/>
              <a:t>13</a:t>
            </a:fld>
            <a:endParaRPr lang="en-US"/>
          </a:p>
        </p:txBody>
      </p:sp>
    </p:spTree>
    <p:extLst>
      <p:ext uri="{BB962C8B-B14F-4D97-AF65-F5344CB8AC3E}">
        <p14:creationId xmlns:p14="http://schemas.microsoft.com/office/powerpoint/2010/main" val="1670498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6CC094-1DD7-B94B-9B69-4A97F4064F5C}" type="slidenum">
              <a:rPr lang="en-US" smtClean="0"/>
              <a:t>14</a:t>
            </a:fld>
            <a:endParaRPr lang="en-US"/>
          </a:p>
        </p:txBody>
      </p:sp>
    </p:spTree>
    <p:extLst>
      <p:ext uri="{BB962C8B-B14F-4D97-AF65-F5344CB8AC3E}">
        <p14:creationId xmlns:p14="http://schemas.microsoft.com/office/powerpoint/2010/main" val="45849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3400F6-7A37-514B-9D91-FB6CEC7B885E}" type="datetime1">
              <a:rPr lang="en-US" smtClean="0"/>
              <a:t>6/4/20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830BD-1EDC-5942-99AE-ADD9F3783F7F}" type="slidenum">
              <a:rPr lang="en-US" smtClean="0"/>
              <a:t>‹#›</a:t>
            </a:fld>
            <a:endParaRPr lang="en-US"/>
          </a:p>
        </p:txBody>
      </p:sp>
    </p:spTree>
    <p:extLst>
      <p:ext uri="{BB962C8B-B14F-4D97-AF65-F5344CB8AC3E}">
        <p14:creationId xmlns:p14="http://schemas.microsoft.com/office/powerpoint/2010/main" val="952081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357342-C0CE-834A-916E-8E17474EA070}" type="datetime1">
              <a:rPr lang="en-US" smtClean="0"/>
              <a:t>6/4/20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830BD-1EDC-5942-99AE-ADD9F3783F7F}" type="slidenum">
              <a:rPr lang="en-US" smtClean="0"/>
              <a:t>‹#›</a:t>
            </a:fld>
            <a:endParaRPr lang="en-US"/>
          </a:p>
        </p:txBody>
      </p:sp>
    </p:spTree>
    <p:extLst>
      <p:ext uri="{BB962C8B-B14F-4D97-AF65-F5344CB8AC3E}">
        <p14:creationId xmlns:p14="http://schemas.microsoft.com/office/powerpoint/2010/main" val="1903441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7B806A-89D0-B74F-A1BE-18B6645B4232}" type="datetime1">
              <a:rPr lang="en-US" smtClean="0"/>
              <a:t>6/4/20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830BD-1EDC-5942-99AE-ADD9F3783F7F}" type="slidenum">
              <a:rPr lang="en-US" smtClean="0"/>
              <a:t>‹#›</a:t>
            </a:fld>
            <a:endParaRPr lang="en-US"/>
          </a:p>
        </p:txBody>
      </p:sp>
    </p:spTree>
    <p:extLst>
      <p:ext uri="{BB962C8B-B14F-4D97-AF65-F5344CB8AC3E}">
        <p14:creationId xmlns:p14="http://schemas.microsoft.com/office/powerpoint/2010/main" val="83502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2FA9D9-7E74-EA44-A78B-B474E1AF7A66}" type="datetime1">
              <a:rPr lang="en-US" smtClean="0"/>
              <a:t>6/4/20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830BD-1EDC-5942-99AE-ADD9F3783F7F}" type="slidenum">
              <a:rPr lang="en-US" smtClean="0"/>
              <a:t>‹#›</a:t>
            </a:fld>
            <a:endParaRPr lang="en-US"/>
          </a:p>
        </p:txBody>
      </p:sp>
    </p:spTree>
    <p:extLst>
      <p:ext uri="{BB962C8B-B14F-4D97-AF65-F5344CB8AC3E}">
        <p14:creationId xmlns:p14="http://schemas.microsoft.com/office/powerpoint/2010/main" val="740931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452CAA-11F7-5341-AA14-4E676AE01434}" type="datetime1">
              <a:rPr lang="en-US" smtClean="0"/>
              <a:t>6/4/20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830BD-1EDC-5942-99AE-ADD9F3783F7F}" type="slidenum">
              <a:rPr lang="en-US" smtClean="0"/>
              <a:t>‹#›</a:t>
            </a:fld>
            <a:endParaRPr lang="en-US"/>
          </a:p>
        </p:txBody>
      </p:sp>
    </p:spTree>
    <p:extLst>
      <p:ext uri="{BB962C8B-B14F-4D97-AF65-F5344CB8AC3E}">
        <p14:creationId xmlns:p14="http://schemas.microsoft.com/office/powerpoint/2010/main" val="1733232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DA4251-15C5-B34F-9A7D-276E86286577}" type="datetime1">
              <a:rPr lang="en-US" smtClean="0"/>
              <a:t>6/4/20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830BD-1EDC-5942-99AE-ADD9F3783F7F}" type="slidenum">
              <a:rPr lang="en-US" smtClean="0"/>
              <a:t>‹#›</a:t>
            </a:fld>
            <a:endParaRPr lang="en-US"/>
          </a:p>
        </p:txBody>
      </p:sp>
    </p:spTree>
    <p:extLst>
      <p:ext uri="{BB962C8B-B14F-4D97-AF65-F5344CB8AC3E}">
        <p14:creationId xmlns:p14="http://schemas.microsoft.com/office/powerpoint/2010/main" val="1975481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C7D5AA-22D4-6B43-B2C7-03B80494DADE}" type="datetime1">
              <a:rPr lang="en-US" smtClean="0"/>
              <a:t>6/4/20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830BD-1EDC-5942-99AE-ADD9F3783F7F}" type="slidenum">
              <a:rPr lang="en-US" smtClean="0"/>
              <a:t>‹#›</a:t>
            </a:fld>
            <a:endParaRPr lang="en-US"/>
          </a:p>
        </p:txBody>
      </p:sp>
    </p:spTree>
    <p:extLst>
      <p:ext uri="{BB962C8B-B14F-4D97-AF65-F5344CB8AC3E}">
        <p14:creationId xmlns:p14="http://schemas.microsoft.com/office/powerpoint/2010/main" val="1823614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C9368C-ACBD-634F-83DD-B879FA903D98}" type="datetime1">
              <a:rPr lang="en-US" smtClean="0"/>
              <a:t>6/4/20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4830BD-1EDC-5942-99AE-ADD9F3783F7F}" type="slidenum">
              <a:rPr lang="en-US" smtClean="0"/>
              <a:t>‹#›</a:t>
            </a:fld>
            <a:endParaRPr lang="en-US"/>
          </a:p>
        </p:txBody>
      </p:sp>
    </p:spTree>
    <p:extLst>
      <p:ext uri="{BB962C8B-B14F-4D97-AF65-F5344CB8AC3E}">
        <p14:creationId xmlns:p14="http://schemas.microsoft.com/office/powerpoint/2010/main" val="607736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9D31E5-2F5A-304E-84DD-568B1D41C224}" type="datetime1">
              <a:rPr lang="en-US" smtClean="0"/>
              <a:t>6/4/20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4830BD-1EDC-5942-99AE-ADD9F3783F7F}" type="slidenum">
              <a:rPr lang="en-US" smtClean="0"/>
              <a:t>‹#›</a:t>
            </a:fld>
            <a:endParaRPr lang="en-US"/>
          </a:p>
        </p:txBody>
      </p:sp>
    </p:spTree>
    <p:extLst>
      <p:ext uri="{BB962C8B-B14F-4D97-AF65-F5344CB8AC3E}">
        <p14:creationId xmlns:p14="http://schemas.microsoft.com/office/powerpoint/2010/main" val="803264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26D071-8EB4-B74F-84BC-433D639E5C21}" type="datetime1">
              <a:rPr lang="en-US" smtClean="0"/>
              <a:t>6/4/20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830BD-1EDC-5942-99AE-ADD9F3783F7F}" type="slidenum">
              <a:rPr lang="en-US" smtClean="0"/>
              <a:t>‹#›</a:t>
            </a:fld>
            <a:endParaRPr lang="en-US"/>
          </a:p>
        </p:txBody>
      </p:sp>
    </p:spTree>
    <p:extLst>
      <p:ext uri="{BB962C8B-B14F-4D97-AF65-F5344CB8AC3E}">
        <p14:creationId xmlns:p14="http://schemas.microsoft.com/office/powerpoint/2010/main" val="1391910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BA520B-076B-0249-8D7E-9B35A99D6613}" type="datetime1">
              <a:rPr lang="en-US" smtClean="0"/>
              <a:t>6/4/20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830BD-1EDC-5942-99AE-ADD9F3783F7F}" type="slidenum">
              <a:rPr lang="en-US" smtClean="0"/>
              <a:t>‹#›</a:t>
            </a:fld>
            <a:endParaRPr lang="en-US"/>
          </a:p>
        </p:txBody>
      </p:sp>
    </p:spTree>
    <p:extLst>
      <p:ext uri="{BB962C8B-B14F-4D97-AF65-F5344CB8AC3E}">
        <p14:creationId xmlns:p14="http://schemas.microsoft.com/office/powerpoint/2010/main" val="12995663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6C57D-04E4-8C4F-8C2A-88E4FE14B09A}" type="datetime1">
              <a:rPr lang="en-US" smtClean="0"/>
              <a:t>6/4/20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830BD-1EDC-5942-99AE-ADD9F3783F7F}" type="slidenum">
              <a:rPr lang="en-US" smtClean="0"/>
              <a:t>‹#›</a:t>
            </a:fld>
            <a:endParaRPr lang="en-US"/>
          </a:p>
        </p:txBody>
      </p:sp>
    </p:spTree>
    <p:extLst>
      <p:ext uri="{BB962C8B-B14F-4D97-AF65-F5344CB8AC3E}">
        <p14:creationId xmlns:p14="http://schemas.microsoft.com/office/powerpoint/2010/main" val="1092772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hyperlink" Target="https://www.javatpoint.com/machine-learning-support-vector-machine-algorithm" TargetMode="External"/><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3" Type="http://schemas.openxmlformats.org/officeDocument/2006/relationships/hyperlink" Target="https://machinelearningmastery.com/when-to-use-mlp-cnn-and-rnn-neural-networks/" TargetMode="External"/><Relationship Id="rId4" Type="http://schemas.openxmlformats.org/officeDocument/2006/relationships/hyperlink" Target="https://deepai.org/machine-learning-glossary-and-terms/multilayer-perceptron" TargetMode="External"/><Relationship Id="rId5"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hart" Target="../charts/char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hart" Target="../charts/char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Optimizing </a:t>
            </a:r>
            <a:r>
              <a:rPr lang="en-US" b="1" dirty="0"/>
              <a:t>Search Engine </a:t>
            </a:r>
            <a:r>
              <a:rPr lang="en-US" b="1" dirty="0" smtClean="0"/>
              <a:t>Relevance</a:t>
            </a:r>
            <a:endParaRPr lang="en-US" dirty="0"/>
          </a:p>
        </p:txBody>
      </p:sp>
      <p:sp>
        <p:nvSpPr>
          <p:cNvPr id="3" name="Subtitle 2"/>
          <p:cNvSpPr>
            <a:spLocks noGrp="1"/>
          </p:cNvSpPr>
          <p:nvPr>
            <p:ph type="subTitle" idx="1"/>
          </p:nvPr>
        </p:nvSpPr>
        <p:spPr>
          <a:xfrm>
            <a:off x="1524000" y="3602038"/>
            <a:ext cx="9144000" cy="2557222"/>
          </a:xfrm>
        </p:spPr>
        <p:txBody>
          <a:bodyPr>
            <a:normAutofit lnSpcReduction="10000"/>
          </a:bodyPr>
          <a:lstStyle/>
          <a:p>
            <a:endParaRPr lang="en-US" dirty="0" smtClean="0"/>
          </a:p>
          <a:p>
            <a:r>
              <a:rPr lang="en-US" dirty="0" smtClean="0"/>
              <a:t>By</a:t>
            </a:r>
            <a:endParaRPr lang="en-US" dirty="0"/>
          </a:p>
          <a:p>
            <a:r>
              <a:rPr lang="en-US" sz="2800" dirty="0" err="1" smtClean="0"/>
              <a:t>Samaneh</a:t>
            </a:r>
            <a:r>
              <a:rPr lang="en-US" sz="2800" dirty="0" smtClean="0"/>
              <a:t> </a:t>
            </a:r>
            <a:r>
              <a:rPr lang="en-US" sz="2800" dirty="0" err="1" smtClean="0"/>
              <a:t>Karimi</a:t>
            </a:r>
            <a:r>
              <a:rPr lang="en-US" sz="2800" dirty="0" smtClean="0"/>
              <a:t/>
            </a:r>
            <a:br>
              <a:rPr lang="en-US" sz="2800" dirty="0" smtClean="0"/>
            </a:br>
            <a:endParaRPr lang="en-US" sz="2800" dirty="0" smtClean="0"/>
          </a:p>
          <a:p>
            <a:r>
              <a:rPr lang="en-US" sz="2800" dirty="0"/>
              <a:t/>
            </a:r>
            <a:br>
              <a:rPr lang="en-US" sz="2800" dirty="0"/>
            </a:br>
            <a:r>
              <a:rPr lang="en-US" sz="2000" dirty="0" smtClean="0"/>
              <a:t>LinkedIn:</a:t>
            </a:r>
            <a:r>
              <a:rPr lang="en-US" sz="1800" dirty="0" smtClean="0"/>
              <a:t> </a:t>
            </a:r>
            <a:r>
              <a:rPr lang="en-US" sz="2000" dirty="0" smtClean="0"/>
              <a:t>https</a:t>
            </a:r>
            <a:r>
              <a:rPr lang="en-US" sz="2000" dirty="0"/>
              <a:t>://</a:t>
            </a:r>
            <a:r>
              <a:rPr lang="en-US" sz="2000" dirty="0" err="1"/>
              <a:t>www.linkedin.com</a:t>
            </a:r>
            <a:r>
              <a:rPr lang="en-US" sz="2000" dirty="0"/>
              <a:t>/in/samane-karimi-52178459/</a:t>
            </a:r>
            <a:endParaRPr lang="en-US" dirty="0" smtClean="0"/>
          </a:p>
        </p:txBody>
      </p:sp>
      <p:sp>
        <p:nvSpPr>
          <p:cNvPr id="4" name="Slide Number Placeholder 3"/>
          <p:cNvSpPr>
            <a:spLocks noGrp="1"/>
          </p:cNvSpPr>
          <p:nvPr>
            <p:ph type="sldNum" sz="quarter" idx="12"/>
          </p:nvPr>
        </p:nvSpPr>
        <p:spPr/>
        <p:txBody>
          <a:bodyPr/>
          <a:lstStyle/>
          <a:p>
            <a:fld id="{574830BD-1EDC-5942-99AE-ADD9F3783F7F}" type="slidenum">
              <a:rPr lang="en-US" smtClean="0"/>
              <a:t>1</a:t>
            </a:fld>
            <a:endParaRPr lang="en-US"/>
          </a:p>
        </p:txBody>
      </p:sp>
    </p:spTree>
    <p:extLst>
      <p:ext uri="{BB962C8B-B14F-4D97-AF65-F5344CB8AC3E}">
        <p14:creationId xmlns:p14="http://schemas.microsoft.com/office/powerpoint/2010/main" val="1112670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330036" y="1080655"/>
            <a:ext cx="9421090" cy="213359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6000" dirty="0" smtClean="0">
                <a:solidFill>
                  <a:schemeClr val="tx1"/>
                </a:solidFill>
              </a:rPr>
              <a:t>Step 3) Model selection</a:t>
            </a:r>
            <a:endParaRPr lang="en-US" sz="6000" dirty="0" smtClean="0">
              <a:ln>
                <a:solidFill>
                  <a:sysClr val="windowText" lastClr="000000"/>
                </a:solidFill>
              </a:ln>
              <a:solidFill>
                <a:schemeClr val="tx1"/>
              </a:solidFill>
            </a:endParaRPr>
          </a:p>
        </p:txBody>
      </p:sp>
      <p:sp>
        <p:nvSpPr>
          <p:cNvPr id="3" name="Rounded Rectangle 2"/>
          <p:cNvSpPr/>
          <p:nvPr/>
        </p:nvSpPr>
        <p:spPr>
          <a:xfrm>
            <a:off x="2369127" y="3435928"/>
            <a:ext cx="7232073" cy="21890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indent="-742950">
              <a:buFont typeface="Courier New" charset="0"/>
              <a:buChar char="o"/>
            </a:pPr>
            <a:r>
              <a:rPr lang="en-US" sz="3600" dirty="0" smtClean="0">
                <a:solidFill>
                  <a:sysClr val="windowText" lastClr="000000"/>
                </a:solidFill>
              </a:rPr>
              <a:t>Random Forest</a:t>
            </a:r>
          </a:p>
          <a:p>
            <a:pPr marL="742950" indent="-742950">
              <a:buFont typeface="Courier New" charset="0"/>
              <a:buChar char="o"/>
            </a:pPr>
            <a:r>
              <a:rPr lang="en-US" sz="3600" dirty="0" smtClean="0">
                <a:solidFill>
                  <a:sysClr val="windowText" lastClr="000000"/>
                </a:solidFill>
              </a:rPr>
              <a:t>Support Vector Machines (SVM)</a:t>
            </a:r>
          </a:p>
          <a:p>
            <a:pPr marL="742950" indent="-742950">
              <a:buFont typeface="Courier New" charset="0"/>
              <a:buChar char="o"/>
            </a:pPr>
            <a:r>
              <a:rPr lang="en-US" sz="3600" dirty="0" smtClean="0">
                <a:solidFill>
                  <a:sysClr val="windowText" lastClr="000000"/>
                </a:solidFill>
              </a:rPr>
              <a:t>Deep Learning (MLP)</a:t>
            </a:r>
          </a:p>
        </p:txBody>
      </p:sp>
      <p:sp>
        <p:nvSpPr>
          <p:cNvPr id="2" name="Slide Number Placeholder 1"/>
          <p:cNvSpPr>
            <a:spLocks noGrp="1"/>
          </p:cNvSpPr>
          <p:nvPr>
            <p:ph type="sldNum" sz="quarter" idx="12"/>
          </p:nvPr>
        </p:nvSpPr>
        <p:spPr/>
        <p:txBody>
          <a:bodyPr/>
          <a:lstStyle/>
          <a:p>
            <a:fld id="{574830BD-1EDC-5942-99AE-ADD9F3783F7F}" type="slidenum">
              <a:rPr lang="en-US" smtClean="0"/>
              <a:t>10</a:t>
            </a:fld>
            <a:endParaRPr lang="en-US"/>
          </a:p>
        </p:txBody>
      </p:sp>
    </p:spTree>
    <p:extLst>
      <p:ext uri="{BB962C8B-B14F-4D97-AF65-F5344CB8AC3E}">
        <p14:creationId xmlns:p14="http://schemas.microsoft.com/office/powerpoint/2010/main" val="574148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Step 3) Model selection</a:t>
            </a:r>
            <a:r>
              <a:rPr lang="en-US" dirty="0" smtClean="0"/>
              <a:t/>
            </a:r>
            <a:br>
              <a:rPr lang="en-US" dirty="0" smtClean="0"/>
            </a:br>
            <a:r>
              <a:rPr lang="en-US" sz="4800" dirty="0" smtClean="0"/>
              <a:t>Random Forest</a:t>
            </a:r>
            <a:endParaRPr lang="en-US" sz="5400" dirty="0"/>
          </a:p>
        </p:txBody>
      </p:sp>
      <p:sp>
        <p:nvSpPr>
          <p:cNvPr id="3" name="Content Placeholder 2"/>
          <p:cNvSpPr>
            <a:spLocks noGrp="1"/>
          </p:cNvSpPr>
          <p:nvPr>
            <p:ph idx="1"/>
          </p:nvPr>
        </p:nvSpPr>
        <p:spPr>
          <a:xfrm>
            <a:off x="838200" y="1825625"/>
            <a:ext cx="10515600" cy="4351338"/>
          </a:xfrm>
        </p:spPr>
        <p:txBody>
          <a:bodyPr/>
          <a:lstStyle/>
          <a:p>
            <a:r>
              <a:rPr lang="en-US" dirty="0"/>
              <a:t>The </a:t>
            </a:r>
            <a:r>
              <a:rPr lang="en-US" b="1" dirty="0"/>
              <a:t>random forest</a:t>
            </a:r>
            <a:r>
              <a:rPr lang="en-US" dirty="0"/>
              <a:t> approach is </a:t>
            </a:r>
            <a:r>
              <a:rPr lang="en-US" dirty="0" smtClean="0"/>
              <a:t>a ensemble (bagging) </a:t>
            </a:r>
            <a:r>
              <a:rPr lang="en-US" dirty="0"/>
              <a:t>method where </a:t>
            </a:r>
            <a:r>
              <a:rPr lang="en-US" b="1" dirty="0"/>
              <a:t>deep trees</a:t>
            </a:r>
            <a:r>
              <a:rPr lang="en-US" dirty="0"/>
              <a:t>, fitted </a:t>
            </a:r>
            <a:r>
              <a:rPr lang="en-US" dirty="0" smtClean="0"/>
              <a:t>on </a:t>
            </a:r>
            <a:r>
              <a:rPr lang="en-US" dirty="0"/>
              <a:t>bootstrap samples, are combined to produce an output with lower </a:t>
            </a:r>
            <a:r>
              <a:rPr lang="en-US" dirty="0" smtClean="0"/>
              <a:t>variance. For each test data, the output class would be the</a:t>
            </a:r>
            <a:r>
              <a:rPr lang="en-US" dirty="0"/>
              <a:t> </a:t>
            </a:r>
            <a:r>
              <a:rPr lang="en-US" dirty="0" smtClean="0"/>
              <a:t>mode of </a:t>
            </a:r>
            <a:r>
              <a:rPr lang="en-US" dirty="0"/>
              <a:t>the classes </a:t>
            </a:r>
            <a:r>
              <a:rPr lang="en-US" dirty="0" smtClean="0"/>
              <a:t>of </a:t>
            </a:r>
            <a:r>
              <a:rPr lang="en-US" dirty="0"/>
              <a:t>the individual </a:t>
            </a:r>
            <a:r>
              <a:rPr lang="en-US" dirty="0" smtClean="0"/>
              <a:t>trees.</a:t>
            </a:r>
          </a:p>
          <a:p>
            <a:endParaRPr lang="en-US" dirty="0" smtClean="0"/>
          </a:p>
          <a:p>
            <a:r>
              <a:rPr lang="en-US" dirty="0" smtClean="0"/>
              <a:t>My reasons for choosing it:</a:t>
            </a:r>
          </a:p>
          <a:p>
            <a:pPr lvl="1"/>
            <a:r>
              <a:rPr lang="en-US" dirty="0" smtClean="0"/>
              <a:t>It runs </a:t>
            </a:r>
            <a:r>
              <a:rPr lang="en-US" dirty="0"/>
              <a:t>efficiently on large </a:t>
            </a:r>
            <a:r>
              <a:rPr lang="en-US" dirty="0" smtClean="0"/>
              <a:t>databases.</a:t>
            </a:r>
          </a:p>
          <a:p>
            <a:pPr lvl="1"/>
            <a:r>
              <a:rPr lang="en-US" dirty="0" smtClean="0"/>
              <a:t>Since it </a:t>
            </a:r>
            <a:r>
              <a:rPr lang="en-US" dirty="0"/>
              <a:t>takes the </a:t>
            </a:r>
            <a:r>
              <a:rPr lang="en-US" b="1" dirty="0"/>
              <a:t>advantage</a:t>
            </a:r>
            <a:r>
              <a:rPr lang="en-US" dirty="0"/>
              <a:t> of </a:t>
            </a:r>
            <a:endParaRPr lang="en-US" dirty="0" smtClean="0"/>
          </a:p>
          <a:p>
            <a:pPr marL="457200" lvl="1" indent="0">
              <a:buNone/>
            </a:pPr>
            <a:r>
              <a:rPr lang="en-US" dirty="0"/>
              <a:t> </a:t>
            </a:r>
            <a:r>
              <a:rPr lang="en-US" dirty="0" smtClean="0"/>
              <a:t>  ensemble learning, reduces </a:t>
            </a:r>
            <a:r>
              <a:rPr lang="en-US" dirty="0"/>
              <a:t>variance </a:t>
            </a:r>
            <a:endParaRPr lang="en-US" dirty="0" smtClean="0"/>
          </a:p>
          <a:p>
            <a:pPr marL="457200" lvl="1" indent="0">
              <a:buNone/>
            </a:pPr>
            <a:r>
              <a:rPr lang="en-US" dirty="0" smtClean="0"/>
              <a:t>   and </a:t>
            </a:r>
            <a:r>
              <a:rPr lang="en-US" dirty="0"/>
              <a:t>thus helps us avoid </a:t>
            </a:r>
            <a:r>
              <a:rPr lang="en-US" dirty="0" smtClean="0"/>
              <a:t>overfitting.</a:t>
            </a:r>
            <a:endParaRPr lang="en-US" dirty="0"/>
          </a:p>
        </p:txBody>
      </p:sp>
      <p:sp>
        <p:nvSpPr>
          <p:cNvPr id="4" name="TextBox 3"/>
          <p:cNvSpPr txBox="1"/>
          <p:nvPr/>
        </p:nvSpPr>
        <p:spPr>
          <a:xfrm>
            <a:off x="1440873" y="6539345"/>
            <a:ext cx="10391627" cy="369332"/>
          </a:xfrm>
          <a:prstGeom prst="rect">
            <a:avLst/>
          </a:prstGeom>
          <a:noFill/>
        </p:spPr>
        <p:txBody>
          <a:bodyPr wrap="none" rtlCol="0">
            <a:spAutoFit/>
          </a:bodyPr>
          <a:lstStyle/>
          <a:p>
            <a:r>
              <a:rPr lang="en-US" dirty="0" smtClean="0"/>
              <a:t>Image Ref: https://</a:t>
            </a:r>
            <a:r>
              <a:rPr lang="en-US" dirty="0" err="1" smtClean="0"/>
              <a:t>syncedreview.com</a:t>
            </a:r>
            <a:r>
              <a:rPr lang="en-US" dirty="0" smtClean="0"/>
              <a:t>/2017/10/24/how-random-forest-algorithm-works-in-machine-learning/</a:t>
            </a: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773" r="21818" b="27208"/>
          <a:stretch/>
        </p:blipFill>
        <p:spPr>
          <a:xfrm>
            <a:off x="6283034" y="4373948"/>
            <a:ext cx="4932218" cy="2161981"/>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0227"/>
          <a:stretch/>
        </p:blipFill>
        <p:spPr>
          <a:xfrm>
            <a:off x="11076707" y="3608000"/>
            <a:ext cx="1163783" cy="2540003"/>
          </a:xfrm>
          <a:prstGeom prst="rect">
            <a:avLst/>
          </a:prstGeom>
        </p:spPr>
      </p:pic>
      <p:sp>
        <p:nvSpPr>
          <p:cNvPr id="8" name="Rectangle 7"/>
          <p:cNvSpPr/>
          <p:nvPr/>
        </p:nvSpPr>
        <p:spPr>
          <a:xfrm>
            <a:off x="6045482" y="4508669"/>
            <a:ext cx="556563" cy="369332"/>
          </a:xfrm>
          <a:prstGeom prst="rect">
            <a:avLst/>
          </a:prstGeom>
        </p:spPr>
        <p:txBody>
          <a:bodyPr wrap="none">
            <a:spAutoFit/>
          </a:bodyPr>
          <a:lstStyle/>
          <a:p>
            <a:r>
              <a:rPr lang="en-US" smtClean="0"/>
              <a:t>(✔)</a:t>
            </a:r>
            <a:endParaRPr lang="en-US"/>
          </a:p>
        </p:txBody>
      </p:sp>
      <p:sp>
        <p:nvSpPr>
          <p:cNvPr id="9" name="Slide Number Placeholder 8"/>
          <p:cNvSpPr>
            <a:spLocks noGrp="1"/>
          </p:cNvSpPr>
          <p:nvPr>
            <p:ph type="sldNum" sz="quarter" idx="12"/>
          </p:nvPr>
        </p:nvSpPr>
        <p:spPr/>
        <p:txBody>
          <a:bodyPr/>
          <a:lstStyle/>
          <a:p>
            <a:fld id="{574830BD-1EDC-5942-99AE-ADD9F3783F7F}" type="slidenum">
              <a:rPr lang="en-US" smtClean="0"/>
              <a:t>11</a:t>
            </a:fld>
            <a:endParaRPr lang="en-US"/>
          </a:p>
        </p:txBody>
      </p:sp>
    </p:spTree>
    <p:extLst>
      <p:ext uri="{BB962C8B-B14F-4D97-AF65-F5344CB8AC3E}">
        <p14:creationId xmlns:p14="http://schemas.microsoft.com/office/powerpoint/2010/main" val="16349913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Step 3) Model selection</a:t>
            </a:r>
            <a:r>
              <a:rPr lang="en-US" dirty="0" smtClean="0"/>
              <a:t/>
            </a:r>
            <a:br>
              <a:rPr lang="en-US" dirty="0" smtClean="0"/>
            </a:br>
            <a:r>
              <a:rPr lang="en-US" sz="4800" dirty="0" smtClean="0"/>
              <a:t>Support Vector Machines (SVM)</a:t>
            </a:r>
          </a:p>
        </p:txBody>
      </p:sp>
      <p:sp>
        <p:nvSpPr>
          <p:cNvPr id="3" name="Content Placeholder 2"/>
          <p:cNvSpPr>
            <a:spLocks noGrp="1"/>
          </p:cNvSpPr>
          <p:nvPr>
            <p:ph idx="1"/>
          </p:nvPr>
        </p:nvSpPr>
        <p:spPr/>
        <p:txBody>
          <a:bodyPr>
            <a:normAutofit lnSpcReduction="10000"/>
          </a:bodyPr>
          <a:lstStyle/>
          <a:p>
            <a:pPr fontAlgn="base"/>
            <a:r>
              <a:rPr lang="en-US" dirty="0" smtClean="0"/>
              <a:t>SVM is a supervised machine learning algorithm that uses hyper </a:t>
            </a:r>
            <a:r>
              <a:rPr lang="en-US" dirty="0"/>
              <a:t>planes to separate out different </a:t>
            </a:r>
            <a:r>
              <a:rPr lang="en-US" dirty="0" smtClean="0"/>
              <a:t>classes.</a:t>
            </a:r>
          </a:p>
          <a:p>
            <a:pPr fontAlgn="base"/>
            <a:endParaRPr lang="en-US" dirty="0" smtClean="0"/>
          </a:p>
          <a:p>
            <a:pPr fontAlgn="base"/>
            <a:r>
              <a:rPr lang="en-US" dirty="0" smtClean="0"/>
              <a:t>Two types:</a:t>
            </a:r>
          </a:p>
          <a:p>
            <a:pPr lvl="1" fontAlgn="base"/>
            <a:r>
              <a:rPr lang="en-US" dirty="0" smtClean="0"/>
              <a:t>Linear</a:t>
            </a:r>
          </a:p>
          <a:p>
            <a:pPr lvl="1" fontAlgn="base"/>
            <a:r>
              <a:rPr lang="en-US" dirty="0" smtClean="0"/>
              <a:t>Non-linear (Kernel-based)</a:t>
            </a:r>
          </a:p>
          <a:p>
            <a:pPr lvl="1" fontAlgn="base"/>
            <a:endParaRPr lang="en-US" dirty="0"/>
          </a:p>
          <a:p>
            <a:pPr fontAlgn="base"/>
            <a:r>
              <a:rPr lang="en-US" dirty="0" smtClean="0"/>
              <a:t>My reasons for choosing it:</a:t>
            </a:r>
          </a:p>
          <a:p>
            <a:pPr lvl="1" fontAlgn="base"/>
            <a:r>
              <a:rPr lang="en-US" dirty="0" smtClean="0"/>
              <a:t>SVMs are suitable for numerical </a:t>
            </a:r>
            <a:r>
              <a:rPr lang="en-US" dirty="0"/>
              <a:t>f</a:t>
            </a:r>
            <a:r>
              <a:rPr lang="en-US" dirty="0" smtClean="0"/>
              <a:t>eatures (✔)</a:t>
            </a:r>
          </a:p>
          <a:p>
            <a:pPr lvl="1" fontAlgn="base"/>
            <a:r>
              <a:rPr lang="en-US" dirty="0" smtClean="0"/>
              <a:t>SVMs can handle non-linearly separable data (kernel trick)(✔)</a:t>
            </a:r>
          </a:p>
          <a:p>
            <a:pPr lvl="1" fontAlgn="base"/>
            <a:endParaRPr lang="en-US" dirty="0"/>
          </a:p>
          <a:p>
            <a:endParaRPr lang="en-US" dirty="0"/>
          </a:p>
        </p:txBody>
      </p:sp>
      <p:sp>
        <p:nvSpPr>
          <p:cNvPr id="5" name="TextBox 4"/>
          <p:cNvSpPr txBox="1"/>
          <p:nvPr/>
        </p:nvSpPr>
        <p:spPr>
          <a:xfrm>
            <a:off x="1309253" y="6311900"/>
            <a:ext cx="9942157" cy="369332"/>
          </a:xfrm>
          <a:prstGeom prst="rect">
            <a:avLst/>
          </a:prstGeom>
          <a:noFill/>
        </p:spPr>
        <p:txBody>
          <a:bodyPr wrap="square" rtlCol="0">
            <a:spAutoFit/>
          </a:bodyPr>
          <a:lstStyle/>
          <a:p>
            <a:r>
              <a:rPr lang="en-US" smtClean="0"/>
              <a:t>Image </a:t>
            </a:r>
            <a:r>
              <a:rPr lang="en-US" dirty="0" smtClean="0"/>
              <a:t>Ref: </a:t>
            </a:r>
            <a:r>
              <a:rPr lang="en-US" dirty="0" smtClean="0">
                <a:hlinkClick r:id="rId3"/>
              </a:rPr>
              <a:t>https://www.javatpoint.com/machine-learning-support-vector-machine-algorithm</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7247" y="2410693"/>
            <a:ext cx="3614970" cy="2937163"/>
          </a:xfrm>
          <a:prstGeom prst="rect">
            <a:avLst/>
          </a:prstGeom>
        </p:spPr>
      </p:pic>
      <p:sp>
        <p:nvSpPr>
          <p:cNvPr id="7" name="Slide Number Placeholder 6"/>
          <p:cNvSpPr>
            <a:spLocks noGrp="1"/>
          </p:cNvSpPr>
          <p:nvPr>
            <p:ph type="sldNum" sz="quarter" idx="12"/>
          </p:nvPr>
        </p:nvSpPr>
        <p:spPr/>
        <p:txBody>
          <a:bodyPr/>
          <a:lstStyle/>
          <a:p>
            <a:fld id="{574830BD-1EDC-5942-99AE-ADD9F3783F7F}" type="slidenum">
              <a:rPr lang="en-US" smtClean="0"/>
              <a:t>12</a:t>
            </a:fld>
            <a:endParaRPr lang="en-US"/>
          </a:p>
        </p:txBody>
      </p:sp>
    </p:spTree>
    <p:extLst>
      <p:ext uri="{BB962C8B-B14F-4D97-AF65-F5344CB8AC3E}">
        <p14:creationId xmlns:p14="http://schemas.microsoft.com/office/powerpoint/2010/main" val="19443015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Step 3) Model selection</a:t>
            </a:r>
            <a:r>
              <a:rPr lang="en-US" dirty="0" smtClean="0"/>
              <a:t/>
            </a:r>
            <a:br>
              <a:rPr lang="en-US" dirty="0" smtClean="0"/>
            </a:br>
            <a:r>
              <a:rPr lang="en-US" sz="4800" dirty="0" smtClean="0"/>
              <a:t>Deep Learning (MLP)</a:t>
            </a:r>
          </a:p>
        </p:txBody>
      </p:sp>
      <p:sp>
        <p:nvSpPr>
          <p:cNvPr id="3" name="Content Placeholder 2"/>
          <p:cNvSpPr>
            <a:spLocks noGrp="1"/>
          </p:cNvSpPr>
          <p:nvPr>
            <p:ph idx="1"/>
          </p:nvPr>
        </p:nvSpPr>
        <p:spPr/>
        <p:txBody>
          <a:bodyPr>
            <a:normAutofit/>
          </a:bodyPr>
          <a:lstStyle/>
          <a:p>
            <a:pPr fontAlgn="base"/>
            <a:r>
              <a:rPr lang="en-US" dirty="0" smtClean="0"/>
              <a:t>Multilayer </a:t>
            </a:r>
            <a:r>
              <a:rPr lang="en-US" dirty="0" err="1"/>
              <a:t>Perceptrons</a:t>
            </a:r>
            <a:r>
              <a:rPr lang="en-US" dirty="0"/>
              <a:t> (MLPs</a:t>
            </a:r>
            <a:r>
              <a:rPr lang="en-US" dirty="0" smtClean="0"/>
              <a:t>) is a feedforward neural network that consists of multiple fully-connected layers.</a:t>
            </a:r>
          </a:p>
          <a:p>
            <a:pPr fontAlgn="base"/>
            <a:endParaRPr lang="en-US" dirty="0" smtClean="0"/>
          </a:p>
          <a:p>
            <a:pPr fontAlgn="base"/>
            <a:endParaRPr lang="en-US" dirty="0"/>
          </a:p>
          <a:p>
            <a:pPr fontAlgn="base"/>
            <a:r>
              <a:rPr lang="en-US" dirty="0" smtClean="0"/>
              <a:t>My reasons for choosing it is that </a:t>
            </a:r>
          </a:p>
          <a:p>
            <a:pPr marL="0" indent="0" fontAlgn="base">
              <a:buNone/>
            </a:pPr>
            <a:r>
              <a:rPr lang="en-US" dirty="0" smtClean="0"/>
              <a:t>  MLPs are suitable for*:</a:t>
            </a:r>
          </a:p>
          <a:p>
            <a:pPr lvl="1" fontAlgn="base"/>
            <a:r>
              <a:rPr lang="en-US" dirty="0" smtClean="0"/>
              <a:t>Classification </a:t>
            </a:r>
            <a:r>
              <a:rPr lang="en-US" dirty="0"/>
              <a:t>prediction </a:t>
            </a:r>
            <a:r>
              <a:rPr lang="en-US" dirty="0" smtClean="0"/>
              <a:t>problems (✔)</a:t>
            </a:r>
          </a:p>
          <a:p>
            <a:pPr lvl="1" fontAlgn="base"/>
            <a:r>
              <a:rPr lang="en-US" dirty="0"/>
              <a:t>T</a:t>
            </a:r>
            <a:r>
              <a:rPr lang="en-US" dirty="0" smtClean="0"/>
              <a:t>abular datasets (✔)</a:t>
            </a:r>
          </a:p>
          <a:p>
            <a:pPr lvl="1" fontAlgn="base"/>
            <a:endParaRPr lang="en-US" dirty="0"/>
          </a:p>
          <a:p>
            <a:endParaRPr lang="en-US" dirty="0"/>
          </a:p>
        </p:txBody>
      </p:sp>
      <p:sp>
        <p:nvSpPr>
          <p:cNvPr id="5" name="TextBox 4"/>
          <p:cNvSpPr txBox="1"/>
          <p:nvPr/>
        </p:nvSpPr>
        <p:spPr>
          <a:xfrm>
            <a:off x="1246909" y="6176963"/>
            <a:ext cx="9781309" cy="923330"/>
          </a:xfrm>
          <a:prstGeom prst="rect">
            <a:avLst/>
          </a:prstGeom>
          <a:noFill/>
        </p:spPr>
        <p:txBody>
          <a:bodyPr wrap="square" rtlCol="0">
            <a:spAutoFit/>
          </a:bodyPr>
          <a:lstStyle/>
          <a:p>
            <a:r>
              <a:rPr lang="en-US" dirty="0" smtClean="0"/>
              <a:t>Ref*: </a:t>
            </a:r>
            <a:r>
              <a:rPr lang="en-US" dirty="0" smtClean="0">
                <a:hlinkClick r:id="rId3"/>
              </a:rPr>
              <a:t>https://machinelearningmastery.com/when-to-use-mlp-cnn-and-rnn-neural-networks/</a:t>
            </a:r>
            <a:endParaRPr lang="en-US" dirty="0" smtClean="0"/>
          </a:p>
          <a:p>
            <a:pPr marL="0" lvl="1"/>
            <a:r>
              <a:rPr lang="en-US" dirty="0" smtClean="0"/>
              <a:t>Image Ref: </a:t>
            </a:r>
            <a:r>
              <a:rPr lang="en-US" dirty="0" smtClean="0">
                <a:hlinkClick r:id="rId4"/>
              </a:rPr>
              <a:t>https://deepai.org/machine-learning-glossary-and-terms/multilayer-perceptron</a:t>
            </a:r>
            <a:endParaRPr lang="en-US" dirty="0"/>
          </a:p>
          <a:p>
            <a:pPr marL="285750" lvl="1" indent="-285750">
              <a:buFont typeface="Arial" charset="0"/>
              <a:buChar char="•"/>
            </a:pPr>
            <a:endParaRPr lang="en-US" dirty="0"/>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2887" y="2999234"/>
            <a:ext cx="4972022" cy="2860013"/>
          </a:xfrm>
          <a:prstGeom prst="rect">
            <a:avLst/>
          </a:prstGeom>
        </p:spPr>
      </p:pic>
      <p:sp>
        <p:nvSpPr>
          <p:cNvPr id="10" name="Slide Number Placeholder 9"/>
          <p:cNvSpPr>
            <a:spLocks noGrp="1"/>
          </p:cNvSpPr>
          <p:nvPr>
            <p:ph type="sldNum" sz="quarter" idx="12"/>
          </p:nvPr>
        </p:nvSpPr>
        <p:spPr/>
        <p:txBody>
          <a:bodyPr/>
          <a:lstStyle/>
          <a:p>
            <a:fld id="{574830BD-1EDC-5942-99AE-ADD9F3783F7F}" type="slidenum">
              <a:rPr lang="en-US" smtClean="0"/>
              <a:t>13</a:t>
            </a:fld>
            <a:endParaRPr lang="en-US"/>
          </a:p>
        </p:txBody>
      </p:sp>
    </p:spTree>
    <p:extLst>
      <p:ext uri="{BB962C8B-B14F-4D97-AF65-F5344CB8AC3E}">
        <p14:creationId xmlns:p14="http://schemas.microsoft.com/office/powerpoint/2010/main" val="1650101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20434" y="498764"/>
            <a:ext cx="10917382" cy="296487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6000" dirty="0" smtClean="0">
                <a:solidFill>
                  <a:schemeClr val="tx1"/>
                </a:solidFill>
              </a:rPr>
              <a:t>Step 4) Implementing the models and evaluation</a:t>
            </a:r>
            <a:endParaRPr lang="en-US" sz="6000" dirty="0" smtClean="0">
              <a:ln>
                <a:solidFill>
                  <a:sysClr val="windowText" lastClr="000000"/>
                </a:solidFill>
              </a:ln>
              <a:solidFill>
                <a:schemeClr val="tx1"/>
              </a:solidFill>
            </a:endParaRPr>
          </a:p>
        </p:txBody>
      </p:sp>
      <p:sp>
        <p:nvSpPr>
          <p:cNvPr id="7" name="Rounded Rectangle 6"/>
          <p:cNvSpPr/>
          <p:nvPr/>
        </p:nvSpPr>
        <p:spPr>
          <a:xfrm>
            <a:off x="2563089" y="3685309"/>
            <a:ext cx="7232073" cy="218901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indent="-742950">
              <a:buFont typeface="Courier New" charset="0"/>
              <a:buChar char="o"/>
            </a:pPr>
            <a:r>
              <a:rPr lang="en-US" sz="3600" dirty="0" smtClean="0">
                <a:solidFill>
                  <a:sysClr val="windowText" lastClr="000000"/>
                </a:solidFill>
              </a:rPr>
              <a:t>Evaluation Protocol</a:t>
            </a:r>
          </a:p>
          <a:p>
            <a:pPr marL="742950" indent="-742950">
              <a:buFont typeface="Courier New" charset="0"/>
              <a:buChar char="o"/>
            </a:pPr>
            <a:r>
              <a:rPr lang="en-US" sz="3600" dirty="0" smtClean="0">
                <a:solidFill>
                  <a:sysClr val="windowText" lastClr="000000"/>
                </a:solidFill>
              </a:rPr>
              <a:t>Experiments</a:t>
            </a:r>
            <a:endParaRPr lang="en-US" sz="3600" dirty="0">
              <a:ln>
                <a:solidFill>
                  <a:sysClr val="windowText" lastClr="000000"/>
                </a:solidFill>
              </a:ln>
              <a:solidFill>
                <a:sysClr val="windowText" lastClr="000000"/>
              </a:solidFill>
            </a:endParaRPr>
          </a:p>
        </p:txBody>
      </p:sp>
      <p:sp>
        <p:nvSpPr>
          <p:cNvPr id="8" name="Slide Number Placeholder 7"/>
          <p:cNvSpPr>
            <a:spLocks noGrp="1"/>
          </p:cNvSpPr>
          <p:nvPr>
            <p:ph type="sldNum" sz="quarter" idx="12"/>
          </p:nvPr>
        </p:nvSpPr>
        <p:spPr/>
        <p:txBody>
          <a:bodyPr/>
          <a:lstStyle/>
          <a:p>
            <a:fld id="{574830BD-1EDC-5942-99AE-ADD9F3783F7F}" type="slidenum">
              <a:rPr lang="en-US" smtClean="0"/>
              <a:t>14</a:t>
            </a:fld>
            <a:endParaRPr lang="en-US"/>
          </a:p>
        </p:txBody>
      </p:sp>
    </p:spTree>
    <p:extLst>
      <p:ext uri="{BB962C8B-B14F-4D97-AF65-F5344CB8AC3E}">
        <p14:creationId xmlns:p14="http://schemas.microsoft.com/office/powerpoint/2010/main" val="11546994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The Evaluation Protocol</a:t>
            </a:r>
            <a:endParaRPr lang="en-US" dirty="0"/>
          </a:p>
        </p:txBody>
      </p:sp>
      <p:sp>
        <p:nvSpPr>
          <p:cNvPr id="3" name="Content Placeholder 2"/>
          <p:cNvSpPr>
            <a:spLocks noGrp="1"/>
          </p:cNvSpPr>
          <p:nvPr>
            <p:ph idx="1"/>
          </p:nvPr>
        </p:nvSpPr>
        <p:spPr/>
        <p:txBody>
          <a:bodyPr>
            <a:normAutofit lnSpcReduction="10000"/>
          </a:bodyPr>
          <a:lstStyle/>
          <a:p>
            <a:pPr>
              <a:buFont typeface="Wingdings" charset="2"/>
              <a:buChar char="Ø"/>
            </a:pPr>
            <a:r>
              <a:rPr lang="en-US" dirty="0" smtClean="0"/>
              <a:t> K-fold cross validation</a:t>
            </a:r>
          </a:p>
          <a:p>
            <a:pPr lvl="1"/>
            <a:r>
              <a:rPr lang="en-US" dirty="0" smtClean="0"/>
              <a:t>To avoid overfitting</a:t>
            </a:r>
          </a:p>
          <a:p>
            <a:pPr lvl="1">
              <a:buFont typeface="Arial" charset="0"/>
              <a:buChar char="•"/>
            </a:pPr>
            <a:r>
              <a:rPr lang="en-US" dirty="0" smtClean="0"/>
              <a:t>To avoid wasting data as the validation set</a:t>
            </a:r>
          </a:p>
          <a:p>
            <a:pPr>
              <a:buFont typeface="Wingdings" charset="2"/>
              <a:buChar char="Ø"/>
            </a:pPr>
            <a:endParaRPr lang="en-US" dirty="0" smtClean="0"/>
          </a:p>
          <a:p>
            <a:pPr>
              <a:buFont typeface="Wingdings" charset="2"/>
              <a:buChar char="Ø"/>
            </a:pPr>
            <a:r>
              <a:rPr lang="en-US" dirty="0" smtClean="0"/>
              <a:t>Tuning hyper-parameters</a:t>
            </a:r>
          </a:p>
          <a:p>
            <a:pPr lvl="1">
              <a:buFont typeface="Arial" charset="0"/>
              <a:buChar char="•"/>
            </a:pPr>
            <a:r>
              <a:rPr lang="en-US" dirty="0" smtClean="0"/>
              <a:t>I implemented Grid Search using a hyper-parameter optimization tool (</a:t>
            </a:r>
            <a:r>
              <a:rPr lang="en-US" dirty="0" err="1" smtClean="0"/>
              <a:t>sklearn.model_selection.GridSearchCV</a:t>
            </a:r>
            <a:r>
              <a:rPr lang="en-US" dirty="0" smtClean="0"/>
              <a:t>)</a:t>
            </a:r>
          </a:p>
          <a:p>
            <a:pPr>
              <a:buFont typeface="Wingdings" charset="2"/>
              <a:buChar char="Ø"/>
            </a:pPr>
            <a:endParaRPr lang="en-US" dirty="0" smtClean="0"/>
          </a:p>
          <a:p>
            <a:pPr>
              <a:buFont typeface="Wingdings" charset="2"/>
              <a:buChar char="Ø"/>
            </a:pPr>
            <a:r>
              <a:rPr lang="en-US" dirty="0" smtClean="0"/>
              <a:t>Evaluation measures</a:t>
            </a:r>
          </a:p>
          <a:p>
            <a:pPr lvl="1">
              <a:buFont typeface="Arial" charset="0"/>
              <a:buChar char="•"/>
            </a:pPr>
            <a:r>
              <a:rPr lang="en-US" dirty="0" smtClean="0"/>
              <a:t>Precision, Recall, F1 and Accuracy</a:t>
            </a:r>
            <a:endParaRPr lang="en-US" dirty="0"/>
          </a:p>
          <a:p>
            <a:pPr>
              <a:buFont typeface="Wingdings" charset="2"/>
              <a:buChar char="Ø"/>
            </a:pPr>
            <a:endParaRPr lang="en-US" dirty="0" smtClean="0"/>
          </a:p>
          <a:p>
            <a:endParaRPr lang="en-US" dirty="0"/>
          </a:p>
        </p:txBody>
      </p:sp>
      <p:sp>
        <p:nvSpPr>
          <p:cNvPr id="4" name="Slide Number Placeholder 3"/>
          <p:cNvSpPr>
            <a:spLocks noGrp="1"/>
          </p:cNvSpPr>
          <p:nvPr>
            <p:ph type="sldNum" sz="quarter" idx="12"/>
          </p:nvPr>
        </p:nvSpPr>
        <p:spPr/>
        <p:txBody>
          <a:bodyPr/>
          <a:lstStyle/>
          <a:p>
            <a:fld id="{574830BD-1EDC-5942-99AE-ADD9F3783F7F}" type="slidenum">
              <a:rPr lang="en-US" smtClean="0"/>
              <a:t>15</a:t>
            </a:fld>
            <a:endParaRPr lang="en-US"/>
          </a:p>
        </p:txBody>
      </p:sp>
    </p:spTree>
    <p:extLst>
      <p:ext uri="{BB962C8B-B14F-4D97-AF65-F5344CB8AC3E}">
        <p14:creationId xmlns:p14="http://schemas.microsoft.com/office/powerpoint/2010/main" val="8997853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a:t>The impact of feature scaling and </a:t>
            </a:r>
            <a:r>
              <a:rPr lang="en-US" dirty="0" smtClean="0"/>
              <a:t>standardization</a:t>
            </a:r>
          </a:p>
          <a:p>
            <a:endParaRPr lang="en-US" dirty="0" smtClean="0"/>
          </a:p>
          <a:p>
            <a:r>
              <a:rPr lang="en-US" dirty="0" smtClean="0"/>
              <a:t>The impact of dimension reduction techniques</a:t>
            </a:r>
          </a:p>
          <a:p>
            <a:endParaRPr lang="en-US" dirty="0" smtClean="0"/>
          </a:p>
          <a:p>
            <a:r>
              <a:rPr lang="en-US" dirty="0"/>
              <a:t>H</a:t>
            </a:r>
            <a:r>
              <a:rPr lang="en-US" dirty="0" smtClean="0"/>
              <a:t>yper-parameters tuning for the classification methods</a:t>
            </a:r>
          </a:p>
          <a:p>
            <a:endParaRPr lang="en-US" dirty="0" smtClean="0"/>
          </a:p>
          <a:p>
            <a:r>
              <a:rPr lang="en-US" dirty="0" smtClean="0"/>
              <a:t>Comparing the performance of the classification methods on the test set</a:t>
            </a:r>
          </a:p>
          <a:p>
            <a:endParaRPr lang="en-US" dirty="0"/>
          </a:p>
        </p:txBody>
      </p:sp>
      <p:sp>
        <p:nvSpPr>
          <p:cNvPr id="4" name="Slide Number Placeholder 3"/>
          <p:cNvSpPr>
            <a:spLocks noGrp="1"/>
          </p:cNvSpPr>
          <p:nvPr>
            <p:ph type="sldNum" sz="quarter" idx="12"/>
          </p:nvPr>
        </p:nvSpPr>
        <p:spPr/>
        <p:txBody>
          <a:bodyPr/>
          <a:lstStyle/>
          <a:p>
            <a:fld id="{574830BD-1EDC-5942-99AE-ADD9F3783F7F}" type="slidenum">
              <a:rPr lang="en-US" smtClean="0"/>
              <a:t>16</a:t>
            </a:fld>
            <a:endParaRPr lang="en-US"/>
          </a:p>
        </p:txBody>
      </p:sp>
    </p:spTree>
    <p:extLst>
      <p:ext uri="{BB962C8B-B14F-4D97-AF65-F5344CB8AC3E}">
        <p14:creationId xmlns:p14="http://schemas.microsoft.com/office/powerpoint/2010/main" val="12248393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impact of feature scaling and standardization</a:t>
            </a:r>
            <a:endParaRPr lang="en-US" sz="4000" dirty="0"/>
          </a:p>
        </p:txBody>
      </p:sp>
      <p:sp>
        <p:nvSpPr>
          <p:cNvPr id="3" name="Content Placeholder 2"/>
          <p:cNvSpPr>
            <a:spLocks noGrp="1"/>
          </p:cNvSpPr>
          <p:nvPr>
            <p:ph idx="1"/>
          </p:nvPr>
        </p:nvSpPr>
        <p:spPr/>
        <p:txBody>
          <a:bodyPr>
            <a:normAutofit/>
          </a:bodyPr>
          <a:lstStyle/>
          <a:p>
            <a:pPr marL="228600" lvl="1">
              <a:spcBef>
                <a:spcPts val="1000"/>
              </a:spcBef>
            </a:pPr>
            <a:r>
              <a:rPr lang="en-US" dirty="0"/>
              <a:t>Classification Method: </a:t>
            </a:r>
          </a:p>
          <a:p>
            <a:pPr lvl="1"/>
            <a:r>
              <a:rPr lang="en-US" sz="2000" dirty="0" smtClean="0"/>
              <a:t>SVM</a:t>
            </a:r>
          </a:p>
          <a:p>
            <a:r>
              <a:rPr lang="en-US" sz="2400" dirty="0" smtClean="0"/>
              <a:t>Feature rescaling using min-max normalization</a:t>
            </a:r>
          </a:p>
          <a:p>
            <a:r>
              <a:rPr lang="en-US" sz="2400" dirty="0" smtClean="0"/>
              <a:t>Standardization: Centering the feature columns at mean 0 with standard deviation 1</a:t>
            </a:r>
          </a:p>
          <a:p>
            <a:endParaRPr lang="en-US" sz="2400" dirty="0" smtClean="0"/>
          </a:p>
          <a:p>
            <a:pPr>
              <a:buFont typeface="Wingdings" charset="2"/>
              <a:buChar char="v"/>
            </a:pPr>
            <a:r>
              <a:rPr lang="en-US" sz="2400" b="1" dirty="0" smtClean="0">
                <a:solidFill>
                  <a:schemeClr val="accent1">
                    <a:lumMod val="75000"/>
                  </a:schemeClr>
                </a:solidFill>
              </a:rPr>
              <a:t> Standardization has the highest impact</a:t>
            </a:r>
          </a:p>
          <a:p>
            <a:pPr marL="0" indent="0">
              <a:buNone/>
            </a:pPr>
            <a:r>
              <a:rPr lang="en-US" sz="2400" b="1" dirty="0" smtClean="0">
                <a:solidFill>
                  <a:schemeClr val="accent1">
                    <a:lumMod val="75000"/>
                  </a:schemeClr>
                </a:solidFill>
              </a:rPr>
              <a:t>     on SVM’s performance</a:t>
            </a:r>
          </a:p>
          <a:p>
            <a:pPr>
              <a:buFont typeface="Wingdings" charset="2"/>
              <a:buChar char="v"/>
            </a:pPr>
            <a:r>
              <a:rPr lang="en-US" sz="2400" b="1" dirty="0">
                <a:solidFill>
                  <a:schemeClr val="accent1">
                    <a:lumMod val="75000"/>
                  </a:schemeClr>
                </a:solidFill>
              </a:rPr>
              <a:t> </a:t>
            </a:r>
            <a:r>
              <a:rPr lang="en-US" sz="2400" b="1" dirty="0" smtClean="0">
                <a:solidFill>
                  <a:schemeClr val="accent1">
                    <a:lumMod val="75000"/>
                  </a:schemeClr>
                </a:solidFill>
              </a:rPr>
              <a:t>Standardization also decreased</a:t>
            </a:r>
          </a:p>
          <a:p>
            <a:pPr marL="0" indent="0">
              <a:buNone/>
            </a:pPr>
            <a:r>
              <a:rPr lang="en-US" sz="2400" b="1" dirty="0" smtClean="0">
                <a:solidFill>
                  <a:schemeClr val="accent1">
                    <a:lumMod val="75000"/>
                  </a:schemeClr>
                </a:solidFill>
              </a:rPr>
              <a:t>     SVM’s training time significantly.</a:t>
            </a:r>
          </a:p>
          <a:p>
            <a:endParaRPr lang="en-US" dirty="0"/>
          </a:p>
        </p:txBody>
      </p:sp>
      <p:sp>
        <p:nvSpPr>
          <p:cNvPr id="4" name="Slide Number Placeholder 3"/>
          <p:cNvSpPr>
            <a:spLocks noGrp="1"/>
          </p:cNvSpPr>
          <p:nvPr>
            <p:ph type="sldNum" sz="quarter" idx="12"/>
          </p:nvPr>
        </p:nvSpPr>
        <p:spPr/>
        <p:txBody>
          <a:bodyPr/>
          <a:lstStyle/>
          <a:p>
            <a:fld id="{574830BD-1EDC-5942-99AE-ADD9F3783F7F}" type="slidenum">
              <a:rPr lang="en-US" smtClean="0"/>
              <a:t>17</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790981055"/>
              </p:ext>
            </p:extLst>
          </p:nvPr>
        </p:nvGraphicFramePr>
        <p:xfrm>
          <a:off x="6684019" y="3470749"/>
          <a:ext cx="5491356" cy="348347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132244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impact of dimension reduction techniques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r>
              <a:rPr lang="en-US" dirty="0" smtClean="0"/>
              <a:t>Experimental setup:</a:t>
            </a:r>
          </a:p>
          <a:p>
            <a:pPr lvl="1"/>
            <a:r>
              <a:rPr lang="en-US" dirty="0" smtClean="0"/>
              <a:t>Classification Method: </a:t>
            </a:r>
          </a:p>
          <a:p>
            <a:pPr lvl="2"/>
            <a:r>
              <a:rPr lang="en-US" dirty="0" smtClean="0"/>
              <a:t>Random Forest</a:t>
            </a:r>
          </a:p>
          <a:p>
            <a:pPr lvl="1"/>
            <a:r>
              <a:rPr lang="en-US" dirty="0" smtClean="0"/>
              <a:t>5-fold Cross Validation</a:t>
            </a:r>
          </a:p>
          <a:p>
            <a:pPr lvl="1"/>
            <a:r>
              <a:rPr lang="en-US" dirty="0" smtClean="0"/>
              <a:t>Evaluation Measure:</a:t>
            </a:r>
          </a:p>
          <a:p>
            <a:pPr lvl="2"/>
            <a:r>
              <a:rPr lang="en-US" dirty="0" smtClean="0"/>
              <a:t>Training over 5-olds: Mean accuracy </a:t>
            </a:r>
          </a:p>
          <a:p>
            <a:pPr lvl="2"/>
            <a:r>
              <a:rPr lang="en-US" dirty="0" smtClean="0"/>
              <a:t>Test set: Accuracy using the</a:t>
            </a:r>
          </a:p>
          <a:p>
            <a:pPr marL="914400" lvl="2" indent="0">
              <a:buNone/>
            </a:pPr>
            <a:r>
              <a:rPr lang="en-US" dirty="0" smtClean="0"/>
              <a:t>    optimal classifier</a:t>
            </a:r>
            <a:endParaRPr lang="en-US" dirty="0"/>
          </a:p>
          <a:p>
            <a:pPr marL="228600" lvl="1">
              <a:spcBef>
                <a:spcPts val="1000"/>
              </a:spcBef>
            </a:pPr>
            <a:endParaRPr lang="en-US" dirty="0" smtClean="0"/>
          </a:p>
          <a:p>
            <a:pPr marL="228600" lvl="1">
              <a:spcBef>
                <a:spcPts val="1000"/>
              </a:spcBef>
            </a:pPr>
            <a:endParaRPr lang="en-US" dirty="0" smtClean="0"/>
          </a:p>
          <a:p>
            <a:pPr marL="342900" lvl="1" indent="-342900">
              <a:spcBef>
                <a:spcPts val="1000"/>
              </a:spcBef>
              <a:buFont typeface="Wingdings" charset="2"/>
              <a:buChar char="v"/>
            </a:pPr>
            <a:r>
              <a:rPr lang="en-US" b="1" dirty="0" smtClean="0">
                <a:solidFill>
                  <a:schemeClr val="accent1">
                    <a:lumMod val="75000"/>
                  </a:schemeClr>
                </a:solidFill>
              </a:rPr>
              <a:t>Results: The best performance on both training and testing is when </a:t>
            </a:r>
            <a:r>
              <a:rPr lang="en-US" b="1" u="sng" dirty="0" smtClean="0">
                <a:solidFill>
                  <a:schemeClr val="accent1">
                    <a:lumMod val="75000"/>
                  </a:schemeClr>
                </a:solidFill>
              </a:rPr>
              <a:t>no dimension reduction technique </a:t>
            </a:r>
            <a:r>
              <a:rPr lang="en-US" b="1" dirty="0" smtClean="0">
                <a:solidFill>
                  <a:schemeClr val="accent1">
                    <a:lumMod val="75000"/>
                  </a:schemeClr>
                </a:solidFill>
              </a:rPr>
              <a:t>is used.</a:t>
            </a:r>
          </a:p>
        </p:txBody>
      </p:sp>
      <p:graphicFrame>
        <p:nvGraphicFramePr>
          <p:cNvPr id="5" name="Chart 4"/>
          <p:cNvGraphicFramePr>
            <a:graphicFrameLocks/>
          </p:cNvGraphicFramePr>
          <p:nvPr>
            <p:extLst>
              <p:ext uri="{D42A27DB-BD31-4B8C-83A1-F6EECF244321}">
                <p14:modId xmlns:p14="http://schemas.microsoft.com/office/powerpoint/2010/main" val="460464659"/>
              </p:ext>
            </p:extLst>
          </p:nvPr>
        </p:nvGraphicFramePr>
        <p:xfrm>
          <a:off x="6400800" y="1237413"/>
          <a:ext cx="5590309"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6" name="Down Arrow 5"/>
          <p:cNvSpPr/>
          <p:nvPr/>
        </p:nvSpPr>
        <p:spPr>
          <a:xfrm rot="10800000">
            <a:off x="10832523" y="5313058"/>
            <a:ext cx="521277" cy="544440"/>
          </a:xfrm>
          <a:prstGeom prst="down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574830BD-1EDC-5942-99AE-ADD9F3783F7F}" type="slidenum">
              <a:rPr lang="en-US" smtClean="0"/>
              <a:t>18</a:t>
            </a:fld>
            <a:endParaRPr lang="en-US"/>
          </a:p>
        </p:txBody>
      </p:sp>
    </p:spTree>
    <p:extLst>
      <p:ext uri="{BB962C8B-B14F-4D97-AF65-F5344CB8AC3E}">
        <p14:creationId xmlns:p14="http://schemas.microsoft.com/office/powerpoint/2010/main" val="95350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Hyper-parameters tuning</a:t>
            </a:r>
            <a:br>
              <a:rPr lang="en-US" dirty="0" smtClean="0"/>
            </a:br>
            <a:r>
              <a:rPr lang="en-US" dirty="0" smtClean="0"/>
              <a:t>Random Forest</a:t>
            </a:r>
            <a:endParaRPr lang="en-US" dirty="0"/>
          </a:p>
        </p:txBody>
      </p:sp>
      <p:sp>
        <p:nvSpPr>
          <p:cNvPr id="3" name="Content Placeholder 2"/>
          <p:cNvSpPr>
            <a:spLocks noGrp="1"/>
          </p:cNvSpPr>
          <p:nvPr>
            <p:ph idx="1"/>
          </p:nvPr>
        </p:nvSpPr>
        <p:spPr>
          <a:xfrm>
            <a:off x="838200" y="1825624"/>
            <a:ext cx="10515600" cy="4530725"/>
          </a:xfrm>
        </p:spPr>
        <p:txBody>
          <a:bodyPr>
            <a:normAutofit fontScale="92500" lnSpcReduction="10000"/>
          </a:bodyPr>
          <a:lstStyle/>
          <a:p>
            <a:r>
              <a:rPr lang="en-US" dirty="0" smtClean="0"/>
              <a:t>Experimental setup:</a:t>
            </a:r>
          </a:p>
          <a:p>
            <a:pPr lvl="1"/>
            <a:r>
              <a:rPr lang="en-US" dirty="0" smtClean="0"/>
              <a:t>Grid Search over all combinations of the Random </a:t>
            </a:r>
            <a:r>
              <a:rPr lang="en-US" dirty="0"/>
              <a:t>F</a:t>
            </a:r>
            <a:r>
              <a:rPr lang="en-US" dirty="0" smtClean="0"/>
              <a:t>orest parameters as follows</a:t>
            </a:r>
          </a:p>
          <a:p>
            <a:pPr lvl="2"/>
            <a:r>
              <a:rPr lang="en-US" sz="1600" dirty="0" smtClean="0"/>
              <a:t>'bootstrap': [True, False]</a:t>
            </a:r>
          </a:p>
          <a:p>
            <a:pPr lvl="2"/>
            <a:r>
              <a:rPr lang="en-US" sz="1600" dirty="0" smtClean="0"/>
              <a:t>'</a:t>
            </a:r>
            <a:r>
              <a:rPr lang="en-US" sz="1600" dirty="0" err="1" smtClean="0"/>
              <a:t>max_depth</a:t>
            </a:r>
            <a:r>
              <a:rPr lang="en-US" sz="1600" dirty="0" smtClean="0"/>
              <a:t>': [10, 20, 30, 40, 50, 60, 70, 80, 90, 100, None]</a:t>
            </a:r>
          </a:p>
          <a:p>
            <a:pPr lvl="2"/>
            <a:r>
              <a:rPr lang="en-US" sz="1600" dirty="0" smtClean="0"/>
              <a:t>'</a:t>
            </a:r>
            <a:r>
              <a:rPr lang="en-US" sz="1600" dirty="0" err="1" smtClean="0"/>
              <a:t>max_features</a:t>
            </a:r>
            <a:r>
              <a:rPr lang="en-US" sz="1600" dirty="0" smtClean="0"/>
              <a:t>': ['auto', '</a:t>
            </a:r>
            <a:r>
              <a:rPr lang="en-US" sz="1600" dirty="0" err="1" smtClean="0"/>
              <a:t>sqrt</a:t>
            </a:r>
            <a:r>
              <a:rPr lang="en-US" sz="1600" dirty="0" smtClean="0"/>
              <a:t>']</a:t>
            </a:r>
          </a:p>
          <a:p>
            <a:pPr lvl="2"/>
            <a:r>
              <a:rPr lang="en-US" sz="1600" dirty="0" smtClean="0"/>
              <a:t>'</a:t>
            </a:r>
            <a:r>
              <a:rPr lang="en-US" sz="1600" dirty="0" err="1" smtClean="0"/>
              <a:t>min_samples_leaf</a:t>
            </a:r>
            <a:r>
              <a:rPr lang="en-US" sz="1600" dirty="0" smtClean="0"/>
              <a:t>': [1, 2, 4]</a:t>
            </a:r>
          </a:p>
          <a:p>
            <a:pPr lvl="2"/>
            <a:r>
              <a:rPr lang="en-US" sz="1600" dirty="0" smtClean="0"/>
              <a:t>'</a:t>
            </a:r>
            <a:r>
              <a:rPr lang="en-US" sz="1600" dirty="0" err="1" smtClean="0"/>
              <a:t>min_samples_split</a:t>
            </a:r>
            <a:r>
              <a:rPr lang="en-US" sz="1600" dirty="0" smtClean="0"/>
              <a:t>': [2, 5, 10]</a:t>
            </a:r>
          </a:p>
          <a:p>
            <a:pPr lvl="2"/>
            <a:r>
              <a:rPr lang="en-US" sz="1600" dirty="0" smtClean="0"/>
              <a:t>'</a:t>
            </a:r>
            <a:r>
              <a:rPr lang="en-US" sz="1600" dirty="0" err="1" smtClean="0"/>
              <a:t>n_estimators</a:t>
            </a:r>
            <a:r>
              <a:rPr lang="en-US" sz="1600" dirty="0" smtClean="0"/>
              <a:t>': [200, 400, 600, 800, 1000, 1200, 1400, 1600, 1800, 2000]</a:t>
            </a:r>
            <a:endParaRPr lang="en-US" dirty="0" smtClean="0"/>
          </a:p>
          <a:p>
            <a:pPr lvl="1"/>
            <a:r>
              <a:rPr lang="en-US" dirty="0" smtClean="0"/>
              <a:t>5-fold Cross Validation</a:t>
            </a:r>
          </a:p>
          <a:p>
            <a:pPr lvl="1"/>
            <a:r>
              <a:rPr lang="en-US" dirty="0" smtClean="0"/>
              <a:t>Tuned for both precision and recall measures</a:t>
            </a:r>
          </a:p>
          <a:p>
            <a:r>
              <a:rPr lang="en-US" dirty="0" smtClean="0"/>
              <a:t>Best parameters set found on development set:</a:t>
            </a:r>
          </a:p>
          <a:p>
            <a:pPr lvl="1"/>
            <a:r>
              <a:rPr lang="en-US" dirty="0" smtClean="0"/>
              <a:t>For Precision :{'bootstrap': False, '</a:t>
            </a:r>
            <a:r>
              <a:rPr lang="en-US" dirty="0" err="1" smtClean="0"/>
              <a:t>max_depth</a:t>
            </a:r>
            <a:r>
              <a:rPr lang="en-US" dirty="0" smtClean="0"/>
              <a:t>': 10, '</a:t>
            </a:r>
            <a:r>
              <a:rPr lang="en-US" dirty="0" err="1" smtClean="0"/>
              <a:t>max_features</a:t>
            </a:r>
            <a:r>
              <a:rPr lang="en-US" dirty="0" smtClean="0"/>
              <a:t>': '</a:t>
            </a:r>
            <a:r>
              <a:rPr lang="en-US" dirty="0" err="1" smtClean="0"/>
              <a:t>sqrt</a:t>
            </a:r>
            <a:r>
              <a:rPr lang="en-US" dirty="0" smtClean="0"/>
              <a:t>', '</a:t>
            </a:r>
            <a:r>
              <a:rPr lang="en-US" dirty="0" err="1" smtClean="0"/>
              <a:t>min_samples_leaf</a:t>
            </a:r>
            <a:r>
              <a:rPr lang="en-US" dirty="0" smtClean="0"/>
              <a:t>': 1, '</a:t>
            </a:r>
            <a:r>
              <a:rPr lang="en-US" dirty="0" err="1" smtClean="0"/>
              <a:t>min_samples_split</a:t>
            </a:r>
            <a:r>
              <a:rPr lang="en-US" dirty="0" smtClean="0"/>
              <a:t>': 5, '</a:t>
            </a:r>
            <a:r>
              <a:rPr lang="en-US" dirty="0" err="1" smtClean="0"/>
              <a:t>n_estimators</a:t>
            </a:r>
            <a:r>
              <a:rPr lang="en-US" dirty="0" smtClean="0"/>
              <a:t>': 800}</a:t>
            </a:r>
          </a:p>
          <a:p>
            <a:pPr lvl="1"/>
            <a:r>
              <a:rPr lang="en-US" dirty="0" smtClean="0"/>
              <a:t>For Recall:{'bootstrap': False, '</a:t>
            </a:r>
            <a:r>
              <a:rPr lang="en-US" dirty="0" err="1" smtClean="0"/>
              <a:t>max_depth</a:t>
            </a:r>
            <a:r>
              <a:rPr lang="en-US" dirty="0" smtClean="0"/>
              <a:t>': 20, '</a:t>
            </a:r>
            <a:r>
              <a:rPr lang="en-US" dirty="0" err="1" smtClean="0"/>
              <a:t>max_features</a:t>
            </a:r>
            <a:r>
              <a:rPr lang="en-US" dirty="0" smtClean="0"/>
              <a:t>': '</a:t>
            </a:r>
            <a:r>
              <a:rPr lang="en-US" dirty="0" err="1" smtClean="0"/>
              <a:t>sqrt</a:t>
            </a:r>
            <a:r>
              <a:rPr lang="en-US" dirty="0" smtClean="0"/>
              <a:t>', '</a:t>
            </a:r>
            <a:r>
              <a:rPr lang="en-US" dirty="0" err="1" smtClean="0"/>
              <a:t>min_samples_leaf</a:t>
            </a:r>
            <a:r>
              <a:rPr lang="en-US" dirty="0" smtClean="0"/>
              <a:t>': 1, '</a:t>
            </a:r>
            <a:r>
              <a:rPr lang="en-US" dirty="0" err="1" smtClean="0"/>
              <a:t>min_samples_split</a:t>
            </a:r>
            <a:r>
              <a:rPr lang="en-US" dirty="0" smtClean="0"/>
              <a:t>': 5, '</a:t>
            </a:r>
            <a:r>
              <a:rPr lang="en-US" dirty="0" err="1" smtClean="0"/>
              <a:t>n_estimators</a:t>
            </a:r>
            <a:r>
              <a:rPr lang="en-US" dirty="0" smtClean="0"/>
              <a:t>': 800}</a:t>
            </a:r>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574830BD-1EDC-5942-99AE-ADD9F3783F7F}" type="slidenum">
              <a:rPr lang="en-US" smtClean="0"/>
              <a:t>19</a:t>
            </a:fld>
            <a:endParaRPr lang="en-US"/>
          </a:p>
        </p:txBody>
      </p:sp>
    </p:spTree>
    <p:extLst>
      <p:ext uri="{BB962C8B-B14F-4D97-AF65-F5344CB8AC3E}">
        <p14:creationId xmlns:p14="http://schemas.microsoft.com/office/powerpoint/2010/main" val="7992228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charset="2"/>
              <a:buChar char="v"/>
            </a:pPr>
            <a:r>
              <a:rPr lang="en-US" sz="3600" dirty="0" smtClean="0"/>
              <a:t>Summary</a:t>
            </a:r>
          </a:p>
          <a:p>
            <a:pPr lvl="1"/>
            <a:r>
              <a:rPr lang="en-US" sz="3200" dirty="0" smtClean="0"/>
              <a:t>Preprocessing</a:t>
            </a:r>
          </a:p>
          <a:p>
            <a:pPr lvl="1"/>
            <a:r>
              <a:rPr lang="en-US" sz="3200" dirty="0" smtClean="0"/>
              <a:t>Techniques </a:t>
            </a:r>
            <a:r>
              <a:rPr lang="en-US" sz="3200" dirty="0" smtClean="0"/>
              <a:t>and models used</a:t>
            </a:r>
          </a:p>
          <a:p>
            <a:pPr lvl="1"/>
            <a:r>
              <a:rPr lang="en-US" sz="3200" dirty="0" smtClean="0"/>
              <a:t>Evaluation results</a:t>
            </a:r>
          </a:p>
          <a:p>
            <a:pPr lvl="1"/>
            <a:endParaRPr lang="en-US" sz="3200" dirty="0" smtClean="0"/>
          </a:p>
          <a:p>
            <a:pPr lvl="0">
              <a:buFont typeface="Wingdings" charset="2"/>
              <a:buChar char="v"/>
            </a:pPr>
            <a:r>
              <a:rPr lang="en-US" sz="3600" dirty="0" smtClean="0"/>
              <a:t>Conclusion and final recommendations</a:t>
            </a:r>
          </a:p>
          <a:p>
            <a:pPr lvl="0">
              <a:buFont typeface="Wingdings" charset="2"/>
              <a:buChar char="v"/>
            </a:pPr>
            <a:endParaRPr lang="en-US" sz="3600" dirty="0" smtClean="0"/>
          </a:p>
          <a:p>
            <a:pPr>
              <a:buFont typeface="Wingdings" charset="2"/>
              <a:buChar char="v"/>
            </a:pPr>
            <a:r>
              <a:rPr lang="en-US" sz="3600" dirty="0" smtClean="0"/>
              <a:t>Python implementation and visual walk-through of the outputs</a:t>
            </a:r>
            <a:endParaRPr lang="en-US" sz="3600" dirty="0"/>
          </a:p>
        </p:txBody>
      </p:sp>
      <p:sp>
        <p:nvSpPr>
          <p:cNvPr id="4" name="Slide Number Placeholder 3"/>
          <p:cNvSpPr>
            <a:spLocks noGrp="1"/>
          </p:cNvSpPr>
          <p:nvPr>
            <p:ph type="sldNum" sz="quarter" idx="12"/>
          </p:nvPr>
        </p:nvSpPr>
        <p:spPr/>
        <p:txBody>
          <a:bodyPr/>
          <a:lstStyle/>
          <a:p>
            <a:fld id="{574830BD-1EDC-5942-99AE-ADD9F3783F7F}" type="slidenum">
              <a:rPr lang="en-US" smtClean="0"/>
              <a:t>2</a:t>
            </a:fld>
            <a:endParaRPr lang="en-US"/>
          </a:p>
        </p:txBody>
      </p:sp>
    </p:spTree>
    <p:extLst>
      <p:ext uri="{BB962C8B-B14F-4D97-AF65-F5344CB8AC3E}">
        <p14:creationId xmlns:p14="http://schemas.microsoft.com/office/powerpoint/2010/main" val="1925986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performance on the test set</a:t>
            </a:r>
            <a:br>
              <a:rPr lang="en-US" dirty="0" smtClean="0"/>
            </a:br>
            <a:r>
              <a:rPr lang="en-US" sz="4000" dirty="0"/>
              <a:t>t</a:t>
            </a:r>
            <a:r>
              <a:rPr lang="en-US" sz="4000" dirty="0" smtClean="0"/>
              <a:t>uned based on precision and recall</a:t>
            </a:r>
            <a:endParaRPr lang="en-US" sz="4000" dirty="0"/>
          </a:p>
        </p:txBody>
      </p:sp>
      <p:sp>
        <p:nvSpPr>
          <p:cNvPr id="3" name="Content Placeholder 2"/>
          <p:cNvSpPr>
            <a:spLocks noGrp="1"/>
          </p:cNvSpPr>
          <p:nvPr>
            <p:ph idx="1"/>
          </p:nvPr>
        </p:nvSpPr>
        <p:spPr/>
        <p:txBody>
          <a:bodyPr/>
          <a:lstStyle/>
          <a:p>
            <a:r>
              <a:rPr lang="en-US" dirty="0" smtClean="0"/>
              <a:t>Experimental setup:</a:t>
            </a:r>
          </a:p>
          <a:p>
            <a:pPr lvl="1"/>
            <a:r>
              <a:rPr lang="en-US" dirty="0" smtClean="0"/>
              <a:t>The Random Forest classifier is trained on the training set in two ways:  </a:t>
            </a:r>
          </a:p>
          <a:p>
            <a:pPr lvl="2"/>
            <a:r>
              <a:rPr lang="en-US" sz="2400" dirty="0" smtClean="0"/>
              <a:t>using optimal parameter values tuned for precision (</a:t>
            </a:r>
            <a:r>
              <a:rPr lang="en-US" sz="2400" dirty="0" err="1" smtClean="0"/>
              <a:t>Prec</a:t>
            </a:r>
            <a:r>
              <a:rPr lang="en-US" sz="2400" dirty="0" smtClean="0"/>
              <a:t>-based)</a:t>
            </a:r>
          </a:p>
          <a:p>
            <a:pPr lvl="2"/>
            <a:r>
              <a:rPr lang="en-US" sz="2400" dirty="0" smtClean="0"/>
              <a:t>using optimal parameter values tuned for recall (Recall-based).</a:t>
            </a:r>
          </a:p>
          <a:p>
            <a:pPr lvl="1"/>
            <a:endParaRPr lang="en-US" dirty="0" smtClean="0"/>
          </a:p>
          <a:p>
            <a:pPr lvl="1"/>
            <a:r>
              <a:rPr lang="en-US" dirty="0" smtClean="0"/>
              <a:t>The training and test sets are obtained using </a:t>
            </a:r>
            <a:r>
              <a:rPr lang="en-US" dirty="0" err="1" smtClean="0"/>
              <a:t>Sklearn</a:t>
            </a:r>
            <a:r>
              <a:rPr lang="en-US" dirty="0" smtClean="0"/>
              <a:t> </a:t>
            </a:r>
            <a:r>
              <a:rPr lang="en-US" b="1" dirty="0" err="1" smtClean="0"/>
              <a:t>train_test_split</a:t>
            </a:r>
            <a:r>
              <a:rPr lang="en-US" dirty="0" smtClean="0"/>
              <a:t> module that makes random partitions for the two subsets.</a:t>
            </a:r>
          </a:p>
          <a:p>
            <a:pPr lvl="1"/>
            <a:endParaRPr lang="en-US" dirty="0" smtClean="0"/>
          </a:p>
          <a:p>
            <a:pPr lvl="1"/>
            <a:r>
              <a:rPr lang="en-US" dirty="0" err="1" smtClean="0"/>
              <a:t>sklearn.metrics.classification_report</a:t>
            </a:r>
            <a:r>
              <a:rPr lang="en-US" dirty="0"/>
              <a:t> </a:t>
            </a:r>
            <a:r>
              <a:rPr lang="en-US" dirty="0" smtClean="0"/>
              <a:t>is used for reporting the model’s performance on the test set.</a:t>
            </a:r>
          </a:p>
          <a:p>
            <a:endParaRPr lang="en-US" dirty="0"/>
          </a:p>
        </p:txBody>
      </p:sp>
      <p:sp>
        <p:nvSpPr>
          <p:cNvPr id="15" name="Slide Number Placeholder 14"/>
          <p:cNvSpPr>
            <a:spLocks noGrp="1"/>
          </p:cNvSpPr>
          <p:nvPr>
            <p:ph type="sldNum" sz="quarter" idx="12"/>
          </p:nvPr>
        </p:nvSpPr>
        <p:spPr/>
        <p:txBody>
          <a:bodyPr/>
          <a:lstStyle/>
          <a:p>
            <a:fld id="{574830BD-1EDC-5942-99AE-ADD9F3783F7F}" type="slidenum">
              <a:rPr lang="en-US" smtClean="0"/>
              <a:t>20</a:t>
            </a:fld>
            <a:endParaRPr lang="en-US"/>
          </a:p>
        </p:txBody>
      </p:sp>
    </p:spTree>
    <p:extLst>
      <p:ext uri="{BB962C8B-B14F-4D97-AF65-F5344CB8AC3E}">
        <p14:creationId xmlns:p14="http://schemas.microsoft.com/office/powerpoint/2010/main" val="13343965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performance on the test set</a:t>
            </a:r>
            <a:br>
              <a:rPr lang="en-US" dirty="0"/>
            </a:br>
            <a:r>
              <a:rPr lang="en-US" sz="4000" dirty="0"/>
              <a:t>tuned based on precision and </a:t>
            </a:r>
            <a:r>
              <a:rPr lang="en-US" sz="4000" dirty="0" smtClean="0"/>
              <a:t>recall (Cont.)</a:t>
            </a:r>
            <a:endParaRPr lang="en-US" dirty="0"/>
          </a:p>
        </p:txBody>
      </p:sp>
      <p:sp>
        <p:nvSpPr>
          <p:cNvPr id="3" name="Content Placeholder 2"/>
          <p:cNvSpPr>
            <a:spLocks noGrp="1"/>
          </p:cNvSpPr>
          <p:nvPr>
            <p:ph idx="1"/>
          </p:nvPr>
        </p:nvSpPr>
        <p:spPr>
          <a:xfrm>
            <a:off x="838199" y="1831190"/>
            <a:ext cx="11353801" cy="4345772"/>
          </a:xfrm>
        </p:spPr>
        <p:txBody>
          <a:bodyPr>
            <a:normAutofit/>
          </a:bodyPr>
          <a:lstStyle/>
          <a:p>
            <a:r>
              <a:rPr lang="en-US" sz="3000" dirty="0" smtClean="0"/>
              <a:t>Performance on the test set using precision-based optimal parameter </a:t>
            </a:r>
          </a:p>
          <a:p>
            <a:endParaRPr lang="en-US" sz="3200" dirty="0" smtClean="0"/>
          </a:p>
          <a:p>
            <a:endParaRPr lang="en-US" sz="3000" dirty="0" smtClean="0"/>
          </a:p>
          <a:p>
            <a:endParaRPr lang="en-US" sz="3000" dirty="0"/>
          </a:p>
          <a:p>
            <a:endParaRPr lang="en-US" sz="3000" dirty="0" smtClean="0"/>
          </a:p>
          <a:p>
            <a:r>
              <a:rPr lang="en-US" sz="3000" dirty="0" smtClean="0"/>
              <a:t>Performance on the test set using recall-based optimal parameter</a:t>
            </a:r>
            <a:endParaRPr lang="en-US" sz="3000" dirty="0"/>
          </a:p>
        </p:txBody>
      </p:sp>
      <p:graphicFrame>
        <p:nvGraphicFramePr>
          <p:cNvPr id="5" name="Table 4"/>
          <p:cNvGraphicFramePr>
            <a:graphicFrameLocks noGrp="1"/>
          </p:cNvGraphicFramePr>
          <p:nvPr>
            <p:extLst>
              <p:ext uri="{D42A27DB-BD31-4B8C-83A1-F6EECF244321}">
                <p14:modId xmlns:p14="http://schemas.microsoft.com/office/powerpoint/2010/main" val="1067733413"/>
              </p:ext>
            </p:extLst>
          </p:nvPr>
        </p:nvGraphicFramePr>
        <p:xfrm>
          <a:off x="1626178" y="2646177"/>
          <a:ext cx="10261023" cy="1569556"/>
        </p:xfrm>
        <a:graphic>
          <a:graphicData uri="http://schemas.openxmlformats.org/drawingml/2006/table">
            <a:tbl>
              <a:tblPr firstRow="1" bandRow="1">
                <a:tableStyleId>{5C22544A-7EE6-4342-B048-85BDC9FD1C3A}</a:tableStyleId>
              </a:tblPr>
              <a:tblGrid>
                <a:gridCol w="3106195"/>
                <a:gridCol w="1990658"/>
                <a:gridCol w="1557905"/>
                <a:gridCol w="1990658"/>
                <a:gridCol w="1615607"/>
              </a:tblGrid>
              <a:tr h="638858">
                <a:tc>
                  <a:txBody>
                    <a:bodyPr/>
                    <a:lstStyle/>
                    <a:p>
                      <a:pPr algn="ctr" fontAlgn="b"/>
                      <a:r>
                        <a:rPr lang="en-US" sz="2400" b="1" i="0" u="none" strike="noStrike" dirty="0" smtClean="0">
                          <a:solidFill>
                            <a:srgbClr val="000000"/>
                          </a:solidFill>
                          <a:effectLst/>
                          <a:latin typeface="Calibri" charset="0"/>
                        </a:rPr>
                        <a:t>                         Measure</a:t>
                      </a:r>
                    </a:p>
                    <a:p>
                      <a:pPr algn="l" fontAlgn="b"/>
                      <a:r>
                        <a:rPr lang="en-US" sz="2400" b="1" i="0" u="none" strike="noStrike" dirty="0" smtClean="0">
                          <a:solidFill>
                            <a:srgbClr val="000000"/>
                          </a:solidFill>
                          <a:effectLst/>
                          <a:latin typeface="Calibri" charset="0"/>
                        </a:rPr>
                        <a:t>     Class </a:t>
                      </a:r>
                      <a:endParaRPr lang="en-US"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b="1" i="0" u="none" strike="noStrike" dirty="0" smtClean="0">
                          <a:solidFill>
                            <a:srgbClr val="000000"/>
                          </a:solidFill>
                          <a:effectLst/>
                          <a:latin typeface="Calibri" charset="0"/>
                        </a:rPr>
                        <a:t>Precision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b="1" i="0" u="none" strike="noStrike" dirty="0" smtClean="0">
                          <a:solidFill>
                            <a:srgbClr val="000000"/>
                          </a:solidFill>
                          <a:effectLst/>
                          <a:latin typeface="Calibri" charset="0"/>
                        </a:rPr>
                        <a:t>Recall</a:t>
                      </a:r>
                      <a:endParaRPr lang="en-US"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b="1" i="0" u="none" strike="noStrike" dirty="0" smtClean="0">
                          <a:solidFill>
                            <a:srgbClr val="000000"/>
                          </a:solidFill>
                          <a:effectLst/>
                          <a:latin typeface="Calibri" charset="0"/>
                        </a:rPr>
                        <a:t>F1-measure</a:t>
                      </a:r>
                      <a:endParaRPr lang="en-US"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b="1" i="0" u="none" strike="noStrike" dirty="0" smtClean="0">
                          <a:solidFill>
                            <a:srgbClr val="000000"/>
                          </a:solidFill>
                          <a:effectLst/>
                          <a:latin typeface="Calibri" charset="0"/>
                        </a:rPr>
                        <a:t>Support</a:t>
                      </a:r>
                      <a:endParaRPr lang="en-US"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5843">
                <a:tc>
                  <a:txBody>
                    <a:bodyPr/>
                    <a:lstStyle/>
                    <a:p>
                      <a:pPr algn="ctr" fontAlgn="b"/>
                      <a:r>
                        <a:rPr lang="en-US" sz="2400" b="1" i="0" u="none" strike="noStrike" dirty="0" smtClean="0">
                          <a:solidFill>
                            <a:srgbClr val="000000"/>
                          </a:solidFill>
                          <a:effectLst/>
                          <a:latin typeface="Calibri" charset="0"/>
                        </a:rPr>
                        <a:t>Class 0 (Non-Relevant</a:t>
                      </a:r>
                      <a:r>
                        <a:rPr lang="en-US" sz="2400" b="1" i="0" u="none" strike="noStrike" dirty="0">
                          <a:solidFill>
                            <a:srgbClr val="000000"/>
                          </a:solidFill>
                          <a:effectLst/>
                          <a:latin typeface="Calibri" charset="0"/>
                        </a:rPr>
                        <a: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hr-HR" sz="2400" b="1" i="0" u="none" strike="noStrike">
                          <a:solidFill>
                            <a:srgbClr val="000000"/>
                          </a:solidFill>
                          <a:effectLst/>
                          <a:latin typeface="Calibri" charset="0"/>
                        </a:rPr>
                        <a:t>0.67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hr-HR" sz="2400" b="1" i="0" u="none" strike="noStrike">
                          <a:solidFill>
                            <a:srgbClr val="000000"/>
                          </a:solidFill>
                          <a:effectLst/>
                          <a:latin typeface="Calibri" charset="0"/>
                        </a:rPr>
                        <a:t>0.81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hr-HR" sz="2400" b="1" i="0" u="none" strike="noStrike" dirty="0">
                          <a:solidFill>
                            <a:srgbClr val="000000"/>
                          </a:solidFill>
                          <a:effectLst/>
                          <a:latin typeface="Calibri" charset="0"/>
                        </a:rPr>
                        <a:t>0.73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is-IS" sz="2400" b="1" i="0" u="none" strike="noStrike" dirty="0">
                          <a:solidFill>
                            <a:srgbClr val="000000"/>
                          </a:solidFill>
                          <a:effectLst/>
                          <a:latin typeface="Calibri" charset="0"/>
                        </a:rPr>
                        <a:t>13503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5843">
                <a:tc>
                  <a:txBody>
                    <a:bodyPr/>
                    <a:lstStyle/>
                    <a:p>
                      <a:pPr algn="ctr" fontAlgn="b"/>
                      <a:r>
                        <a:rPr lang="en-US" sz="2400" b="1" i="0" u="none" strike="noStrike" dirty="0" smtClean="0">
                          <a:solidFill>
                            <a:srgbClr val="000000"/>
                          </a:solidFill>
                          <a:effectLst/>
                          <a:latin typeface="Calibri" charset="0"/>
                        </a:rPr>
                        <a:t>Class 1 (Relevant</a:t>
                      </a:r>
                      <a:r>
                        <a:rPr lang="en-US" sz="2400" b="1" i="0" u="none" strike="noStrike" dirty="0">
                          <a:solidFill>
                            <a:srgbClr val="000000"/>
                          </a:solidFill>
                          <a:effectLst/>
                          <a:latin typeface="Calibri" charset="0"/>
                        </a:rPr>
                        <a: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hr-HR" sz="2400" b="1" i="0" u="none" strike="noStrike">
                          <a:solidFill>
                            <a:srgbClr val="000000"/>
                          </a:solidFill>
                          <a:effectLst/>
                          <a:latin typeface="Calibri" charset="0"/>
                        </a:rPr>
                        <a:t>0.66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hr-HR" sz="2400" b="1" i="0" u="none" strike="noStrike" dirty="0">
                          <a:solidFill>
                            <a:srgbClr val="000000"/>
                          </a:solidFill>
                          <a:effectLst/>
                          <a:latin typeface="Calibri" charset="0"/>
                        </a:rPr>
                        <a:t>0.48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hr-HR" sz="2400" b="1" i="0" u="none" strike="noStrike" dirty="0">
                          <a:solidFill>
                            <a:srgbClr val="000000"/>
                          </a:solidFill>
                          <a:effectLst/>
                          <a:latin typeface="Calibri" charset="0"/>
                        </a:rPr>
                        <a:t>0.55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is-IS" sz="2400" b="1" i="0" u="none" strike="noStrike" dirty="0">
                          <a:solidFill>
                            <a:srgbClr val="000000"/>
                          </a:solidFill>
                          <a:effectLst/>
                          <a:latin typeface="Calibri" charset="0"/>
                        </a:rPr>
                        <a:t>10511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812049373"/>
              </p:ext>
            </p:extLst>
          </p:nvPr>
        </p:nvGraphicFramePr>
        <p:xfrm>
          <a:off x="1640033" y="5153847"/>
          <a:ext cx="10261023" cy="1569556"/>
        </p:xfrm>
        <a:graphic>
          <a:graphicData uri="http://schemas.openxmlformats.org/drawingml/2006/table">
            <a:tbl>
              <a:tblPr firstRow="1" bandRow="1">
                <a:tableStyleId>{5C22544A-7EE6-4342-B048-85BDC9FD1C3A}</a:tableStyleId>
              </a:tblPr>
              <a:tblGrid>
                <a:gridCol w="3106195"/>
                <a:gridCol w="1990658"/>
                <a:gridCol w="1557905"/>
                <a:gridCol w="1990658"/>
                <a:gridCol w="1615607"/>
              </a:tblGrid>
              <a:tr h="638858">
                <a:tc>
                  <a:txBody>
                    <a:bodyPr/>
                    <a:lstStyle/>
                    <a:p>
                      <a:pPr algn="ctr" fontAlgn="b"/>
                      <a:r>
                        <a:rPr lang="en-US" sz="2400" b="1" i="0" u="none" strike="noStrike" dirty="0" smtClean="0">
                          <a:solidFill>
                            <a:srgbClr val="000000"/>
                          </a:solidFill>
                          <a:effectLst/>
                          <a:latin typeface="Calibri" charset="0"/>
                        </a:rPr>
                        <a:t>                         Measure</a:t>
                      </a:r>
                    </a:p>
                    <a:p>
                      <a:pPr algn="l" fontAlgn="b"/>
                      <a:r>
                        <a:rPr lang="en-US" sz="2400" b="1" i="0" u="none" strike="noStrike" dirty="0" smtClean="0">
                          <a:solidFill>
                            <a:srgbClr val="000000"/>
                          </a:solidFill>
                          <a:effectLst/>
                          <a:latin typeface="Calibri" charset="0"/>
                        </a:rPr>
                        <a:t>     Class </a:t>
                      </a:r>
                      <a:endParaRPr lang="en-US"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b="1" i="0" u="none" strike="noStrike" dirty="0" smtClean="0">
                          <a:solidFill>
                            <a:srgbClr val="000000"/>
                          </a:solidFill>
                          <a:effectLst/>
                          <a:latin typeface="Calibri" charset="0"/>
                        </a:rPr>
                        <a:t>Precision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b="1" i="0" u="none" strike="noStrike" dirty="0" smtClean="0">
                          <a:solidFill>
                            <a:srgbClr val="000000"/>
                          </a:solidFill>
                          <a:effectLst/>
                          <a:latin typeface="Calibri" charset="0"/>
                        </a:rPr>
                        <a:t>Recall</a:t>
                      </a:r>
                      <a:endParaRPr lang="en-US"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b="1" i="0" u="none" strike="noStrike" dirty="0" smtClean="0">
                          <a:solidFill>
                            <a:srgbClr val="000000"/>
                          </a:solidFill>
                          <a:effectLst/>
                          <a:latin typeface="Calibri" charset="0"/>
                        </a:rPr>
                        <a:t>F1-measure</a:t>
                      </a:r>
                      <a:endParaRPr lang="en-US"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b="1" i="0" u="none" strike="noStrike" dirty="0" smtClean="0">
                          <a:solidFill>
                            <a:srgbClr val="000000"/>
                          </a:solidFill>
                          <a:effectLst/>
                          <a:latin typeface="Calibri" charset="0"/>
                        </a:rPr>
                        <a:t>Support</a:t>
                      </a:r>
                      <a:endParaRPr lang="en-US"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5843">
                <a:tc>
                  <a:txBody>
                    <a:bodyPr/>
                    <a:lstStyle/>
                    <a:p>
                      <a:pPr algn="ctr" fontAlgn="b"/>
                      <a:r>
                        <a:rPr lang="en-US" sz="2400" b="1" i="0" u="none" strike="noStrike" dirty="0" smtClean="0">
                          <a:solidFill>
                            <a:srgbClr val="000000"/>
                          </a:solidFill>
                          <a:effectLst/>
                          <a:latin typeface="Calibri" charset="0"/>
                        </a:rPr>
                        <a:t>Class 0 (Non-Relevant</a:t>
                      </a:r>
                      <a:r>
                        <a:rPr lang="en-US" sz="2400" b="1" i="0" u="none" strike="noStrike" dirty="0">
                          <a:solidFill>
                            <a:srgbClr val="000000"/>
                          </a:solidFill>
                          <a:effectLst/>
                          <a:latin typeface="Calibri" charset="0"/>
                        </a:rPr>
                        <a: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hr-HR" sz="2400" b="1" i="0" u="none" strike="noStrike" dirty="0" smtClean="0">
                          <a:solidFill>
                            <a:srgbClr val="000000"/>
                          </a:solidFill>
                          <a:effectLst/>
                          <a:latin typeface="Calibri" charset="0"/>
                        </a:rPr>
                        <a:t>0.67</a:t>
                      </a:r>
                      <a:endParaRPr lang="hr-HR"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hr-HR" sz="2400" b="1" i="0" u="none" strike="noStrike" dirty="0" smtClean="0">
                          <a:solidFill>
                            <a:srgbClr val="000000"/>
                          </a:solidFill>
                          <a:effectLst/>
                          <a:latin typeface="Calibri" charset="0"/>
                        </a:rPr>
                        <a:t>0.79</a:t>
                      </a:r>
                      <a:endParaRPr lang="hr-HR"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hr-HR" sz="2400" b="1" i="0" u="none" strike="noStrike" dirty="0" smtClean="0">
                          <a:solidFill>
                            <a:srgbClr val="000000"/>
                          </a:solidFill>
                          <a:effectLst/>
                          <a:latin typeface="Calibri" charset="0"/>
                        </a:rPr>
                        <a:t>0.72</a:t>
                      </a:r>
                      <a:endParaRPr lang="hr-HR"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is-IS" sz="2400" b="1" i="0" u="none" strike="noStrike" dirty="0">
                          <a:solidFill>
                            <a:srgbClr val="000000"/>
                          </a:solidFill>
                          <a:effectLst/>
                          <a:latin typeface="Calibri" charset="0"/>
                        </a:rPr>
                        <a:t>13503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5843">
                <a:tc>
                  <a:txBody>
                    <a:bodyPr/>
                    <a:lstStyle/>
                    <a:p>
                      <a:pPr algn="ctr" fontAlgn="b"/>
                      <a:r>
                        <a:rPr lang="en-US" sz="2400" b="1" i="0" u="none" strike="noStrike" dirty="0" smtClean="0">
                          <a:solidFill>
                            <a:srgbClr val="000000"/>
                          </a:solidFill>
                          <a:effectLst/>
                          <a:latin typeface="Calibri" charset="0"/>
                        </a:rPr>
                        <a:t>Class 1 (Relevant</a:t>
                      </a:r>
                      <a:r>
                        <a:rPr lang="en-US" sz="2400" b="1" i="0" u="none" strike="noStrike" dirty="0">
                          <a:solidFill>
                            <a:srgbClr val="000000"/>
                          </a:solidFill>
                          <a:effectLst/>
                          <a:latin typeface="Calibri" charset="0"/>
                        </a:rPr>
                        <a: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hr-HR" sz="2400" b="1" i="0" u="none" strike="noStrike" dirty="0" smtClean="0">
                          <a:solidFill>
                            <a:srgbClr val="000000"/>
                          </a:solidFill>
                          <a:effectLst/>
                          <a:latin typeface="Calibri" charset="0"/>
                        </a:rPr>
                        <a:t>0.66</a:t>
                      </a:r>
                      <a:endParaRPr lang="hr-HR"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hr-HR" sz="2400" b="1" i="0" u="none" strike="noStrike" dirty="0" smtClean="0">
                          <a:solidFill>
                            <a:srgbClr val="000000"/>
                          </a:solidFill>
                          <a:effectLst/>
                          <a:latin typeface="Calibri" charset="0"/>
                        </a:rPr>
                        <a:t>0.50</a:t>
                      </a:r>
                      <a:endParaRPr lang="hr-HR"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hr-HR" sz="2400" b="1" i="0" u="none" strike="noStrike" dirty="0" smtClean="0">
                          <a:solidFill>
                            <a:srgbClr val="000000"/>
                          </a:solidFill>
                          <a:effectLst/>
                          <a:latin typeface="Calibri" charset="0"/>
                        </a:rPr>
                        <a:t>0.57</a:t>
                      </a:r>
                      <a:endParaRPr lang="hr-HR"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is-IS" sz="2400" b="1" i="0" u="none" strike="noStrike" dirty="0">
                          <a:solidFill>
                            <a:srgbClr val="000000"/>
                          </a:solidFill>
                          <a:effectLst/>
                          <a:latin typeface="Calibri" charset="0"/>
                        </a:rPr>
                        <a:t>10511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9" name="Straight Connector 8"/>
          <p:cNvCxnSpPr/>
          <p:nvPr/>
        </p:nvCxnSpPr>
        <p:spPr>
          <a:xfrm flipH="1" flipV="1">
            <a:off x="1640033" y="5153847"/>
            <a:ext cx="3125931" cy="7105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1626178" y="2643355"/>
            <a:ext cx="3125931" cy="7105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1640033" y="3353929"/>
            <a:ext cx="10261023" cy="414507"/>
          </a:xfrm>
          <a:prstGeom prst="round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p:cNvSpPr>
            <a:spLocks noGrp="1"/>
          </p:cNvSpPr>
          <p:nvPr>
            <p:ph type="sldNum" sz="quarter" idx="12"/>
          </p:nvPr>
        </p:nvSpPr>
        <p:spPr/>
        <p:txBody>
          <a:bodyPr/>
          <a:lstStyle/>
          <a:p>
            <a:fld id="{574830BD-1EDC-5942-99AE-ADD9F3783F7F}" type="slidenum">
              <a:rPr lang="en-US" smtClean="0"/>
              <a:t>21</a:t>
            </a:fld>
            <a:endParaRPr lang="en-US"/>
          </a:p>
        </p:txBody>
      </p:sp>
      <p:sp>
        <p:nvSpPr>
          <p:cNvPr id="18" name="Rounded Rectangle 17"/>
          <p:cNvSpPr/>
          <p:nvPr/>
        </p:nvSpPr>
        <p:spPr>
          <a:xfrm>
            <a:off x="1636319" y="5870385"/>
            <a:ext cx="10261023" cy="414507"/>
          </a:xfrm>
          <a:prstGeom prst="round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411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Hyper-parameters tuning</a:t>
            </a:r>
            <a:br>
              <a:rPr lang="en-US" dirty="0" smtClean="0"/>
            </a:br>
            <a:r>
              <a:rPr lang="en-US" dirty="0" smtClean="0"/>
              <a:t>MLP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Experimental setup:</a:t>
            </a:r>
          </a:p>
          <a:p>
            <a:pPr lvl="1"/>
            <a:r>
              <a:rPr lang="en-US" dirty="0" smtClean="0"/>
              <a:t>Grid Search over all combinations of the MLP parameters as follow</a:t>
            </a:r>
          </a:p>
          <a:p>
            <a:pPr lvl="2"/>
            <a:r>
              <a:rPr lang="en-US" sz="1600" dirty="0" smtClean="0"/>
              <a:t>'</a:t>
            </a:r>
            <a:r>
              <a:rPr lang="en-US" sz="1600" dirty="0" err="1" smtClean="0"/>
              <a:t>hidden_layer_sizes</a:t>
            </a:r>
            <a:r>
              <a:rPr lang="en-US" sz="1600" dirty="0" smtClean="0"/>
              <a:t>': [(50,50,50), (50,100,50), (100,)]</a:t>
            </a:r>
          </a:p>
          <a:p>
            <a:pPr lvl="2"/>
            <a:r>
              <a:rPr lang="en-US" sz="1600" dirty="0" smtClean="0"/>
              <a:t>'activation': ['</a:t>
            </a:r>
            <a:r>
              <a:rPr lang="en-US" sz="1600" dirty="0" err="1" smtClean="0"/>
              <a:t>tanh</a:t>
            </a:r>
            <a:r>
              <a:rPr lang="en-US" sz="1600" dirty="0" smtClean="0"/>
              <a:t>', '</a:t>
            </a:r>
            <a:r>
              <a:rPr lang="en-US" sz="1600" dirty="0" err="1" smtClean="0"/>
              <a:t>relu</a:t>
            </a:r>
            <a:r>
              <a:rPr lang="en-US" sz="1600" dirty="0" smtClean="0"/>
              <a:t>']</a:t>
            </a:r>
            <a:endParaRPr lang="en-US" sz="1600" dirty="0"/>
          </a:p>
          <a:p>
            <a:pPr lvl="2"/>
            <a:r>
              <a:rPr lang="en-US" sz="1600" dirty="0" smtClean="0"/>
              <a:t>'solver': ['</a:t>
            </a:r>
            <a:r>
              <a:rPr lang="en-US" sz="1600" dirty="0" err="1" smtClean="0"/>
              <a:t>sgd</a:t>
            </a:r>
            <a:r>
              <a:rPr lang="en-US" sz="1600" dirty="0" smtClean="0"/>
              <a:t>', '</a:t>
            </a:r>
            <a:r>
              <a:rPr lang="en-US" sz="1600" dirty="0" err="1" smtClean="0"/>
              <a:t>adam</a:t>
            </a:r>
            <a:r>
              <a:rPr lang="en-US" sz="1600" dirty="0" smtClean="0"/>
              <a:t>']</a:t>
            </a:r>
          </a:p>
          <a:p>
            <a:pPr lvl="2"/>
            <a:r>
              <a:rPr lang="en-US" sz="1600" dirty="0" smtClean="0"/>
              <a:t>'alpha': [0.0001, 0.05]</a:t>
            </a:r>
          </a:p>
          <a:p>
            <a:pPr lvl="2"/>
            <a:r>
              <a:rPr lang="en-US" sz="1600" dirty="0" smtClean="0"/>
              <a:t>'</a:t>
            </a:r>
            <a:r>
              <a:rPr lang="en-US" sz="1600" dirty="0" err="1" smtClean="0"/>
              <a:t>learning_rate</a:t>
            </a:r>
            <a:r>
              <a:rPr lang="en-US" sz="1600" dirty="0" smtClean="0"/>
              <a:t>': ['</a:t>
            </a:r>
            <a:r>
              <a:rPr lang="en-US" sz="1600" dirty="0" err="1" smtClean="0"/>
              <a:t>constant','adaptive</a:t>
            </a:r>
            <a:r>
              <a:rPr lang="en-US" sz="1600" dirty="0" smtClean="0"/>
              <a:t>']</a:t>
            </a:r>
          </a:p>
          <a:p>
            <a:pPr lvl="1"/>
            <a:r>
              <a:rPr lang="en-US" dirty="0" smtClean="0"/>
              <a:t>5-fold Cross Validation</a:t>
            </a:r>
          </a:p>
          <a:p>
            <a:pPr lvl="1"/>
            <a:r>
              <a:rPr lang="en-US" dirty="0" smtClean="0"/>
              <a:t>Tuned for both precision and recall measures</a:t>
            </a:r>
          </a:p>
          <a:p>
            <a:r>
              <a:rPr lang="en-US" dirty="0" smtClean="0"/>
              <a:t>Best parameters set found on development set:</a:t>
            </a:r>
          </a:p>
          <a:p>
            <a:pPr lvl="1"/>
            <a:r>
              <a:rPr lang="en-US" dirty="0" smtClean="0"/>
              <a:t>For Precision: </a:t>
            </a:r>
            <a:r>
              <a:rPr lang="en-US" dirty="0"/>
              <a:t>{'activation': '</a:t>
            </a:r>
            <a:r>
              <a:rPr lang="en-US" dirty="0" err="1"/>
              <a:t>relu</a:t>
            </a:r>
            <a:r>
              <a:rPr lang="en-US" dirty="0"/>
              <a:t>', 'alpha': 0.05, '</a:t>
            </a:r>
            <a:r>
              <a:rPr lang="en-US" dirty="0" err="1"/>
              <a:t>hidden_layer_sizes</a:t>
            </a:r>
            <a:r>
              <a:rPr lang="en-US" dirty="0"/>
              <a:t>': (100,), '</a:t>
            </a:r>
            <a:r>
              <a:rPr lang="en-US" dirty="0" err="1"/>
              <a:t>learning_rate</a:t>
            </a:r>
            <a:r>
              <a:rPr lang="en-US" dirty="0"/>
              <a:t>': 'constant', 'solver': '</a:t>
            </a:r>
            <a:r>
              <a:rPr lang="en-US" dirty="0" err="1"/>
              <a:t>adam</a:t>
            </a:r>
            <a:r>
              <a:rPr lang="en-US" dirty="0" smtClean="0"/>
              <a:t>'}</a:t>
            </a:r>
          </a:p>
          <a:p>
            <a:pPr lvl="1"/>
            <a:r>
              <a:rPr lang="en-US" dirty="0" smtClean="0"/>
              <a:t>For Recall: </a:t>
            </a:r>
            <a:r>
              <a:rPr lang="en-US" dirty="0"/>
              <a:t>{'activation': '</a:t>
            </a:r>
            <a:r>
              <a:rPr lang="en-US" dirty="0" err="1"/>
              <a:t>relu</a:t>
            </a:r>
            <a:r>
              <a:rPr lang="en-US" dirty="0"/>
              <a:t>', 'alpha': 0.0001, '</a:t>
            </a:r>
            <a:r>
              <a:rPr lang="en-US" dirty="0" err="1"/>
              <a:t>hidden_layer_sizes</a:t>
            </a:r>
            <a:r>
              <a:rPr lang="en-US" dirty="0"/>
              <a:t>': (100,), '</a:t>
            </a:r>
            <a:r>
              <a:rPr lang="en-US" dirty="0" err="1"/>
              <a:t>learning_rate</a:t>
            </a:r>
            <a:r>
              <a:rPr lang="en-US" dirty="0"/>
              <a:t>': 'constant', 'solver': '</a:t>
            </a:r>
            <a:r>
              <a:rPr lang="en-US" dirty="0" err="1"/>
              <a:t>adam</a:t>
            </a:r>
            <a:r>
              <a:rPr lang="en-US" dirty="0"/>
              <a:t>'}</a:t>
            </a:r>
          </a:p>
          <a:p>
            <a:pPr lvl="1"/>
            <a:endParaRPr lang="en-US" dirty="0" smtClean="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574830BD-1EDC-5942-99AE-ADD9F3783F7F}" type="slidenum">
              <a:rPr lang="en-US" smtClean="0"/>
              <a:t>22</a:t>
            </a:fld>
            <a:endParaRPr lang="en-US"/>
          </a:p>
        </p:txBody>
      </p:sp>
    </p:spTree>
    <p:extLst>
      <p:ext uri="{BB962C8B-B14F-4D97-AF65-F5344CB8AC3E}">
        <p14:creationId xmlns:p14="http://schemas.microsoft.com/office/powerpoint/2010/main" val="10298226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MLP performance on the test set</a:t>
            </a:r>
            <a:br>
              <a:rPr lang="en-US" dirty="0" smtClean="0"/>
            </a:br>
            <a:r>
              <a:rPr lang="en-US" sz="4000" dirty="0"/>
              <a:t>t</a:t>
            </a:r>
            <a:r>
              <a:rPr lang="en-US" sz="4000" dirty="0" smtClean="0"/>
              <a:t>uned based on precision and recall</a:t>
            </a:r>
            <a:endParaRPr lang="en-US" dirty="0"/>
          </a:p>
        </p:txBody>
      </p:sp>
      <p:sp>
        <p:nvSpPr>
          <p:cNvPr id="3" name="Content Placeholder 2"/>
          <p:cNvSpPr>
            <a:spLocks noGrp="1"/>
          </p:cNvSpPr>
          <p:nvPr>
            <p:ph idx="1"/>
          </p:nvPr>
        </p:nvSpPr>
        <p:spPr>
          <a:xfrm>
            <a:off x="838199" y="1831190"/>
            <a:ext cx="11353801" cy="4345772"/>
          </a:xfrm>
        </p:spPr>
        <p:txBody>
          <a:bodyPr>
            <a:normAutofit/>
          </a:bodyPr>
          <a:lstStyle/>
          <a:p>
            <a:r>
              <a:rPr lang="en-US" sz="3000" dirty="0" smtClean="0"/>
              <a:t>Performance on the test set using precision-based optimal parameter </a:t>
            </a:r>
          </a:p>
          <a:p>
            <a:endParaRPr lang="en-US" sz="3200" dirty="0" smtClean="0"/>
          </a:p>
          <a:p>
            <a:endParaRPr lang="en-US" sz="3000" dirty="0" smtClean="0"/>
          </a:p>
          <a:p>
            <a:endParaRPr lang="en-US" sz="3000" dirty="0"/>
          </a:p>
          <a:p>
            <a:endParaRPr lang="en-US" sz="3000" dirty="0" smtClean="0"/>
          </a:p>
          <a:p>
            <a:r>
              <a:rPr lang="en-US" sz="3000" dirty="0" smtClean="0"/>
              <a:t>Performance on the test set using recall-based optimal parameter</a:t>
            </a:r>
            <a:endParaRPr lang="en-US" sz="3000" dirty="0"/>
          </a:p>
        </p:txBody>
      </p:sp>
      <p:graphicFrame>
        <p:nvGraphicFramePr>
          <p:cNvPr id="5" name="Table 4"/>
          <p:cNvGraphicFramePr>
            <a:graphicFrameLocks noGrp="1"/>
          </p:cNvGraphicFramePr>
          <p:nvPr>
            <p:extLst>
              <p:ext uri="{D42A27DB-BD31-4B8C-83A1-F6EECF244321}">
                <p14:modId xmlns:p14="http://schemas.microsoft.com/office/powerpoint/2010/main" val="614179288"/>
              </p:ext>
            </p:extLst>
          </p:nvPr>
        </p:nvGraphicFramePr>
        <p:xfrm>
          <a:off x="1626178" y="2646177"/>
          <a:ext cx="10261023" cy="1569556"/>
        </p:xfrm>
        <a:graphic>
          <a:graphicData uri="http://schemas.openxmlformats.org/drawingml/2006/table">
            <a:tbl>
              <a:tblPr firstRow="1" bandRow="1">
                <a:tableStyleId>{5C22544A-7EE6-4342-B048-85BDC9FD1C3A}</a:tableStyleId>
              </a:tblPr>
              <a:tblGrid>
                <a:gridCol w="3106195"/>
                <a:gridCol w="1990658"/>
                <a:gridCol w="1557905"/>
                <a:gridCol w="1990658"/>
                <a:gridCol w="1615607"/>
              </a:tblGrid>
              <a:tr h="638858">
                <a:tc>
                  <a:txBody>
                    <a:bodyPr/>
                    <a:lstStyle/>
                    <a:p>
                      <a:pPr algn="ctr" fontAlgn="b"/>
                      <a:r>
                        <a:rPr lang="en-US" sz="2400" b="1" i="0" u="none" strike="noStrike" dirty="0" smtClean="0">
                          <a:solidFill>
                            <a:srgbClr val="000000"/>
                          </a:solidFill>
                          <a:effectLst/>
                          <a:latin typeface="Calibri" charset="0"/>
                        </a:rPr>
                        <a:t>                         Measure</a:t>
                      </a:r>
                    </a:p>
                    <a:p>
                      <a:pPr algn="l" fontAlgn="b"/>
                      <a:r>
                        <a:rPr lang="en-US" sz="2400" b="1" i="0" u="none" strike="noStrike" dirty="0" smtClean="0">
                          <a:solidFill>
                            <a:srgbClr val="000000"/>
                          </a:solidFill>
                          <a:effectLst/>
                          <a:latin typeface="Calibri" charset="0"/>
                        </a:rPr>
                        <a:t>     Class </a:t>
                      </a:r>
                      <a:endParaRPr lang="en-US"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b="1" i="0" u="none" strike="noStrike" dirty="0" smtClean="0">
                          <a:solidFill>
                            <a:srgbClr val="000000"/>
                          </a:solidFill>
                          <a:effectLst/>
                          <a:latin typeface="Calibri" charset="0"/>
                        </a:rPr>
                        <a:t>Precision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b="1" i="0" u="none" strike="noStrike" dirty="0" smtClean="0">
                          <a:solidFill>
                            <a:srgbClr val="000000"/>
                          </a:solidFill>
                          <a:effectLst/>
                          <a:latin typeface="Calibri" charset="0"/>
                        </a:rPr>
                        <a:t>Recall</a:t>
                      </a:r>
                      <a:endParaRPr lang="en-US"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b="1" i="0" u="none" strike="noStrike" dirty="0" smtClean="0">
                          <a:solidFill>
                            <a:srgbClr val="000000"/>
                          </a:solidFill>
                          <a:effectLst/>
                          <a:latin typeface="Calibri" charset="0"/>
                        </a:rPr>
                        <a:t>F1-measure</a:t>
                      </a:r>
                      <a:endParaRPr lang="en-US"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b="1" i="0" u="none" strike="noStrike" dirty="0" smtClean="0">
                          <a:solidFill>
                            <a:srgbClr val="000000"/>
                          </a:solidFill>
                          <a:effectLst/>
                          <a:latin typeface="Calibri" charset="0"/>
                        </a:rPr>
                        <a:t>Support</a:t>
                      </a:r>
                      <a:endParaRPr lang="en-US"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5843">
                <a:tc>
                  <a:txBody>
                    <a:bodyPr/>
                    <a:lstStyle/>
                    <a:p>
                      <a:pPr algn="ctr" fontAlgn="b"/>
                      <a:r>
                        <a:rPr lang="en-US" sz="2400" b="1" i="0" u="none" strike="noStrike" dirty="0" smtClean="0">
                          <a:solidFill>
                            <a:srgbClr val="000000"/>
                          </a:solidFill>
                          <a:effectLst/>
                          <a:latin typeface="Calibri" charset="0"/>
                        </a:rPr>
                        <a:t>Class 0 (Non-Relevant</a:t>
                      </a:r>
                      <a:r>
                        <a:rPr lang="en-US" sz="2400" b="1" i="0" u="none" strike="noStrike" dirty="0">
                          <a:solidFill>
                            <a:srgbClr val="000000"/>
                          </a:solidFill>
                          <a:effectLst/>
                          <a:latin typeface="Calibri" charset="0"/>
                        </a:rPr>
                        <a: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is-IS" sz="2400" b="1" i="0" u="none" strike="noStrike" dirty="0" smtClean="0">
                          <a:solidFill>
                            <a:srgbClr val="000000"/>
                          </a:solidFill>
                          <a:effectLst/>
                          <a:latin typeface="Calibri" charset="0"/>
                        </a:rPr>
                        <a:t>0.66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is-IS" sz="2400" b="1" i="0" u="none" strike="noStrike" dirty="0" smtClean="0">
                          <a:solidFill>
                            <a:srgbClr val="000000"/>
                          </a:solidFill>
                          <a:effectLst/>
                          <a:latin typeface="Calibri" charset="0"/>
                        </a:rPr>
                        <a:t>0.80</a:t>
                      </a:r>
                      <a:endParaRPr lang="hr-HR"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is-IS" sz="2400" b="1" i="0" u="none" strike="noStrike" dirty="0" smtClean="0">
                          <a:solidFill>
                            <a:srgbClr val="000000"/>
                          </a:solidFill>
                          <a:effectLst/>
                          <a:latin typeface="Calibri" charset="0"/>
                        </a:rPr>
                        <a:t>0.72 </a:t>
                      </a:r>
                      <a:endParaRPr lang="hr-HR"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is-IS" sz="2400" b="1" i="0" u="none" strike="noStrike" dirty="0" smtClean="0">
                          <a:solidFill>
                            <a:srgbClr val="000000"/>
                          </a:solidFill>
                          <a:effectLst/>
                          <a:latin typeface="Calibri" charset="0"/>
                        </a:rPr>
                        <a:t>13591</a:t>
                      </a:r>
                      <a:endParaRPr lang="is-IS"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5843">
                <a:tc>
                  <a:txBody>
                    <a:bodyPr/>
                    <a:lstStyle/>
                    <a:p>
                      <a:pPr algn="ctr" fontAlgn="b"/>
                      <a:r>
                        <a:rPr lang="en-US" sz="2400" b="1" i="0" u="none" strike="noStrike" dirty="0" smtClean="0">
                          <a:solidFill>
                            <a:srgbClr val="000000"/>
                          </a:solidFill>
                          <a:effectLst/>
                          <a:latin typeface="Calibri" charset="0"/>
                        </a:rPr>
                        <a:t>Class 1 (Relevant</a:t>
                      </a:r>
                      <a:r>
                        <a:rPr lang="en-US" sz="2400" b="1" i="0" u="none" strike="noStrike" dirty="0">
                          <a:solidFill>
                            <a:srgbClr val="000000"/>
                          </a:solidFill>
                          <a:effectLst/>
                          <a:latin typeface="Calibri" charset="0"/>
                        </a:rPr>
                        <a: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is-IS" sz="2400" b="1" i="0" u="none" strike="noStrike" dirty="0" smtClean="0">
                          <a:solidFill>
                            <a:srgbClr val="000000"/>
                          </a:solidFill>
                          <a:effectLst/>
                          <a:latin typeface="Calibri" charset="0"/>
                        </a:rPr>
                        <a:t>0.64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is-IS" sz="2400" b="1" i="0" u="none" strike="noStrike" dirty="0" smtClean="0">
                          <a:solidFill>
                            <a:srgbClr val="000000"/>
                          </a:solidFill>
                          <a:effectLst/>
                          <a:latin typeface="Calibri" charset="0"/>
                        </a:rPr>
                        <a:t>0.46</a:t>
                      </a:r>
                      <a:endParaRPr lang="hr-HR"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is-IS" sz="2400" b="1" i="0" u="none" strike="noStrike" dirty="0" smtClean="0">
                          <a:solidFill>
                            <a:srgbClr val="000000"/>
                          </a:solidFill>
                          <a:effectLst/>
                          <a:latin typeface="Calibri" charset="0"/>
                        </a:rPr>
                        <a:t>0.53 </a:t>
                      </a:r>
                      <a:endParaRPr lang="hr-HR"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is-IS" sz="2400" b="1" i="0" u="none" strike="noStrike" dirty="0" smtClean="0">
                          <a:solidFill>
                            <a:srgbClr val="000000"/>
                          </a:solidFill>
                          <a:effectLst/>
                          <a:latin typeface="Calibri" charset="0"/>
                        </a:rPr>
                        <a:t>10423</a:t>
                      </a:r>
                      <a:endParaRPr lang="is-IS"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29692250"/>
              </p:ext>
            </p:extLst>
          </p:nvPr>
        </p:nvGraphicFramePr>
        <p:xfrm>
          <a:off x="1640033" y="5153847"/>
          <a:ext cx="10261023" cy="1569556"/>
        </p:xfrm>
        <a:graphic>
          <a:graphicData uri="http://schemas.openxmlformats.org/drawingml/2006/table">
            <a:tbl>
              <a:tblPr firstRow="1" bandRow="1">
                <a:tableStyleId>{5C22544A-7EE6-4342-B048-85BDC9FD1C3A}</a:tableStyleId>
              </a:tblPr>
              <a:tblGrid>
                <a:gridCol w="3106195"/>
                <a:gridCol w="1990658"/>
                <a:gridCol w="1557905"/>
                <a:gridCol w="1990658"/>
                <a:gridCol w="1615607"/>
              </a:tblGrid>
              <a:tr h="638858">
                <a:tc>
                  <a:txBody>
                    <a:bodyPr/>
                    <a:lstStyle/>
                    <a:p>
                      <a:pPr algn="ctr" fontAlgn="b"/>
                      <a:r>
                        <a:rPr lang="en-US" sz="2400" b="1" i="0" u="none" strike="noStrike" dirty="0" smtClean="0">
                          <a:solidFill>
                            <a:srgbClr val="000000"/>
                          </a:solidFill>
                          <a:effectLst/>
                          <a:latin typeface="Calibri" charset="0"/>
                        </a:rPr>
                        <a:t>                         Measure</a:t>
                      </a:r>
                    </a:p>
                    <a:p>
                      <a:pPr algn="l" fontAlgn="b"/>
                      <a:r>
                        <a:rPr lang="en-US" sz="2400" b="1" i="0" u="none" strike="noStrike" dirty="0" smtClean="0">
                          <a:solidFill>
                            <a:srgbClr val="000000"/>
                          </a:solidFill>
                          <a:effectLst/>
                          <a:latin typeface="Calibri" charset="0"/>
                        </a:rPr>
                        <a:t>     Class </a:t>
                      </a:r>
                      <a:endParaRPr lang="en-US"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b="1" i="0" u="none" strike="noStrike" dirty="0" smtClean="0">
                          <a:solidFill>
                            <a:srgbClr val="000000"/>
                          </a:solidFill>
                          <a:effectLst/>
                          <a:latin typeface="Calibri" charset="0"/>
                        </a:rPr>
                        <a:t>Precision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b="1" i="0" u="none" strike="noStrike" dirty="0" smtClean="0">
                          <a:solidFill>
                            <a:srgbClr val="000000"/>
                          </a:solidFill>
                          <a:effectLst/>
                          <a:latin typeface="Calibri" charset="0"/>
                        </a:rPr>
                        <a:t>Recall</a:t>
                      </a:r>
                      <a:endParaRPr lang="en-US"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b="1" i="0" u="none" strike="noStrike" dirty="0" smtClean="0">
                          <a:solidFill>
                            <a:srgbClr val="000000"/>
                          </a:solidFill>
                          <a:effectLst/>
                          <a:latin typeface="Calibri" charset="0"/>
                        </a:rPr>
                        <a:t>F1-measure</a:t>
                      </a:r>
                      <a:endParaRPr lang="en-US"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b="1" i="0" u="none" strike="noStrike" dirty="0" smtClean="0">
                          <a:solidFill>
                            <a:srgbClr val="000000"/>
                          </a:solidFill>
                          <a:effectLst/>
                          <a:latin typeface="Calibri" charset="0"/>
                        </a:rPr>
                        <a:t>Support</a:t>
                      </a:r>
                      <a:endParaRPr lang="en-US"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5843">
                <a:tc>
                  <a:txBody>
                    <a:bodyPr/>
                    <a:lstStyle/>
                    <a:p>
                      <a:pPr algn="ctr" fontAlgn="b"/>
                      <a:r>
                        <a:rPr lang="en-US" sz="2400" b="1" i="0" u="none" strike="noStrike" dirty="0" smtClean="0">
                          <a:solidFill>
                            <a:srgbClr val="000000"/>
                          </a:solidFill>
                          <a:effectLst/>
                          <a:latin typeface="Calibri" charset="0"/>
                        </a:rPr>
                        <a:t>Class 0 (Non-Relevant</a:t>
                      </a:r>
                      <a:r>
                        <a:rPr lang="en-US" sz="2400" b="1" i="0" u="none" strike="noStrike" dirty="0">
                          <a:solidFill>
                            <a:srgbClr val="000000"/>
                          </a:solidFill>
                          <a:effectLst/>
                          <a:latin typeface="Calibri" charset="0"/>
                        </a:rPr>
                        <a: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is-IS" sz="2400" b="1" i="0" u="none" strike="noStrike" dirty="0" smtClean="0">
                          <a:solidFill>
                            <a:srgbClr val="000000"/>
                          </a:solidFill>
                          <a:effectLst/>
                          <a:latin typeface="Calibri" charset="0"/>
                        </a:rPr>
                        <a:t>0.57   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is-IS" sz="2400" b="1" i="0" u="none" strike="noStrike" dirty="0" smtClean="0">
                          <a:solidFill>
                            <a:srgbClr val="000000"/>
                          </a:solidFill>
                          <a:effectLst/>
                          <a:latin typeface="Calibri" charset="0"/>
                        </a:rPr>
                        <a:t>1.00</a:t>
                      </a:r>
                      <a:endParaRPr lang="hr-HR"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is-IS" sz="2400" b="1" i="0" u="none" strike="noStrike" dirty="0" smtClean="0">
                          <a:solidFill>
                            <a:srgbClr val="000000"/>
                          </a:solidFill>
                          <a:effectLst/>
                          <a:latin typeface="Calibri" charset="0"/>
                        </a:rPr>
                        <a:t>0.73 </a:t>
                      </a:r>
                      <a:endParaRPr lang="hr-HR"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is-IS" sz="2400" b="1" i="0" u="none" strike="noStrike" dirty="0" smtClean="0">
                          <a:solidFill>
                            <a:srgbClr val="000000"/>
                          </a:solidFill>
                          <a:effectLst/>
                          <a:latin typeface="Calibri" charset="0"/>
                        </a:rPr>
                        <a:t>13591</a:t>
                      </a:r>
                      <a:endParaRPr lang="is-IS"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5843">
                <a:tc>
                  <a:txBody>
                    <a:bodyPr/>
                    <a:lstStyle/>
                    <a:p>
                      <a:pPr algn="ctr" fontAlgn="b"/>
                      <a:r>
                        <a:rPr lang="en-US" sz="2400" b="1" i="0" u="none" strike="noStrike" dirty="0" smtClean="0">
                          <a:solidFill>
                            <a:srgbClr val="000000"/>
                          </a:solidFill>
                          <a:effectLst/>
                          <a:latin typeface="Calibri" charset="0"/>
                        </a:rPr>
                        <a:t>Class 1 (Relevant</a:t>
                      </a:r>
                      <a:r>
                        <a:rPr lang="en-US" sz="2400" b="1" i="0" u="none" strike="noStrike" dirty="0">
                          <a:solidFill>
                            <a:srgbClr val="000000"/>
                          </a:solidFill>
                          <a:effectLst/>
                          <a:latin typeface="Calibri" charset="0"/>
                        </a:rPr>
                        <a: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de-DE" sz="2400" b="1" i="0" u="none" strike="noStrike" dirty="0" smtClean="0">
                          <a:solidFill>
                            <a:srgbClr val="000000"/>
                          </a:solidFill>
                          <a:effectLst/>
                          <a:latin typeface="Calibri" charset="0"/>
                        </a:rPr>
                        <a:t>0.82</a:t>
                      </a:r>
                      <a:endParaRPr lang="hr-HR"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de-DE" sz="2400" b="1" i="0" u="none" strike="noStrike" dirty="0" smtClean="0">
                          <a:solidFill>
                            <a:srgbClr val="000000"/>
                          </a:solidFill>
                          <a:effectLst/>
                          <a:latin typeface="Calibri" charset="0"/>
                        </a:rPr>
                        <a:t> 0.02</a:t>
                      </a:r>
                      <a:endParaRPr lang="hr-HR"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de-DE" sz="2400" b="1" i="0" u="none" strike="noStrike" dirty="0" smtClean="0">
                          <a:solidFill>
                            <a:srgbClr val="000000"/>
                          </a:solidFill>
                          <a:effectLst/>
                          <a:latin typeface="Calibri" charset="0"/>
                        </a:rPr>
                        <a:t>0.05</a:t>
                      </a:r>
                      <a:endParaRPr lang="hr-HR"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de-DE" sz="2400" b="1" i="0" u="none" strike="noStrike" dirty="0" smtClean="0">
                          <a:solidFill>
                            <a:srgbClr val="000000"/>
                          </a:solidFill>
                          <a:effectLst/>
                          <a:latin typeface="Calibri" charset="0"/>
                        </a:rPr>
                        <a:t>10423</a:t>
                      </a:r>
                      <a:endParaRPr lang="is-IS"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9" name="Straight Connector 8"/>
          <p:cNvCxnSpPr/>
          <p:nvPr/>
        </p:nvCxnSpPr>
        <p:spPr>
          <a:xfrm flipH="1" flipV="1">
            <a:off x="1640033" y="5153847"/>
            <a:ext cx="3125931" cy="7105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1626178" y="2643355"/>
            <a:ext cx="3125931" cy="7105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1640033" y="3353929"/>
            <a:ext cx="10261023" cy="414507"/>
          </a:xfrm>
          <a:prstGeom prst="round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p:cNvSpPr>
            <a:spLocks noGrp="1"/>
          </p:cNvSpPr>
          <p:nvPr>
            <p:ph type="sldNum" sz="quarter" idx="12"/>
          </p:nvPr>
        </p:nvSpPr>
        <p:spPr/>
        <p:txBody>
          <a:bodyPr/>
          <a:lstStyle/>
          <a:p>
            <a:fld id="{574830BD-1EDC-5942-99AE-ADD9F3783F7F}" type="slidenum">
              <a:rPr lang="en-US" smtClean="0"/>
              <a:t>23</a:t>
            </a:fld>
            <a:endParaRPr lang="en-US"/>
          </a:p>
        </p:txBody>
      </p:sp>
      <p:sp>
        <p:nvSpPr>
          <p:cNvPr id="10" name="Rounded Rectangle 9"/>
          <p:cNvSpPr/>
          <p:nvPr/>
        </p:nvSpPr>
        <p:spPr>
          <a:xfrm>
            <a:off x="1640033" y="5902957"/>
            <a:ext cx="10261023" cy="414507"/>
          </a:xfrm>
          <a:prstGeom prst="round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265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Hyper-parameters tuning</a:t>
            </a:r>
            <a:br>
              <a:rPr lang="en-US" dirty="0" smtClean="0"/>
            </a:br>
            <a:r>
              <a:rPr lang="en-US" dirty="0" smtClean="0"/>
              <a:t>SVM</a:t>
            </a:r>
            <a:endParaRPr lang="en-US" dirty="0"/>
          </a:p>
        </p:txBody>
      </p:sp>
      <p:sp>
        <p:nvSpPr>
          <p:cNvPr id="3" name="Content Placeholder 2"/>
          <p:cNvSpPr>
            <a:spLocks noGrp="1"/>
          </p:cNvSpPr>
          <p:nvPr>
            <p:ph idx="1"/>
          </p:nvPr>
        </p:nvSpPr>
        <p:spPr/>
        <p:txBody>
          <a:bodyPr>
            <a:normAutofit/>
          </a:bodyPr>
          <a:lstStyle/>
          <a:p>
            <a:r>
              <a:rPr lang="en-US" dirty="0" smtClean="0"/>
              <a:t>Experimental setup:</a:t>
            </a:r>
          </a:p>
          <a:p>
            <a:pPr lvl="1"/>
            <a:r>
              <a:rPr lang="en-US" dirty="0" smtClean="0"/>
              <a:t>Grid Search over all combinations of the SVM parameters as follow</a:t>
            </a:r>
          </a:p>
          <a:p>
            <a:pPr lvl="2"/>
            <a:r>
              <a:rPr lang="nl-NL" dirty="0" smtClean="0"/>
              <a:t>{'</a:t>
            </a:r>
            <a:r>
              <a:rPr lang="nl-NL" dirty="0" err="1" smtClean="0"/>
              <a:t>kernel</a:t>
            </a:r>
            <a:r>
              <a:rPr lang="nl-NL" dirty="0" smtClean="0"/>
              <a:t>': ['</a:t>
            </a:r>
            <a:r>
              <a:rPr lang="nl-NL" dirty="0" err="1" smtClean="0"/>
              <a:t>rbf</a:t>
            </a:r>
            <a:r>
              <a:rPr lang="nl-NL" dirty="0" smtClean="0"/>
              <a:t>'], 'gamma': [1e-3, 1e-4]}</a:t>
            </a:r>
          </a:p>
          <a:p>
            <a:pPr lvl="2"/>
            <a:r>
              <a:rPr lang="nl-NL" dirty="0" smtClean="0"/>
              <a:t>{‘</a:t>
            </a:r>
            <a:r>
              <a:rPr lang="nl-NL" dirty="0" err="1" smtClean="0"/>
              <a:t>kernel</a:t>
            </a:r>
            <a:r>
              <a:rPr lang="nl-NL" dirty="0" smtClean="0"/>
              <a:t>’:[‘</a:t>
            </a:r>
            <a:r>
              <a:rPr lang="nl-NL" dirty="0" err="1" smtClean="0"/>
              <a:t>linear</a:t>
            </a:r>
            <a:r>
              <a:rPr lang="nl-NL" dirty="0" smtClean="0"/>
              <a:t>], </a:t>
            </a:r>
            <a:r>
              <a:rPr lang="en-US" dirty="0" smtClean="0"/>
              <a:t>'C': [1, 10, 100, 1000]</a:t>
            </a:r>
            <a:r>
              <a:rPr lang="nl-NL" dirty="0" smtClean="0"/>
              <a:t>}</a:t>
            </a:r>
            <a:endParaRPr lang="en-US" dirty="0" smtClean="0"/>
          </a:p>
          <a:p>
            <a:pPr lvl="1"/>
            <a:r>
              <a:rPr lang="en-US" dirty="0" smtClean="0"/>
              <a:t>5-fold Cross Validation</a:t>
            </a:r>
          </a:p>
          <a:p>
            <a:pPr lvl="1"/>
            <a:r>
              <a:rPr lang="en-US" dirty="0" smtClean="0"/>
              <a:t>Tuned for both precision and recall measures</a:t>
            </a:r>
          </a:p>
          <a:p>
            <a:r>
              <a:rPr lang="en-US" dirty="0" smtClean="0"/>
              <a:t>Best parameters set found on development set:</a:t>
            </a:r>
          </a:p>
          <a:p>
            <a:pPr lvl="1"/>
            <a:r>
              <a:rPr lang="en-US" dirty="0" smtClean="0"/>
              <a:t>For Precision: </a:t>
            </a:r>
            <a:r>
              <a:rPr lang="nl-NL" dirty="0"/>
              <a:t>{'gamma': 0.001, '</a:t>
            </a:r>
            <a:r>
              <a:rPr lang="nl-NL" dirty="0" err="1"/>
              <a:t>kernel</a:t>
            </a:r>
            <a:r>
              <a:rPr lang="nl-NL" dirty="0"/>
              <a:t>': '</a:t>
            </a:r>
            <a:r>
              <a:rPr lang="nl-NL" dirty="0" err="1"/>
              <a:t>rbf</a:t>
            </a:r>
            <a:r>
              <a:rPr lang="nl-NL" dirty="0" smtClean="0"/>
              <a:t>'}</a:t>
            </a:r>
            <a:endParaRPr lang="en-US" dirty="0" smtClean="0"/>
          </a:p>
          <a:p>
            <a:pPr lvl="1"/>
            <a:r>
              <a:rPr lang="en-US" dirty="0" smtClean="0"/>
              <a:t>For Recall: </a:t>
            </a:r>
            <a:r>
              <a:rPr lang="nl-NL" dirty="0"/>
              <a:t>{'gamma': 0.001, '</a:t>
            </a:r>
            <a:r>
              <a:rPr lang="nl-NL" dirty="0" err="1"/>
              <a:t>kernel</a:t>
            </a:r>
            <a:r>
              <a:rPr lang="nl-NL" dirty="0"/>
              <a:t>': '</a:t>
            </a:r>
            <a:r>
              <a:rPr lang="nl-NL" dirty="0" err="1"/>
              <a:t>rbf</a:t>
            </a:r>
            <a:r>
              <a:rPr lang="nl-NL" dirty="0"/>
              <a:t>'}</a:t>
            </a:r>
          </a:p>
          <a:p>
            <a:pPr lvl="1">
              <a:buFont typeface="Wingdings" charset="2"/>
              <a:buChar char="v"/>
            </a:pPr>
            <a:r>
              <a:rPr lang="en-US" b="1" dirty="0" smtClean="0">
                <a:solidFill>
                  <a:schemeClr val="accent1">
                    <a:lumMod val="75000"/>
                  </a:schemeClr>
                </a:solidFill>
              </a:rPr>
              <a:t> The optimal parameter values for precision and recall are the same</a:t>
            </a:r>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574830BD-1EDC-5942-99AE-ADD9F3783F7F}" type="slidenum">
              <a:rPr lang="en-US" smtClean="0"/>
              <a:t>24</a:t>
            </a:fld>
            <a:endParaRPr lang="en-US"/>
          </a:p>
        </p:txBody>
      </p:sp>
    </p:spTree>
    <p:extLst>
      <p:ext uri="{BB962C8B-B14F-4D97-AF65-F5344CB8AC3E}">
        <p14:creationId xmlns:p14="http://schemas.microsoft.com/office/powerpoint/2010/main" val="1872044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performance </a:t>
            </a:r>
            <a:r>
              <a:rPr lang="en-US" dirty="0"/>
              <a:t>on the test set</a:t>
            </a:r>
            <a:br>
              <a:rPr lang="en-US" dirty="0"/>
            </a:br>
            <a:r>
              <a:rPr lang="en-US" dirty="0"/>
              <a:t>tuned based on precision and recall</a:t>
            </a:r>
          </a:p>
        </p:txBody>
      </p:sp>
      <p:sp>
        <p:nvSpPr>
          <p:cNvPr id="3" name="Content Placeholder 2"/>
          <p:cNvSpPr>
            <a:spLocks noGrp="1"/>
          </p:cNvSpPr>
          <p:nvPr>
            <p:ph idx="1"/>
          </p:nvPr>
        </p:nvSpPr>
        <p:spPr>
          <a:xfrm>
            <a:off x="838199" y="1831190"/>
            <a:ext cx="11353801" cy="4345772"/>
          </a:xfrm>
        </p:spPr>
        <p:txBody>
          <a:bodyPr>
            <a:normAutofit/>
          </a:bodyPr>
          <a:lstStyle/>
          <a:p>
            <a:r>
              <a:rPr lang="en-US" sz="3000" dirty="0" smtClean="0"/>
              <a:t>Performance on the test set using precision/recall-based optimal parameter </a:t>
            </a:r>
          </a:p>
          <a:p>
            <a:endParaRPr lang="en-US" sz="3200" dirty="0" smtClean="0"/>
          </a:p>
          <a:p>
            <a:endParaRPr lang="en-US" sz="3000" dirty="0" smtClean="0"/>
          </a:p>
          <a:p>
            <a:endParaRPr lang="en-US" sz="3000" dirty="0"/>
          </a:p>
          <a:p>
            <a:endParaRPr lang="en-US" sz="3000" dirty="0" smtClean="0"/>
          </a:p>
        </p:txBody>
      </p:sp>
      <p:graphicFrame>
        <p:nvGraphicFramePr>
          <p:cNvPr id="5" name="Table 4"/>
          <p:cNvGraphicFramePr>
            <a:graphicFrameLocks noGrp="1"/>
          </p:cNvGraphicFramePr>
          <p:nvPr>
            <p:extLst>
              <p:ext uri="{D42A27DB-BD31-4B8C-83A1-F6EECF244321}">
                <p14:modId xmlns:p14="http://schemas.microsoft.com/office/powerpoint/2010/main" val="467572861"/>
              </p:ext>
            </p:extLst>
          </p:nvPr>
        </p:nvGraphicFramePr>
        <p:xfrm>
          <a:off x="1640033" y="3665373"/>
          <a:ext cx="10261023" cy="1569556"/>
        </p:xfrm>
        <a:graphic>
          <a:graphicData uri="http://schemas.openxmlformats.org/drawingml/2006/table">
            <a:tbl>
              <a:tblPr firstRow="1" bandRow="1">
                <a:tableStyleId>{5C22544A-7EE6-4342-B048-85BDC9FD1C3A}</a:tableStyleId>
              </a:tblPr>
              <a:tblGrid>
                <a:gridCol w="3106195"/>
                <a:gridCol w="1990658"/>
                <a:gridCol w="1557905"/>
                <a:gridCol w="1990658"/>
                <a:gridCol w="1615607"/>
              </a:tblGrid>
              <a:tr h="638858">
                <a:tc>
                  <a:txBody>
                    <a:bodyPr/>
                    <a:lstStyle/>
                    <a:p>
                      <a:pPr algn="ctr" fontAlgn="b"/>
                      <a:r>
                        <a:rPr lang="en-US" sz="2400" b="1" i="0" u="none" strike="noStrike" dirty="0" smtClean="0">
                          <a:solidFill>
                            <a:srgbClr val="000000"/>
                          </a:solidFill>
                          <a:effectLst/>
                          <a:latin typeface="Calibri" charset="0"/>
                        </a:rPr>
                        <a:t>                         Measure</a:t>
                      </a:r>
                    </a:p>
                    <a:p>
                      <a:pPr algn="l" fontAlgn="b"/>
                      <a:r>
                        <a:rPr lang="en-US" sz="2400" b="1" i="0" u="none" strike="noStrike" dirty="0" smtClean="0">
                          <a:solidFill>
                            <a:srgbClr val="000000"/>
                          </a:solidFill>
                          <a:effectLst/>
                          <a:latin typeface="Calibri" charset="0"/>
                        </a:rPr>
                        <a:t>     Class </a:t>
                      </a:r>
                      <a:endParaRPr lang="en-US"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b="1" i="0" u="none" strike="noStrike" dirty="0" smtClean="0">
                          <a:solidFill>
                            <a:srgbClr val="000000"/>
                          </a:solidFill>
                          <a:effectLst/>
                          <a:latin typeface="Calibri" charset="0"/>
                        </a:rPr>
                        <a:t>Precision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b="1" i="0" u="none" strike="noStrike" dirty="0" smtClean="0">
                          <a:solidFill>
                            <a:srgbClr val="000000"/>
                          </a:solidFill>
                          <a:effectLst/>
                          <a:latin typeface="Calibri" charset="0"/>
                        </a:rPr>
                        <a:t>Recall</a:t>
                      </a:r>
                      <a:endParaRPr lang="en-US"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b="1" i="0" u="none" strike="noStrike" dirty="0" smtClean="0">
                          <a:solidFill>
                            <a:srgbClr val="000000"/>
                          </a:solidFill>
                          <a:effectLst/>
                          <a:latin typeface="Calibri" charset="0"/>
                        </a:rPr>
                        <a:t>F1-measure</a:t>
                      </a:r>
                      <a:endParaRPr lang="en-US"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b="1" i="0" u="none" strike="noStrike" dirty="0" smtClean="0">
                          <a:solidFill>
                            <a:srgbClr val="000000"/>
                          </a:solidFill>
                          <a:effectLst/>
                          <a:latin typeface="Calibri" charset="0"/>
                        </a:rPr>
                        <a:t>Support</a:t>
                      </a:r>
                      <a:endParaRPr lang="en-US"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5843">
                <a:tc>
                  <a:txBody>
                    <a:bodyPr/>
                    <a:lstStyle/>
                    <a:p>
                      <a:pPr algn="ctr" fontAlgn="b"/>
                      <a:r>
                        <a:rPr lang="en-US" sz="2400" b="1" i="0" u="none" strike="noStrike" dirty="0" smtClean="0">
                          <a:solidFill>
                            <a:srgbClr val="000000"/>
                          </a:solidFill>
                          <a:effectLst/>
                          <a:latin typeface="Calibri" charset="0"/>
                        </a:rPr>
                        <a:t>Class 0 (Non-Relevant</a:t>
                      </a:r>
                      <a:r>
                        <a:rPr lang="en-US" sz="2400" b="1" i="0" u="none" strike="noStrike" dirty="0">
                          <a:solidFill>
                            <a:srgbClr val="000000"/>
                          </a:solidFill>
                          <a:effectLst/>
                          <a:latin typeface="Calibri" charset="0"/>
                        </a:rPr>
                        <a: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hr-HR" sz="2400" b="1" kern="1200" dirty="0" smtClean="0">
                          <a:solidFill>
                            <a:schemeClr val="dk1"/>
                          </a:solidFill>
                          <a:effectLst/>
                          <a:latin typeface="+mn-lt"/>
                          <a:ea typeface="+mn-ea"/>
                          <a:cs typeface="+mn-cs"/>
                        </a:rPr>
                        <a:t>0.65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hr-HR" sz="2400" b="1" kern="1200" dirty="0" smtClean="0">
                          <a:solidFill>
                            <a:schemeClr val="dk1"/>
                          </a:solidFill>
                          <a:effectLst/>
                          <a:latin typeface="+mn-lt"/>
                          <a:ea typeface="+mn-ea"/>
                          <a:cs typeface="+mn-cs"/>
                        </a:rPr>
                        <a:t>0.70</a:t>
                      </a:r>
                      <a:endParaRPr lang="hr-HR" sz="1800" b="1" kern="1200" dirty="0" smtClean="0">
                        <a:solidFill>
                          <a:schemeClr val="dk1"/>
                        </a:solidFill>
                        <a:effectLst/>
                        <a:latin typeface="+mn-lt"/>
                        <a:ea typeface="+mn-ea"/>
                        <a:cs typeface="+mn-cs"/>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hr-HR" sz="2400" b="1" i="0" u="none" strike="noStrike" dirty="0" smtClean="0">
                          <a:solidFill>
                            <a:srgbClr val="000000"/>
                          </a:solidFill>
                          <a:effectLst/>
                          <a:latin typeface="Calibri" charset="0"/>
                        </a:rPr>
                        <a:t>0.68</a:t>
                      </a:r>
                      <a:endParaRPr lang="hr-HR"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is-IS" sz="2400" b="1" i="0" u="none" strike="noStrike" dirty="0" smtClean="0">
                          <a:solidFill>
                            <a:srgbClr val="000000"/>
                          </a:solidFill>
                          <a:effectLst/>
                          <a:latin typeface="Calibri" charset="0"/>
                        </a:rPr>
                        <a:t>13562</a:t>
                      </a:r>
                      <a:endParaRPr lang="is-IS"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5843">
                <a:tc>
                  <a:txBody>
                    <a:bodyPr/>
                    <a:lstStyle/>
                    <a:p>
                      <a:pPr algn="ctr" fontAlgn="b"/>
                      <a:r>
                        <a:rPr lang="en-US" sz="2400" b="1" i="0" u="none" strike="noStrike" dirty="0" smtClean="0">
                          <a:solidFill>
                            <a:srgbClr val="000000"/>
                          </a:solidFill>
                          <a:effectLst/>
                          <a:latin typeface="Calibri" charset="0"/>
                        </a:rPr>
                        <a:t>Class 1 (Relevant</a:t>
                      </a:r>
                      <a:r>
                        <a:rPr lang="en-US" sz="2400" b="1" i="0" u="none" strike="noStrike" dirty="0">
                          <a:solidFill>
                            <a:srgbClr val="000000"/>
                          </a:solidFill>
                          <a:effectLst/>
                          <a:latin typeface="Calibri" charset="0"/>
                        </a:rPr>
                        <a: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is-IS" sz="2400" b="1" i="0" u="none" strike="noStrike" dirty="0" smtClean="0">
                          <a:solidFill>
                            <a:srgbClr val="000000"/>
                          </a:solidFill>
                          <a:effectLst/>
                          <a:latin typeface="Calibri" charset="0"/>
                        </a:rPr>
                        <a:t>0.57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hr-HR" sz="2400" b="1" i="0" u="none" strike="noStrike" dirty="0" smtClean="0">
                          <a:solidFill>
                            <a:srgbClr val="000000"/>
                          </a:solidFill>
                          <a:effectLst/>
                          <a:latin typeface="Calibri" charset="0"/>
                        </a:rPr>
                        <a:t>0.52</a:t>
                      </a:r>
                      <a:endParaRPr lang="hr-HR"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hr-HR" sz="2400" b="1" i="0" u="none" strike="noStrike" dirty="0" smtClean="0">
                          <a:solidFill>
                            <a:srgbClr val="000000"/>
                          </a:solidFill>
                          <a:effectLst/>
                          <a:latin typeface="Calibri" charset="0"/>
                        </a:rPr>
                        <a:t>0.54</a:t>
                      </a:r>
                      <a:endParaRPr lang="hr-HR"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is-IS" sz="2400" b="1" i="0" u="none" strike="noStrike" dirty="0" smtClean="0">
                          <a:solidFill>
                            <a:srgbClr val="000000"/>
                          </a:solidFill>
                          <a:effectLst/>
                          <a:latin typeface="Calibri" charset="0"/>
                        </a:rPr>
                        <a:t>10452</a:t>
                      </a:r>
                      <a:endParaRPr lang="is-IS" sz="2400" b="1" i="0" u="none" strike="noStrike" dirty="0">
                        <a:solidFill>
                          <a:srgbClr val="000000"/>
                        </a:solidFill>
                        <a:effectLst/>
                        <a:latin typeface="Calibri"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15" name="Straight Connector 14"/>
          <p:cNvCxnSpPr/>
          <p:nvPr/>
        </p:nvCxnSpPr>
        <p:spPr>
          <a:xfrm flipH="1" flipV="1">
            <a:off x="1640033" y="3662551"/>
            <a:ext cx="3125931" cy="71057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1640033" y="4377663"/>
            <a:ext cx="10261023" cy="414507"/>
          </a:xfrm>
          <a:prstGeom prst="round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16"/>
          <p:cNvSpPr>
            <a:spLocks noGrp="1"/>
          </p:cNvSpPr>
          <p:nvPr>
            <p:ph type="sldNum" sz="quarter" idx="12"/>
          </p:nvPr>
        </p:nvSpPr>
        <p:spPr/>
        <p:txBody>
          <a:bodyPr/>
          <a:lstStyle/>
          <a:p>
            <a:fld id="{574830BD-1EDC-5942-99AE-ADD9F3783F7F}" type="slidenum">
              <a:rPr lang="en-US" smtClean="0"/>
              <a:t>25</a:t>
            </a:fld>
            <a:endParaRPr lang="en-US"/>
          </a:p>
        </p:txBody>
      </p:sp>
    </p:spTree>
    <p:extLst>
      <p:ext uri="{BB962C8B-B14F-4D97-AF65-F5344CB8AC3E}">
        <p14:creationId xmlns:p14="http://schemas.microsoft.com/office/powerpoint/2010/main" val="151959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Comparing the performance of the classification methods on test set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All models’ performances on the test set using the optimal parameters tuned for precision</a:t>
            </a:r>
            <a:endParaRPr lang="en-US" dirty="0"/>
          </a:p>
          <a:p>
            <a:endParaRPr lang="en-US" dirty="0" smtClean="0"/>
          </a:p>
          <a:p>
            <a:r>
              <a:rPr lang="en-US" dirty="0" smtClean="0"/>
              <a:t>Random Forest outperforms</a:t>
            </a:r>
          </a:p>
          <a:p>
            <a:pPr marL="0" indent="0">
              <a:buNone/>
            </a:pPr>
            <a:r>
              <a:rPr lang="en-US" dirty="0"/>
              <a:t> </a:t>
            </a:r>
            <a:r>
              <a:rPr lang="en-US" dirty="0" smtClean="0"/>
              <a:t> other two models in terms of </a:t>
            </a:r>
          </a:p>
          <a:p>
            <a:pPr marL="0" indent="0">
              <a:buNone/>
            </a:pPr>
            <a:r>
              <a:rPr lang="en-US" dirty="0" smtClean="0"/>
              <a:t>  all measures.</a:t>
            </a:r>
          </a:p>
          <a:p>
            <a:pPr marL="0" indent="0">
              <a:buNone/>
            </a:pPr>
            <a:endParaRPr lang="en-US" dirty="0" smtClean="0"/>
          </a:p>
          <a:p>
            <a:r>
              <a:rPr lang="en-US" dirty="0" smtClean="0"/>
              <a:t>In terms of running time,</a:t>
            </a:r>
          </a:p>
          <a:p>
            <a:pPr marL="0" indent="0">
              <a:buNone/>
            </a:pPr>
            <a:r>
              <a:rPr lang="en-US" dirty="0"/>
              <a:t> </a:t>
            </a:r>
            <a:r>
              <a:rPr lang="en-US" dirty="0" smtClean="0"/>
              <a:t> Random </a:t>
            </a:r>
            <a:r>
              <a:rPr lang="en-US" dirty="0"/>
              <a:t>F</a:t>
            </a:r>
            <a:r>
              <a:rPr lang="en-US" dirty="0" smtClean="0"/>
              <a:t>orest trained</a:t>
            </a:r>
          </a:p>
          <a:p>
            <a:pPr marL="0" indent="0">
              <a:buNone/>
            </a:pPr>
            <a:r>
              <a:rPr lang="en-US" dirty="0"/>
              <a:t> </a:t>
            </a:r>
            <a:r>
              <a:rPr lang="en-US" dirty="0" smtClean="0"/>
              <a:t> faster than MLP and SVM.</a:t>
            </a:r>
          </a:p>
          <a:p>
            <a:pPr marL="0" indent="0">
              <a:buNone/>
            </a:pPr>
            <a:endParaRPr lang="en-US" dirty="0"/>
          </a:p>
        </p:txBody>
      </p:sp>
      <p:sp>
        <p:nvSpPr>
          <p:cNvPr id="4" name="Slide Number Placeholder 3"/>
          <p:cNvSpPr>
            <a:spLocks noGrp="1"/>
          </p:cNvSpPr>
          <p:nvPr>
            <p:ph type="sldNum" sz="quarter" idx="12"/>
          </p:nvPr>
        </p:nvSpPr>
        <p:spPr/>
        <p:txBody>
          <a:bodyPr/>
          <a:lstStyle/>
          <a:p>
            <a:fld id="{574830BD-1EDC-5942-99AE-ADD9F3783F7F}" type="slidenum">
              <a:rPr lang="en-US" smtClean="0"/>
              <a:t>26</a:t>
            </a:fld>
            <a:endParaRPr lang="en-US"/>
          </a:p>
        </p:txBody>
      </p:sp>
      <p:graphicFrame>
        <p:nvGraphicFramePr>
          <p:cNvPr id="6" name="Chart 5"/>
          <p:cNvGraphicFramePr>
            <a:graphicFrameLocks/>
          </p:cNvGraphicFramePr>
          <p:nvPr>
            <p:extLst>
              <p:ext uri="{D42A27DB-BD31-4B8C-83A1-F6EECF244321}">
                <p14:modId xmlns:p14="http://schemas.microsoft.com/office/powerpoint/2010/main" val="1181888562"/>
              </p:ext>
            </p:extLst>
          </p:nvPr>
        </p:nvGraphicFramePr>
        <p:xfrm>
          <a:off x="5929745" y="2715490"/>
          <a:ext cx="6016337" cy="38735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289156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Conclusion and final recommendations</a:t>
            </a:r>
            <a:endParaRPr lang="en-US" dirty="0"/>
          </a:p>
        </p:txBody>
      </p:sp>
      <p:sp>
        <p:nvSpPr>
          <p:cNvPr id="3" name="Content Placeholder 2"/>
          <p:cNvSpPr>
            <a:spLocks noGrp="1"/>
          </p:cNvSpPr>
          <p:nvPr>
            <p:ph idx="1"/>
          </p:nvPr>
        </p:nvSpPr>
        <p:spPr>
          <a:xfrm>
            <a:off x="838200" y="1825625"/>
            <a:ext cx="10515600" cy="4530726"/>
          </a:xfrm>
        </p:spPr>
        <p:txBody>
          <a:bodyPr>
            <a:normAutofit/>
          </a:bodyPr>
          <a:lstStyle/>
          <a:p>
            <a:pPr marL="228600" lvl="1">
              <a:spcBef>
                <a:spcPts val="1000"/>
              </a:spcBef>
            </a:pPr>
            <a:r>
              <a:rPr lang="en-US" dirty="0" smtClean="0"/>
              <a:t>Standardization decreased the training time of the models.</a:t>
            </a:r>
          </a:p>
          <a:p>
            <a:pPr marL="228600" lvl="1">
              <a:spcBef>
                <a:spcPts val="1000"/>
              </a:spcBef>
            </a:pPr>
            <a:r>
              <a:rPr lang="en-US" dirty="0" smtClean="0"/>
              <a:t>The top 5 important features in the dataset according to ANOVA test are sig2, sig7, sig1, sig6 and sig5 respectively. </a:t>
            </a:r>
          </a:p>
          <a:p>
            <a:pPr marL="228600" lvl="1">
              <a:spcBef>
                <a:spcPts val="1000"/>
              </a:spcBef>
            </a:pPr>
            <a:r>
              <a:rPr lang="en-US" dirty="0" smtClean="0"/>
              <a:t>PCA and ANOVA feature reduction methods do not improve the classification performance on this dataset. </a:t>
            </a:r>
          </a:p>
          <a:p>
            <a:pPr marL="685800" lvl="2">
              <a:spcBef>
                <a:spcPts val="1000"/>
              </a:spcBef>
            </a:pPr>
            <a:r>
              <a:rPr lang="en-US" dirty="0"/>
              <a:t>D</a:t>
            </a:r>
            <a:r>
              <a:rPr lang="en-US" dirty="0" smtClean="0"/>
              <a:t>ue to the small number of features (13) compared to the number of instances (80047), dimension reduction increases bias and can cause under-fitting.</a:t>
            </a:r>
          </a:p>
          <a:p>
            <a:pPr marL="228600" lvl="1">
              <a:spcBef>
                <a:spcPts val="1000"/>
              </a:spcBef>
            </a:pPr>
            <a:r>
              <a:rPr lang="en-US" dirty="0" smtClean="0"/>
              <a:t>The performance of Random Forest and MLP on the test set is better than SVM in terms of Precision, Recall, F1 and accuracy.</a:t>
            </a:r>
          </a:p>
          <a:p>
            <a:pPr marL="228600" lvl="1">
              <a:spcBef>
                <a:spcPts val="1000"/>
              </a:spcBef>
            </a:pPr>
            <a:r>
              <a:rPr lang="en-US" dirty="0" smtClean="0"/>
              <a:t>The Random Forest model trained faster than MLP and SVM.</a:t>
            </a:r>
          </a:p>
        </p:txBody>
      </p:sp>
      <p:sp>
        <p:nvSpPr>
          <p:cNvPr id="4" name="Slide Number Placeholder 3"/>
          <p:cNvSpPr>
            <a:spLocks noGrp="1"/>
          </p:cNvSpPr>
          <p:nvPr>
            <p:ph type="sldNum" sz="quarter" idx="12"/>
          </p:nvPr>
        </p:nvSpPr>
        <p:spPr/>
        <p:txBody>
          <a:bodyPr/>
          <a:lstStyle/>
          <a:p>
            <a:fld id="{574830BD-1EDC-5942-99AE-ADD9F3783F7F}" type="slidenum">
              <a:rPr lang="en-US" smtClean="0"/>
              <a:t>27</a:t>
            </a:fld>
            <a:endParaRPr lang="en-US"/>
          </a:p>
        </p:txBody>
      </p:sp>
    </p:spTree>
    <p:extLst>
      <p:ext uri="{BB962C8B-B14F-4D97-AF65-F5344CB8AC3E}">
        <p14:creationId xmlns:p14="http://schemas.microsoft.com/office/powerpoint/2010/main" val="1437211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Conclusion and final recommendations</a:t>
            </a:r>
            <a:endParaRPr lang="en-US" dirty="0"/>
          </a:p>
        </p:txBody>
      </p:sp>
      <p:sp>
        <p:nvSpPr>
          <p:cNvPr id="3" name="Content Placeholder 2"/>
          <p:cNvSpPr>
            <a:spLocks noGrp="1"/>
          </p:cNvSpPr>
          <p:nvPr>
            <p:ph idx="1"/>
          </p:nvPr>
        </p:nvSpPr>
        <p:spPr>
          <a:xfrm>
            <a:off x="838200" y="1825625"/>
            <a:ext cx="10515600" cy="4530726"/>
          </a:xfrm>
        </p:spPr>
        <p:txBody>
          <a:bodyPr>
            <a:normAutofit/>
          </a:bodyPr>
          <a:lstStyle/>
          <a:p>
            <a:pPr marL="228600" lvl="1">
              <a:spcBef>
                <a:spcPts val="1000"/>
              </a:spcBef>
            </a:pPr>
            <a:r>
              <a:rPr lang="en-US" dirty="0" smtClean="0"/>
              <a:t>The per-class evaluation of all three methods show that the relevant document detection (Class 1) is a harder problem compared to identifying non-relevant documents.</a:t>
            </a:r>
          </a:p>
          <a:p>
            <a:pPr marL="228600" lvl="1">
              <a:spcBef>
                <a:spcPts val="1000"/>
              </a:spcBef>
            </a:pPr>
            <a:r>
              <a:rPr lang="en-US" dirty="0" smtClean="0"/>
              <a:t>The relevance optimization problem is similar to the problem of document retrieval in response to query. Therefore, the ranking of documents would be a useful information in our dataset. </a:t>
            </a:r>
          </a:p>
          <a:p>
            <a:pPr marL="228600" lvl="1">
              <a:spcBef>
                <a:spcPts val="1000"/>
              </a:spcBef>
            </a:pPr>
            <a:r>
              <a:rPr lang="en-US" dirty="0" smtClean="0"/>
              <a:t>The forth method used in this project is a learning to rank algorithm called </a:t>
            </a:r>
            <a:r>
              <a:rPr lang="en-US" dirty="0" err="1" smtClean="0"/>
              <a:t>SVMRank</a:t>
            </a:r>
            <a:r>
              <a:rPr lang="en-US" dirty="0" smtClean="0"/>
              <a:t>. The idea of learning the ranking of the documents for each query is an effective approach for the search engine optimization problem.</a:t>
            </a:r>
          </a:p>
        </p:txBody>
      </p:sp>
      <p:sp>
        <p:nvSpPr>
          <p:cNvPr id="4" name="Slide Number Placeholder 3"/>
          <p:cNvSpPr>
            <a:spLocks noGrp="1"/>
          </p:cNvSpPr>
          <p:nvPr>
            <p:ph type="sldNum" sz="quarter" idx="12"/>
          </p:nvPr>
        </p:nvSpPr>
        <p:spPr/>
        <p:txBody>
          <a:bodyPr/>
          <a:lstStyle/>
          <a:p>
            <a:fld id="{574830BD-1EDC-5942-99AE-ADD9F3783F7F}" type="slidenum">
              <a:rPr lang="en-US" smtClean="0"/>
              <a:t>28</a:t>
            </a:fld>
            <a:endParaRPr lang="en-US"/>
          </a:p>
        </p:txBody>
      </p:sp>
    </p:spTree>
    <p:extLst>
      <p:ext uri="{BB962C8B-B14F-4D97-AF65-F5344CB8AC3E}">
        <p14:creationId xmlns:p14="http://schemas.microsoft.com/office/powerpoint/2010/main" val="17236274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Python implementation and visual walk-through of the outputs</a:t>
            </a:r>
            <a:endParaRPr lang="en-US" dirty="0"/>
          </a:p>
        </p:txBody>
      </p:sp>
      <p:sp>
        <p:nvSpPr>
          <p:cNvPr id="3" name="Content Placeholder 2"/>
          <p:cNvSpPr>
            <a:spLocks noGrp="1"/>
          </p:cNvSpPr>
          <p:nvPr>
            <p:ph idx="1"/>
          </p:nvPr>
        </p:nvSpPr>
        <p:spPr>
          <a:xfrm>
            <a:off x="838200" y="1744980"/>
            <a:ext cx="10515600" cy="4611370"/>
          </a:xfrm>
        </p:spPr>
        <p:txBody>
          <a:bodyPr>
            <a:normAutofit/>
          </a:bodyPr>
          <a:lstStyle/>
          <a:p>
            <a:pPr marL="228600" lvl="1">
              <a:spcBef>
                <a:spcPts val="1000"/>
              </a:spcBef>
            </a:pPr>
            <a:r>
              <a:rPr lang="en-US" dirty="0" smtClean="0"/>
              <a:t>The python script attached to this report can be executed to regenerate the results reported on the slides.</a:t>
            </a:r>
          </a:p>
          <a:p>
            <a:pPr marL="228600" lvl="1">
              <a:spcBef>
                <a:spcPts val="1000"/>
              </a:spcBef>
            </a:pPr>
            <a:r>
              <a:rPr lang="en-US" dirty="0" smtClean="0"/>
              <a:t>In the first step for running the program, you may read the </a:t>
            </a:r>
            <a:r>
              <a:rPr lang="en-US" dirty="0"/>
              <a:t>R</a:t>
            </a:r>
            <a:r>
              <a:rPr lang="en-US" dirty="0" smtClean="0"/>
              <a:t>eadMe file or enter the following command to see the instructions:</a:t>
            </a:r>
          </a:p>
          <a:p>
            <a:pPr marL="800100" lvl="2" indent="-342900">
              <a:spcBef>
                <a:spcPts val="1000"/>
              </a:spcBef>
              <a:buFont typeface="Wingdings" charset="2"/>
              <a:buChar char="Ø"/>
            </a:pPr>
            <a:r>
              <a:rPr lang="en-US" dirty="0"/>
              <a:t>python3 </a:t>
            </a:r>
            <a:r>
              <a:rPr lang="en-US" dirty="0" err="1"/>
              <a:t>RelevancePrediction.py</a:t>
            </a:r>
            <a:r>
              <a:rPr lang="en-US" dirty="0"/>
              <a:t> </a:t>
            </a:r>
            <a:r>
              <a:rPr lang="en-US" dirty="0" smtClean="0"/>
              <a:t>–h</a:t>
            </a:r>
          </a:p>
          <a:p>
            <a:pPr marL="342900" lvl="1" indent="-342900">
              <a:spcBef>
                <a:spcPts val="1000"/>
              </a:spcBef>
              <a:buFont typeface="Arial" charset="0"/>
              <a:buChar char="•"/>
            </a:pPr>
            <a:r>
              <a:rPr lang="en-US" dirty="0" smtClean="0"/>
              <a:t>You can pass the following arguments with your command when running the code:</a:t>
            </a:r>
          </a:p>
          <a:p>
            <a:pPr marL="800100" lvl="2" indent="-342900">
              <a:spcBef>
                <a:spcPts val="1000"/>
              </a:spcBef>
              <a:buFont typeface="Arial" charset="0"/>
              <a:buChar char="•"/>
            </a:pPr>
            <a:r>
              <a:rPr lang="en-US" dirty="0" smtClean="0"/>
              <a:t>-d: The dimension reduction method. (available options are "PCA" and "</a:t>
            </a:r>
            <a:r>
              <a:rPr lang="en-US" dirty="0" err="1" smtClean="0"/>
              <a:t>AnovaTest</a:t>
            </a:r>
            <a:r>
              <a:rPr lang="en-US" dirty="0" smtClean="0"/>
              <a:t>")</a:t>
            </a:r>
          </a:p>
          <a:p>
            <a:pPr marL="800100" lvl="2" indent="-342900">
              <a:spcBef>
                <a:spcPts val="1000"/>
              </a:spcBef>
              <a:buFont typeface="Arial" charset="0"/>
              <a:buChar char="•"/>
            </a:pPr>
            <a:r>
              <a:rPr lang="en-US" dirty="0" smtClean="0"/>
              <a:t>-m: The classification model. (available options are "SVM", "MLP" and "</a:t>
            </a:r>
            <a:r>
              <a:rPr lang="en-US" dirty="0" err="1" smtClean="0"/>
              <a:t>RandomForest</a:t>
            </a:r>
            <a:r>
              <a:rPr lang="en-US" dirty="0" smtClean="0"/>
              <a:t>")</a:t>
            </a:r>
          </a:p>
          <a:p>
            <a:pPr marL="342900" lvl="1" indent="-342900">
              <a:spcBef>
                <a:spcPts val="1000"/>
              </a:spcBef>
              <a:buFont typeface="Arial" charset="0"/>
              <a:buChar char="•"/>
            </a:pPr>
            <a:r>
              <a:rPr lang="en-US" dirty="0" smtClean="0"/>
              <a:t>Example Command:</a:t>
            </a:r>
          </a:p>
          <a:p>
            <a:pPr marL="800100" lvl="2" indent="-342900">
              <a:spcBef>
                <a:spcPts val="1000"/>
              </a:spcBef>
              <a:buFont typeface="Wingdings" charset="2"/>
              <a:buChar char="Ø"/>
            </a:pPr>
            <a:r>
              <a:rPr lang="en-US" dirty="0" smtClean="0"/>
              <a:t>python3 </a:t>
            </a:r>
            <a:r>
              <a:rPr lang="en-US" dirty="0" err="1" smtClean="0"/>
              <a:t>RelevancePrediction.py</a:t>
            </a:r>
            <a:r>
              <a:rPr lang="en-US" dirty="0" smtClean="0"/>
              <a:t> –d "</a:t>
            </a:r>
            <a:r>
              <a:rPr lang="en-US" dirty="0" err="1" smtClean="0"/>
              <a:t>AnovaTest</a:t>
            </a:r>
            <a:r>
              <a:rPr lang="en-US" dirty="0" smtClean="0"/>
              <a:t>" –m "</a:t>
            </a:r>
            <a:r>
              <a:rPr lang="en-US" dirty="0" err="1" smtClean="0"/>
              <a:t>RandomForest</a:t>
            </a:r>
            <a:r>
              <a:rPr lang="en-US" dirty="0" smtClean="0"/>
              <a:t>"</a:t>
            </a:r>
            <a:endParaRPr lang="en-US" dirty="0"/>
          </a:p>
          <a:p>
            <a:pPr marL="228600" lvl="1">
              <a:spcBef>
                <a:spcPts val="1000"/>
              </a:spcBef>
            </a:pPr>
            <a:endParaRPr lang="en-US" dirty="0"/>
          </a:p>
        </p:txBody>
      </p:sp>
      <p:sp>
        <p:nvSpPr>
          <p:cNvPr id="4" name="Slide Number Placeholder 3"/>
          <p:cNvSpPr>
            <a:spLocks noGrp="1"/>
          </p:cNvSpPr>
          <p:nvPr>
            <p:ph type="sldNum" sz="quarter" idx="12"/>
          </p:nvPr>
        </p:nvSpPr>
        <p:spPr/>
        <p:txBody>
          <a:bodyPr/>
          <a:lstStyle/>
          <a:p>
            <a:fld id="{574830BD-1EDC-5942-99AE-ADD9F3783F7F}" type="slidenum">
              <a:rPr lang="en-US" smtClean="0"/>
              <a:t>29</a:t>
            </a:fld>
            <a:endParaRPr lang="en-US"/>
          </a:p>
        </p:txBody>
      </p:sp>
    </p:spTree>
    <p:extLst>
      <p:ext uri="{BB962C8B-B14F-4D97-AF65-F5344CB8AC3E}">
        <p14:creationId xmlns:p14="http://schemas.microsoft.com/office/powerpoint/2010/main" val="2015711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 of my approach</a:t>
            </a:r>
            <a:endParaRPr lang="en-US" b="1" dirty="0"/>
          </a:p>
        </p:txBody>
      </p:sp>
      <p:sp>
        <p:nvSpPr>
          <p:cNvPr id="3" name="Content Placeholder 2"/>
          <p:cNvSpPr>
            <a:spLocks noGrp="1"/>
          </p:cNvSpPr>
          <p:nvPr>
            <p:ph idx="1"/>
          </p:nvPr>
        </p:nvSpPr>
        <p:spPr/>
        <p:txBody>
          <a:bodyPr>
            <a:normAutofit/>
          </a:bodyPr>
          <a:lstStyle/>
          <a:p>
            <a:pPr marL="514350" lvl="0" indent="-514350">
              <a:buFont typeface="+mj-lt"/>
              <a:buAutoNum type="arabicPeriod"/>
            </a:pPr>
            <a:r>
              <a:rPr lang="en-US" dirty="0"/>
              <a:t>Analyzing </a:t>
            </a:r>
            <a:r>
              <a:rPr lang="en-US" dirty="0" smtClean="0"/>
              <a:t>raw data</a:t>
            </a:r>
          </a:p>
          <a:p>
            <a:pPr marL="514350" lvl="0" indent="-514350">
              <a:buFont typeface="+mj-lt"/>
              <a:buAutoNum type="arabicPeriod"/>
            </a:pPr>
            <a:endParaRPr lang="en-US" dirty="0"/>
          </a:p>
          <a:p>
            <a:pPr marL="514350" lvl="0" indent="-514350">
              <a:buFont typeface="+mj-lt"/>
              <a:buAutoNum type="arabicPeriod"/>
            </a:pPr>
            <a:r>
              <a:rPr lang="en-US" dirty="0" smtClean="0"/>
              <a:t>Preprocessing</a:t>
            </a:r>
          </a:p>
          <a:p>
            <a:pPr marL="514350" lvl="0" indent="-514350">
              <a:buFont typeface="+mj-lt"/>
              <a:buAutoNum type="arabicPeriod"/>
            </a:pPr>
            <a:endParaRPr lang="en-US" dirty="0"/>
          </a:p>
          <a:p>
            <a:pPr marL="514350" lvl="0" indent="-514350">
              <a:buFont typeface="+mj-lt"/>
              <a:buAutoNum type="arabicPeriod"/>
            </a:pPr>
            <a:r>
              <a:rPr lang="en-US" dirty="0" smtClean="0"/>
              <a:t>Model selection</a:t>
            </a:r>
          </a:p>
          <a:p>
            <a:pPr marL="514350" lvl="0" indent="-514350">
              <a:buFont typeface="+mj-lt"/>
              <a:buAutoNum type="arabicPeriod"/>
            </a:pPr>
            <a:endParaRPr lang="en-US" dirty="0" smtClean="0"/>
          </a:p>
          <a:p>
            <a:pPr marL="514350" lvl="0" indent="-514350">
              <a:buFont typeface="+mj-lt"/>
              <a:buAutoNum type="arabicPeriod"/>
            </a:pPr>
            <a:r>
              <a:rPr lang="en-US" dirty="0" smtClean="0"/>
              <a:t>Implementing the models and evaluation</a:t>
            </a:r>
          </a:p>
          <a:p>
            <a:pPr marL="514350" lvl="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574830BD-1EDC-5942-99AE-ADD9F3783F7F}" type="slidenum">
              <a:rPr lang="en-US" smtClean="0"/>
              <a:t>3</a:t>
            </a:fld>
            <a:endParaRPr lang="en-US"/>
          </a:p>
        </p:txBody>
      </p:sp>
    </p:spTree>
    <p:extLst>
      <p:ext uri="{BB962C8B-B14F-4D97-AF65-F5344CB8AC3E}">
        <p14:creationId xmlns:p14="http://schemas.microsoft.com/office/powerpoint/2010/main" val="21387384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implementation and visual walk-through of the outputs (Cont.)</a:t>
            </a:r>
            <a:endParaRPr lang="en-US" dirty="0"/>
          </a:p>
        </p:txBody>
      </p:sp>
      <p:sp>
        <p:nvSpPr>
          <p:cNvPr id="3" name="Content Placeholder 2"/>
          <p:cNvSpPr>
            <a:spLocks noGrp="1"/>
          </p:cNvSpPr>
          <p:nvPr>
            <p:ph idx="1"/>
          </p:nvPr>
        </p:nvSpPr>
        <p:spPr/>
        <p:txBody>
          <a:bodyPr/>
          <a:lstStyle/>
          <a:p>
            <a:r>
              <a:rPr lang="en-US" dirty="0" smtClean="0"/>
              <a:t>The first function called after </a:t>
            </a:r>
          </a:p>
          <a:p>
            <a:pPr marL="0" indent="0">
              <a:buNone/>
            </a:pPr>
            <a:r>
              <a:rPr lang="en-US" dirty="0" smtClean="0"/>
              <a:t>entering the command is setup()</a:t>
            </a:r>
          </a:p>
          <a:p>
            <a:endParaRPr lang="en-US" dirty="0" smtClean="0"/>
          </a:p>
          <a:p>
            <a:r>
              <a:rPr lang="en-US" dirty="0" smtClean="0"/>
              <a:t>It takes the arguments from </a:t>
            </a:r>
          </a:p>
          <a:p>
            <a:pPr marL="0" indent="0">
              <a:buNone/>
            </a:pPr>
            <a:r>
              <a:rPr lang="en-US" dirty="0" smtClean="0"/>
              <a:t>input and set the corresponding </a:t>
            </a:r>
          </a:p>
          <a:p>
            <a:pPr marL="0" indent="0">
              <a:buNone/>
            </a:pPr>
            <a:r>
              <a:rPr lang="en-US" dirty="0" smtClean="0"/>
              <a:t>variables.</a:t>
            </a:r>
          </a:p>
          <a:p>
            <a:pPr marL="0" indent="0">
              <a:buNone/>
            </a:pPr>
            <a:endParaRPr lang="en-US" dirty="0"/>
          </a:p>
        </p:txBody>
      </p:sp>
      <p:sp>
        <p:nvSpPr>
          <p:cNvPr id="4" name="Slide Number Placeholder 3"/>
          <p:cNvSpPr>
            <a:spLocks noGrp="1"/>
          </p:cNvSpPr>
          <p:nvPr>
            <p:ph type="sldNum" sz="quarter" idx="12"/>
          </p:nvPr>
        </p:nvSpPr>
        <p:spPr/>
        <p:txBody>
          <a:bodyPr/>
          <a:lstStyle/>
          <a:p>
            <a:fld id="{574830BD-1EDC-5942-99AE-ADD9F3783F7F}" type="slidenum">
              <a:rPr lang="en-US" smtClean="0"/>
              <a:t>30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5460" y="1583956"/>
            <a:ext cx="5866540" cy="5274044"/>
          </a:xfrm>
          <a:prstGeom prst="rect">
            <a:avLst/>
          </a:prstGeom>
        </p:spPr>
      </p:pic>
    </p:spTree>
    <p:extLst>
      <p:ext uri="{BB962C8B-B14F-4D97-AF65-F5344CB8AC3E}">
        <p14:creationId xmlns:p14="http://schemas.microsoft.com/office/powerpoint/2010/main" val="566937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implementation and visual walk-through of the outputs (Cont.)</a:t>
            </a:r>
            <a:endParaRPr lang="en-US" dirty="0"/>
          </a:p>
        </p:txBody>
      </p:sp>
      <p:sp>
        <p:nvSpPr>
          <p:cNvPr id="3" name="Content Placeholder 2"/>
          <p:cNvSpPr>
            <a:spLocks noGrp="1"/>
          </p:cNvSpPr>
          <p:nvPr>
            <p:ph idx="1"/>
          </p:nvPr>
        </p:nvSpPr>
        <p:spPr/>
        <p:txBody>
          <a:bodyPr>
            <a:normAutofit/>
          </a:bodyPr>
          <a:lstStyle/>
          <a:p>
            <a:r>
              <a:rPr lang="en-US" sz="2400" dirty="0" smtClean="0"/>
              <a:t>Based on the arguments, the next functions are called.</a:t>
            </a:r>
          </a:p>
          <a:p>
            <a:pPr marL="0" indent="0">
              <a:buNone/>
            </a:pPr>
            <a:endParaRPr lang="en-US" sz="2400" dirty="0" smtClean="0"/>
          </a:p>
          <a:p>
            <a:r>
              <a:rPr lang="en-US" sz="2400" dirty="0" smtClean="0"/>
              <a:t>The next called function</a:t>
            </a:r>
          </a:p>
          <a:p>
            <a:pPr marL="0" indent="0">
              <a:buNone/>
            </a:pPr>
            <a:r>
              <a:rPr lang="en-US" sz="2400" dirty="0" smtClean="0"/>
              <a:t> is preprocessing.</a:t>
            </a:r>
          </a:p>
          <a:p>
            <a:pPr marL="0" indent="0">
              <a:buNone/>
            </a:pPr>
            <a:endParaRPr lang="en-US" sz="2400" dirty="0"/>
          </a:p>
        </p:txBody>
      </p:sp>
      <p:sp>
        <p:nvSpPr>
          <p:cNvPr id="4" name="Slide Number Placeholder 3"/>
          <p:cNvSpPr>
            <a:spLocks noGrp="1"/>
          </p:cNvSpPr>
          <p:nvPr>
            <p:ph type="sldNum" sz="quarter" idx="12"/>
          </p:nvPr>
        </p:nvSpPr>
        <p:spPr/>
        <p:txBody>
          <a:bodyPr/>
          <a:lstStyle/>
          <a:p>
            <a:fld id="{574830BD-1EDC-5942-99AE-ADD9F3783F7F}" type="slidenum">
              <a:rPr lang="en-US" smtClean="0"/>
              <a:t>31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4726" y="2296160"/>
            <a:ext cx="7757273" cy="4126534"/>
          </a:xfrm>
          <a:prstGeom prst="rect">
            <a:avLst/>
          </a:prstGeom>
        </p:spPr>
      </p:pic>
    </p:spTree>
    <p:extLst>
      <p:ext uri="{BB962C8B-B14F-4D97-AF65-F5344CB8AC3E}">
        <p14:creationId xmlns:p14="http://schemas.microsoft.com/office/powerpoint/2010/main" val="14198186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implementation and visual walk-through of the outputs (Cont.)</a:t>
            </a:r>
            <a:endParaRPr lang="en-US" dirty="0"/>
          </a:p>
        </p:txBody>
      </p:sp>
      <p:sp>
        <p:nvSpPr>
          <p:cNvPr id="3" name="Content Placeholder 2"/>
          <p:cNvSpPr>
            <a:spLocks noGrp="1"/>
          </p:cNvSpPr>
          <p:nvPr>
            <p:ph idx="1"/>
          </p:nvPr>
        </p:nvSpPr>
        <p:spPr/>
        <p:txBody>
          <a:bodyPr>
            <a:normAutofit/>
          </a:bodyPr>
          <a:lstStyle/>
          <a:p>
            <a:r>
              <a:rPr lang="en-US" sz="2400" dirty="0" smtClean="0"/>
              <a:t>Based on the arguments, the next functions are called.</a:t>
            </a:r>
          </a:p>
          <a:p>
            <a:endParaRPr lang="en-US" sz="2400" dirty="0" smtClean="0"/>
          </a:p>
          <a:p>
            <a:r>
              <a:rPr lang="en-US" sz="2400" dirty="0" smtClean="0"/>
              <a:t>The next called function</a:t>
            </a:r>
          </a:p>
          <a:p>
            <a:pPr marL="0" indent="0">
              <a:buNone/>
            </a:pPr>
            <a:r>
              <a:rPr lang="en-US" sz="2400" dirty="0" smtClean="0"/>
              <a:t> is preprocessing.</a:t>
            </a:r>
          </a:p>
          <a:p>
            <a:r>
              <a:rPr lang="en-US" sz="2400" dirty="0" smtClean="0"/>
              <a:t>In preprocessing function, </a:t>
            </a:r>
          </a:p>
          <a:p>
            <a:pPr lvl="1"/>
            <a:r>
              <a:rPr lang="en-US" sz="2000" dirty="0"/>
              <a:t>T</a:t>
            </a:r>
            <a:r>
              <a:rPr lang="en-US" sz="2000" dirty="0" smtClean="0"/>
              <a:t>he duplicate instances are</a:t>
            </a:r>
          </a:p>
          <a:p>
            <a:pPr marL="457200" lvl="1" indent="0">
              <a:buNone/>
            </a:pPr>
            <a:r>
              <a:rPr lang="en-US" sz="2000" dirty="0"/>
              <a:t>r</a:t>
            </a:r>
            <a:r>
              <a:rPr lang="en-US" sz="2000" dirty="0" smtClean="0"/>
              <a:t>emoved.</a:t>
            </a:r>
          </a:p>
          <a:p>
            <a:pPr lvl="1"/>
            <a:r>
              <a:rPr lang="en-US" sz="2000" dirty="0" smtClean="0"/>
              <a:t>Features are rescaled using </a:t>
            </a:r>
          </a:p>
          <a:p>
            <a:pPr marL="457200" lvl="1" indent="0">
              <a:buNone/>
            </a:pPr>
            <a:r>
              <a:rPr lang="en-US" sz="2000" dirty="0"/>
              <a:t>m</a:t>
            </a:r>
            <a:r>
              <a:rPr lang="en-US" sz="2000" dirty="0" smtClean="0"/>
              <a:t>in-max normalization.</a:t>
            </a:r>
          </a:p>
          <a:p>
            <a:pPr lvl="1"/>
            <a:r>
              <a:rPr lang="en-US" sz="2000" dirty="0" smtClean="0"/>
              <a:t>Then, features are </a:t>
            </a:r>
          </a:p>
          <a:p>
            <a:pPr marL="457200" lvl="1" indent="0">
              <a:buNone/>
            </a:pPr>
            <a:r>
              <a:rPr lang="en-US" sz="2000" dirty="0"/>
              <a:t>s</a:t>
            </a:r>
            <a:r>
              <a:rPr lang="en-US" sz="2000" dirty="0" smtClean="0"/>
              <a:t>tandardized.</a:t>
            </a:r>
          </a:p>
          <a:p>
            <a:pPr marL="0" indent="0">
              <a:buNone/>
            </a:pPr>
            <a:endParaRPr lang="en-US" sz="2400" dirty="0"/>
          </a:p>
        </p:txBody>
      </p:sp>
      <p:sp>
        <p:nvSpPr>
          <p:cNvPr id="4" name="Slide Number Placeholder 3"/>
          <p:cNvSpPr>
            <a:spLocks noGrp="1"/>
          </p:cNvSpPr>
          <p:nvPr>
            <p:ph type="sldNum" sz="quarter" idx="12"/>
          </p:nvPr>
        </p:nvSpPr>
        <p:spPr/>
        <p:txBody>
          <a:bodyPr/>
          <a:lstStyle/>
          <a:p>
            <a:fld id="{574830BD-1EDC-5942-99AE-ADD9F3783F7F}" type="slidenum">
              <a:rPr lang="en-US" smtClean="0"/>
              <a:t>32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908" y="2386361"/>
            <a:ext cx="7508488" cy="4046207"/>
          </a:xfrm>
          <a:prstGeom prst="rect">
            <a:avLst/>
          </a:prstGeom>
        </p:spPr>
      </p:pic>
      <p:sp>
        <p:nvSpPr>
          <p:cNvPr id="5" name="Rounded Rectangle 4"/>
          <p:cNvSpPr/>
          <p:nvPr/>
        </p:nvSpPr>
        <p:spPr>
          <a:xfrm>
            <a:off x="5129561" y="2854712"/>
            <a:ext cx="5508702" cy="780586"/>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5129561" y="3713356"/>
            <a:ext cx="5508702" cy="970156"/>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129561" y="4738456"/>
            <a:ext cx="5508702" cy="640729"/>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306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implementation and visual walk-through of the outputs (Cont.)</a:t>
            </a:r>
            <a:endParaRPr lang="en-US" dirty="0"/>
          </a:p>
        </p:txBody>
      </p:sp>
      <p:sp>
        <p:nvSpPr>
          <p:cNvPr id="3" name="Content Placeholder 2"/>
          <p:cNvSpPr>
            <a:spLocks noGrp="1"/>
          </p:cNvSpPr>
          <p:nvPr>
            <p:ph idx="1"/>
          </p:nvPr>
        </p:nvSpPr>
        <p:spPr/>
        <p:txBody>
          <a:bodyPr>
            <a:normAutofit/>
          </a:bodyPr>
          <a:lstStyle/>
          <a:p>
            <a:r>
              <a:rPr lang="en-US" dirty="0" smtClean="0"/>
              <a:t>After preprocessing, according to the desired classification method set in the arguments, one of the </a:t>
            </a:r>
          </a:p>
          <a:p>
            <a:pPr marL="0" indent="0">
              <a:buNone/>
            </a:pPr>
            <a:r>
              <a:rPr lang="en-US" dirty="0" smtClean="0"/>
              <a:t>three classification functions are called.</a:t>
            </a:r>
          </a:p>
          <a:p>
            <a:pPr lvl="1"/>
            <a:r>
              <a:rPr lang="en-US" dirty="0" smtClean="0"/>
              <a:t>SVM</a:t>
            </a:r>
          </a:p>
          <a:p>
            <a:pPr lvl="1"/>
            <a:r>
              <a:rPr lang="en-US" dirty="0" smtClean="0"/>
              <a:t>Random Forest</a:t>
            </a:r>
          </a:p>
          <a:p>
            <a:pPr lvl="1"/>
            <a:r>
              <a:rPr lang="en-US" dirty="0" smtClean="0"/>
              <a:t>MLP</a:t>
            </a:r>
          </a:p>
          <a:p>
            <a:pPr marL="0" indent="0">
              <a:buNone/>
            </a:pPr>
            <a:endParaRPr lang="en-US" dirty="0"/>
          </a:p>
        </p:txBody>
      </p:sp>
      <p:sp>
        <p:nvSpPr>
          <p:cNvPr id="4" name="Slide Number Placeholder 3"/>
          <p:cNvSpPr>
            <a:spLocks noGrp="1"/>
          </p:cNvSpPr>
          <p:nvPr>
            <p:ph type="sldNum" sz="quarter" idx="12"/>
          </p:nvPr>
        </p:nvSpPr>
        <p:spPr/>
        <p:txBody>
          <a:bodyPr/>
          <a:lstStyle/>
          <a:p>
            <a:fld id="{574830BD-1EDC-5942-99AE-ADD9F3783F7F}" type="slidenum">
              <a:rPr lang="en-US" smtClean="0"/>
              <a:t>33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5600" y="2485403"/>
            <a:ext cx="5257800" cy="4372597"/>
          </a:xfrm>
          <a:prstGeom prst="rect">
            <a:avLst/>
          </a:prstGeom>
        </p:spPr>
      </p:pic>
      <p:sp>
        <p:nvSpPr>
          <p:cNvPr id="8" name="Rounded Rectangle 7"/>
          <p:cNvSpPr/>
          <p:nvPr/>
        </p:nvSpPr>
        <p:spPr>
          <a:xfrm>
            <a:off x="7233920" y="4050140"/>
            <a:ext cx="4958080" cy="743266"/>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233920" y="4854367"/>
            <a:ext cx="4958080" cy="790769"/>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7233920" y="5706097"/>
            <a:ext cx="4958080" cy="65025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040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Classification </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smtClean="0"/>
              <a:t>First, dimension reduction </a:t>
            </a:r>
          </a:p>
          <a:p>
            <a:pPr marL="0" indent="0">
              <a:buNone/>
            </a:pPr>
            <a:r>
              <a:rPr lang="en-US" sz="2400" dirty="0" smtClean="0"/>
              <a:t>is applied (if set in command options)</a:t>
            </a:r>
          </a:p>
          <a:p>
            <a:r>
              <a:rPr lang="en-US" sz="2400" dirty="0" smtClean="0"/>
              <a:t>Then, hyper-parameter tuning starts </a:t>
            </a:r>
          </a:p>
          <a:p>
            <a:pPr marL="0" indent="0">
              <a:buNone/>
            </a:pPr>
            <a:r>
              <a:rPr lang="en-US" sz="2400" dirty="0"/>
              <a:t>b</a:t>
            </a:r>
            <a:r>
              <a:rPr lang="en-US" sz="2400" dirty="0" smtClean="0"/>
              <a:t>y defining the values of SVM parameters</a:t>
            </a:r>
          </a:p>
          <a:p>
            <a:pPr marL="0" indent="0">
              <a:buNone/>
            </a:pPr>
            <a:r>
              <a:rPr lang="en-US" sz="2400" dirty="0" smtClean="0"/>
              <a:t>to be searched using </a:t>
            </a:r>
            <a:r>
              <a:rPr lang="en-US" sz="2400" dirty="0" err="1" smtClean="0"/>
              <a:t>Sklearn</a:t>
            </a:r>
            <a:r>
              <a:rPr lang="en-US" sz="2400" dirty="0" smtClean="0"/>
              <a:t> </a:t>
            </a:r>
            <a:r>
              <a:rPr lang="en-US" sz="2400" dirty="0" err="1" smtClean="0"/>
              <a:t>GridSearchCV</a:t>
            </a:r>
            <a:endParaRPr lang="en-US" sz="2400" dirty="0" smtClean="0"/>
          </a:p>
          <a:p>
            <a:r>
              <a:rPr lang="en-US" sz="2400" dirty="0" smtClean="0"/>
              <a:t>The </a:t>
            </a:r>
            <a:r>
              <a:rPr lang="en-US" sz="2400" dirty="0" err="1" smtClean="0"/>
              <a:t>GridSearch</a:t>
            </a:r>
            <a:r>
              <a:rPr lang="en-US" sz="2400" dirty="0" smtClean="0"/>
              <a:t> is performed using</a:t>
            </a:r>
          </a:p>
          <a:p>
            <a:pPr marL="0" indent="0">
              <a:buNone/>
            </a:pPr>
            <a:r>
              <a:rPr lang="en-US" sz="2400" dirty="0" smtClean="0"/>
              <a:t>5-fold cross validation over training set</a:t>
            </a:r>
          </a:p>
          <a:p>
            <a:pPr marL="0" indent="0">
              <a:buNone/>
            </a:pPr>
            <a:r>
              <a:rPr lang="en-US" sz="2400" dirty="0" smtClean="0"/>
              <a:t>for both Precision and Recall</a:t>
            </a:r>
          </a:p>
          <a:p>
            <a:r>
              <a:rPr lang="en-US" sz="2400" dirty="0" smtClean="0"/>
              <a:t>After finding the optimal parameter </a:t>
            </a:r>
          </a:p>
          <a:p>
            <a:pPr marL="0" indent="0">
              <a:buNone/>
            </a:pPr>
            <a:r>
              <a:rPr lang="en-US" sz="2400" dirty="0"/>
              <a:t>v</a:t>
            </a:r>
            <a:r>
              <a:rPr lang="en-US" sz="2400" dirty="0" smtClean="0"/>
              <a:t>alues, the model is trained on the </a:t>
            </a:r>
          </a:p>
          <a:p>
            <a:pPr marL="0" indent="0">
              <a:buNone/>
            </a:pPr>
            <a:r>
              <a:rPr lang="en-US" sz="2400" dirty="0"/>
              <a:t>t</a:t>
            </a:r>
            <a:r>
              <a:rPr lang="en-US" sz="2400" dirty="0" smtClean="0"/>
              <a:t>raining set using the tuned parameter values</a:t>
            </a:r>
          </a:p>
          <a:p>
            <a:pPr marL="0" indent="0">
              <a:buNone/>
            </a:pPr>
            <a:r>
              <a:rPr lang="en-US" sz="2400" dirty="0"/>
              <a:t>a</a:t>
            </a:r>
            <a:r>
              <a:rPr lang="en-US" sz="2400" dirty="0" smtClean="0"/>
              <a:t>nd tested on the testing set.</a:t>
            </a:r>
          </a:p>
        </p:txBody>
      </p:sp>
      <p:sp>
        <p:nvSpPr>
          <p:cNvPr id="4" name="Slide Number Placeholder 3"/>
          <p:cNvSpPr>
            <a:spLocks noGrp="1"/>
          </p:cNvSpPr>
          <p:nvPr>
            <p:ph type="sldNum" sz="quarter" idx="12"/>
          </p:nvPr>
        </p:nvSpPr>
        <p:spPr/>
        <p:txBody>
          <a:bodyPr/>
          <a:lstStyle/>
          <a:p>
            <a:fld id="{574830BD-1EDC-5942-99AE-ADD9F3783F7F}" type="slidenum">
              <a:rPr lang="en-US" smtClean="0"/>
              <a:t>34</a:t>
            </a:fld>
            <a:endParaRPr lang="en-US"/>
          </a:p>
        </p:txBody>
      </p:sp>
      <p:pic>
        <p:nvPicPr>
          <p:cNvPr id="5" name="Picture 4"/>
          <p:cNvPicPr>
            <a:picLocks noChangeAspect="1"/>
          </p:cNvPicPr>
          <p:nvPr/>
        </p:nvPicPr>
        <p:blipFill>
          <a:blip r:embed="rId2"/>
          <a:stretch>
            <a:fillRect/>
          </a:stretch>
        </p:blipFill>
        <p:spPr>
          <a:xfrm>
            <a:off x="6485717" y="-55742"/>
            <a:ext cx="5245527" cy="4658715"/>
          </a:xfrm>
          <a:prstGeom prst="rect">
            <a:avLst/>
          </a:prstGeom>
        </p:spPr>
      </p:pic>
      <p:pic>
        <p:nvPicPr>
          <p:cNvPr id="9" name="Picture 8"/>
          <p:cNvPicPr>
            <a:picLocks noChangeAspect="1"/>
          </p:cNvPicPr>
          <p:nvPr/>
        </p:nvPicPr>
        <p:blipFill>
          <a:blip r:embed="rId3"/>
          <a:stretch>
            <a:fillRect/>
          </a:stretch>
        </p:blipFill>
        <p:spPr>
          <a:xfrm>
            <a:off x="6485718" y="4587022"/>
            <a:ext cx="5245526" cy="2384330"/>
          </a:xfrm>
          <a:prstGeom prst="rect">
            <a:avLst/>
          </a:prstGeom>
        </p:spPr>
      </p:pic>
      <p:sp>
        <p:nvSpPr>
          <p:cNvPr id="10" name="Rounded Rectangle 9"/>
          <p:cNvSpPr/>
          <p:nvPr/>
        </p:nvSpPr>
        <p:spPr>
          <a:xfrm>
            <a:off x="6869150" y="3061568"/>
            <a:ext cx="4862093" cy="48452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869150" y="1422129"/>
            <a:ext cx="4862093" cy="1590904"/>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869149" y="3569447"/>
            <a:ext cx="4862094" cy="207446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6869148" y="6080843"/>
            <a:ext cx="4862095" cy="580639"/>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36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MLP Classification </a:t>
            </a:r>
            <a:endParaRPr lang="en-US" dirty="0"/>
          </a:p>
        </p:txBody>
      </p:sp>
      <p:sp>
        <p:nvSpPr>
          <p:cNvPr id="3" name="Content Placeholder 2"/>
          <p:cNvSpPr>
            <a:spLocks noGrp="1"/>
          </p:cNvSpPr>
          <p:nvPr>
            <p:ph idx="1"/>
          </p:nvPr>
        </p:nvSpPr>
        <p:spPr/>
        <p:txBody>
          <a:bodyPr>
            <a:normAutofit/>
          </a:bodyPr>
          <a:lstStyle/>
          <a:p>
            <a:r>
              <a:rPr lang="en-US" sz="2400" dirty="0" smtClean="0"/>
              <a:t>The whole process is the same as SVM, </a:t>
            </a:r>
          </a:p>
          <a:p>
            <a:pPr marL="0" indent="0">
              <a:buNone/>
            </a:pPr>
            <a:r>
              <a:rPr lang="en-US" sz="2400" dirty="0"/>
              <a:t>u</a:t>
            </a:r>
            <a:r>
              <a:rPr lang="en-US" sz="2400" dirty="0" smtClean="0"/>
              <a:t>nless the MLP classification module and </a:t>
            </a:r>
          </a:p>
          <a:p>
            <a:pPr marL="0" indent="0">
              <a:buNone/>
            </a:pPr>
            <a:r>
              <a:rPr lang="en-US" sz="2400" dirty="0"/>
              <a:t>a</a:t>
            </a:r>
            <a:r>
              <a:rPr lang="en-US" sz="2400" dirty="0" smtClean="0"/>
              <a:t>lso MLP parameters for tuning are different.</a:t>
            </a:r>
          </a:p>
          <a:p>
            <a:r>
              <a:rPr lang="en-US" sz="2400" dirty="0" smtClean="0"/>
              <a:t>Three different network architectures has</a:t>
            </a:r>
          </a:p>
          <a:p>
            <a:pPr marL="0" indent="0">
              <a:buNone/>
            </a:pPr>
            <a:r>
              <a:rPr lang="en-US" sz="2400" dirty="0"/>
              <a:t>b</a:t>
            </a:r>
            <a:r>
              <a:rPr lang="en-US" sz="2400" dirty="0" smtClean="0"/>
              <a:t>een tested with different number of layers </a:t>
            </a:r>
          </a:p>
          <a:p>
            <a:pPr marL="0" indent="0">
              <a:buNone/>
            </a:pPr>
            <a:r>
              <a:rPr lang="en-US" sz="2400" dirty="0"/>
              <a:t>a</a:t>
            </a:r>
            <a:r>
              <a:rPr lang="en-US" sz="2400" dirty="0" smtClean="0"/>
              <a:t>nd neurons.</a:t>
            </a:r>
          </a:p>
          <a:p>
            <a:r>
              <a:rPr lang="en-US" sz="2400" dirty="0" smtClean="0"/>
              <a:t>Two activation functions are tested </a:t>
            </a:r>
            <a:br>
              <a:rPr lang="en-US" sz="2400" dirty="0" smtClean="0"/>
            </a:br>
            <a:r>
              <a:rPr lang="en-US" sz="2400" dirty="0" smtClean="0"/>
              <a:t>including </a:t>
            </a:r>
            <a:r>
              <a:rPr lang="en-US" sz="2400" dirty="0" err="1" smtClean="0"/>
              <a:t>tanh</a:t>
            </a:r>
            <a:r>
              <a:rPr lang="en-US" sz="2400" dirty="0" smtClean="0"/>
              <a:t> and </a:t>
            </a:r>
            <a:r>
              <a:rPr lang="en-US" sz="2400" dirty="0" err="1" smtClean="0"/>
              <a:t>ReLU</a:t>
            </a:r>
            <a:endParaRPr lang="en-US" sz="2400" dirty="0" smtClean="0"/>
          </a:p>
          <a:p>
            <a:r>
              <a:rPr lang="en-US" sz="2400" dirty="0" smtClean="0"/>
              <a:t>The result are written in a file in a </a:t>
            </a:r>
            <a:r>
              <a:rPr lang="en-US" sz="2400" dirty="0" err="1" smtClean="0"/>
              <a:t>direcotry</a:t>
            </a:r>
            <a:r>
              <a:rPr lang="en-US" sz="2400" dirty="0"/>
              <a:t/>
            </a:r>
            <a:br>
              <a:rPr lang="en-US" sz="2400" dirty="0"/>
            </a:br>
            <a:r>
              <a:rPr lang="en-US" sz="2400" dirty="0" smtClean="0"/>
              <a:t>called ‘Results'</a:t>
            </a:r>
          </a:p>
        </p:txBody>
      </p:sp>
      <p:sp>
        <p:nvSpPr>
          <p:cNvPr id="4" name="Slide Number Placeholder 3"/>
          <p:cNvSpPr>
            <a:spLocks noGrp="1"/>
          </p:cNvSpPr>
          <p:nvPr>
            <p:ph type="sldNum" sz="quarter" idx="12"/>
          </p:nvPr>
        </p:nvSpPr>
        <p:spPr/>
        <p:txBody>
          <a:bodyPr/>
          <a:lstStyle/>
          <a:p>
            <a:fld id="{574830BD-1EDC-5942-99AE-ADD9F3783F7F}" type="slidenum">
              <a:rPr lang="en-US" smtClean="0"/>
              <a:t>35</a:t>
            </a:fld>
            <a:endParaRPr lang="en-US"/>
          </a:p>
        </p:txBody>
      </p:sp>
      <p:pic>
        <p:nvPicPr>
          <p:cNvPr id="6" name="Picture 5"/>
          <p:cNvPicPr>
            <a:picLocks noChangeAspect="1"/>
          </p:cNvPicPr>
          <p:nvPr/>
        </p:nvPicPr>
        <p:blipFill>
          <a:blip r:embed="rId2"/>
          <a:stretch>
            <a:fillRect/>
          </a:stretch>
        </p:blipFill>
        <p:spPr>
          <a:xfrm>
            <a:off x="6495259" y="74379"/>
            <a:ext cx="5696741" cy="6858000"/>
          </a:xfrm>
          <a:prstGeom prst="rect">
            <a:avLst/>
          </a:prstGeom>
        </p:spPr>
      </p:pic>
      <p:sp>
        <p:nvSpPr>
          <p:cNvPr id="14" name="Rounded Rectangle 13"/>
          <p:cNvSpPr/>
          <p:nvPr/>
        </p:nvSpPr>
        <p:spPr>
          <a:xfrm>
            <a:off x="7002966" y="2676293"/>
            <a:ext cx="4769934" cy="959005"/>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0369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br>
              <a:rPr lang="en-US" dirty="0" smtClean="0"/>
            </a:br>
            <a:r>
              <a:rPr lang="en-US" dirty="0" smtClean="0"/>
              <a:t>Classification </a:t>
            </a:r>
            <a:endParaRPr lang="en-US" dirty="0"/>
          </a:p>
        </p:txBody>
      </p:sp>
      <p:sp>
        <p:nvSpPr>
          <p:cNvPr id="3" name="Content Placeholder 2"/>
          <p:cNvSpPr>
            <a:spLocks noGrp="1"/>
          </p:cNvSpPr>
          <p:nvPr>
            <p:ph idx="1"/>
          </p:nvPr>
        </p:nvSpPr>
        <p:spPr/>
        <p:txBody>
          <a:bodyPr>
            <a:normAutofit/>
          </a:bodyPr>
          <a:lstStyle/>
          <a:p>
            <a:r>
              <a:rPr lang="en-US" sz="2400" dirty="0" smtClean="0"/>
              <a:t>Due to the large number of </a:t>
            </a:r>
            <a:br>
              <a:rPr lang="en-US" sz="2400" dirty="0" smtClean="0"/>
            </a:br>
            <a:r>
              <a:rPr lang="en-US" sz="2400" dirty="0" smtClean="0"/>
              <a:t>hyper-parameters in Random Forest, </a:t>
            </a:r>
            <a:br>
              <a:rPr lang="en-US" sz="2400" dirty="0" smtClean="0"/>
            </a:br>
            <a:r>
              <a:rPr lang="en-US" sz="2400" dirty="0" smtClean="0"/>
              <a:t>in order to reduce the running time, I</a:t>
            </a:r>
            <a:br>
              <a:rPr lang="en-US" sz="2400" dirty="0" smtClean="0"/>
            </a:br>
            <a:r>
              <a:rPr lang="en-US" sz="2400" dirty="0" smtClean="0"/>
              <a:t>utilized parallel processing by increasing </a:t>
            </a:r>
            <a:br>
              <a:rPr lang="en-US" sz="2400" dirty="0" smtClean="0"/>
            </a:br>
            <a:r>
              <a:rPr lang="en-US" sz="2400" dirty="0" smtClean="0"/>
              <a:t>the value of </a:t>
            </a:r>
            <a:r>
              <a:rPr lang="en-US" sz="2400" dirty="0" err="1" smtClean="0"/>
              <a:t>n_jobs</a:t>
            </a:r>
            <a:r>
              <a:rPr lang="en-US" sz="2400" dirty="0" smtClean="0"/>
              <a:t> parameter in </a:t>
            </a:r>
            <a:br>
              <a:rPr lang="en-US" sz="2400" dirty="0" smtClean="0"/>
            </a:br>
            <a:r>
              <a:rPr lang="en-US" sz="2400" dirty="0" err="1" smtClean="0"/>
              <a:t>Sklearn</a:t>
            </a:r>
            <a:r>
              <a:rPr lang="en-US" sz="2400" dirty="0" smtClean="0"/>
              <a:t>.</a:t>
            </a:r>
            <a:br>
              <a:rPr lang="en-US" sz="2400" dirty="0" smtClean="0"/>
            </a:br>
            <a:r>
              <a:rPr lang="en-US" sz="2400" dirty="0" smtClean="0"/>
              <a:t> </a:t>
            </a:r>
          </a:p>
        </p:txBody>
      </p:sp>
      <p:sp>
        <p:nvSpPr>
          <p:cNvPr id="4" name="Slide Number Placeholder 3"/>
          <p:cNvSpPr>
            <a:spLocks noGrp="1"/>
          </p:cNvSpPr>
          <p:nvPr>
            <p:ph type="sldNum" sz="quarter" idx="12"/>
          </p:nvPr>
        </p:nvSpPr>
        <p:spPr/>
        <p:txBody>
          <a:bodyPr/>
          <a:lstStyle/>
          <a:p>
            <a:fld id="{574830BD-1EDC-5942-99AE-ADD9F3783F7F}" type="slidenum">
              <a:rPr lang="en-US" smtClean="0"/>
              <a:t>36</a:t>
            </a:fld>
            <a:endParaRPr lang="en-US"/>
          </a:p>
        </p:txBody>
      </p:sp>
      <p:pic>
        <p:nvPicPr>
          <p:cNvPr id="5" name="Picture 4"/>
          <p:cNvPicPr>
            <a:picLocks noChangeAspect="1"/>
          </p:cNvPicPr>
          <p:nvPr/>
        </p:nvPicPr>
        <p:blipFill>
          <a:blip r:embed="rId2"/>
          <a:stretch>
            <a:fillRect/>
          </a:stretch>
        </p:blipFill>
        <p:spPr>
          <a:xfrm>
            <a:off x="6274884" y="0"/>
            <a:ext cx="5917116" cy="6858000"/>
          </a:xfrm>
          <a:prstGeom prst="rect">
            <a:avLst/>
          </a:prstGeom>
        </p:spPr>
      </p:pic>
      <p:sp>
        <p:nvSpPr>
          <p:cNvPr id="8" name="Rounded Rectangle 7"/>
          <p:cNvSpPr/>
          <p:nvPr/>
        </p:nvSpPr>
        <p:spPr>
          <a:xfrm>
            <a:off x="11636298" y="3738243"/>
            <a:ext cx="555702" cy="526102"/>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848475" y="3022918"/>
            <a:ext cx="4769934" cy="812163"/>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78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6000" dirty="0" smtClean="0"/>
              <a:t>Thanks for your attention</a:t>
            </a:r>
            <a:endParaRPr lang="en-US" sz="6000" dirty="0" smtClean="0"/>
          </a:p>
        </p:txBody>
      </p:sp>
      <p:sp>
        <p:nvSpPr>
          <p:cNvPr id="4" name="Slide Number Placeholder 3"/>
          <p:cNvSpPr>
            <a:spLocks noGrp="1"/>
          </p:cNvSpPr>
          <p:nvPr>
            <p:ph type="sldNum" sz="quarter" idx="12"/>
          </p:nvPr>
        </p:nvSpPr>
        <p:spPr/>
        <p:txBody>
          <a:bodyPr/>
          <a:lstStyle/>
          <a:p>
            <a:fld id="{574830BD-1EDC-5942-99AE-ADD9F3783F7F}" type="slidenum">
              <a:rPr lang="en-US" smtClean="0"/>
              <a:t>37</a:t>
            </a:fld>
            <a:endParaRPr lang="en-US"/>
          </a:p>
        </p:txBody>
      </p:sp>
    </p:spTree>
    <p:extLst>
      <p:ext uri="{BB962C8B-B14F-4D97-AF65-F5344CB8AC3E}">
        <p14:creationId xmlns:p14="http://schemas.microsoft.com/office/powerpoint/2010/main" val="152496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385454" y="2189018"/>
            <a:ext cx="9781309" cy="296487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6000" dirty="0" smtClean="0">
                <a:solidFill>
                  <a:schemeClr val="tx1"/>
                </a:solidFill>
              </a:rPr>
              <a:t>Step1) Analyzing raw data</a:t>
            </a:r>
          </a:p>
        </p:txBody>
      </p:sp>
      <p:sp>
        <p:nvSpPr>
          <p:cNvPr id="2" name="Slide Number Placeholder 1"/>
          <p:cNvSpPr>
            <a:spLocks noGrp="1"/>
          </p:cNvSpPr>
          <p:nvPr>
            <p:ph type="sldNum" sz="quarter" idx="12"/>
          </p:nvPr>
        </p:nvSpPr>
        <p:spPr/>
        <p:txBody>
          <a:bodyPr/>
          <a:lstStyle/>
          <a:p>
            <a:fld id="{574830BD-1EDC-5942-99AE-ADD9F3783F7F}" type="slidenum">
              <a:rPr lang="en-US" smtClean="0"/>
              <a:t>4</a:t>
            </a:fld>
            <a:endParaRPr lang="en-US"/>
          </a:p>
        </p:txBody>
      </p:sp>
    </p:spTree>
    <p:extLst>
      <p:ext uri="{BB962C8B-B14F-4D97-AF65-F5344CB8AC3E}">
        <p14:creationId xmlns:p14="http://schemas.microsoft.com/office/powerpoint/2010/main" val="149213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14350" lvl="0" indent="-514350"/>
            <a:r>
              <a:rPr lang="en-US" dirty="0" smtClean="0"/>
              <a:t>Step 1) Analyzing raw data</a:t>
            </a:r>
          </a:p>
        </p:txBody>
      </p:sp>
      <p:sp>
        <p:nvSpPr>
          <p:cNvPr id="3" name="Content Placeholder 2"/>
          <p:cNvSpPr>
            <a:spLocks noGrp="1"/>
          </p:cNvSpPr>
          <p:nvPr>
            <p:ph idx="1"/>
          </p:nvPr>
        </p:nvSpPr>
        <p:spPr>
          <a:xfrm>
            <a:off x="838200" y="1766888"/>
            <a:ext cx="10515600" cy="4486275"/>
          </a:xfrm>
        </p:spPr>
        <p:txBody>
          <a:bodyPr>
            <a:normAutofit lnSpcReduction="10000"/>
          </a:bodyPr>
          <a:lstStyle/>
          <a:p>
            <a:r>
              <a:rPr lang="en-US" b="1" dirty="0" smtClean="0"/>
              <a:t>Goal: Knowing the characteristics of the data</a:t>
            </a:r>
          </a:p>
          <a:p>
            <a:endParaRPr lang="en-US" dirty="0" smtClean="0"/>
          </a:p>
          <a:p>
            <a:r>
              <a:rPr lang="en-US" dirty="0" smtClean="0"/>
              <a:t>Balanced or imbalanced?</a:t>
            </a:r>
          </a:p>
          <a:p>
            <a:pPr marL="0" indent="0">
              <a:buNone/>
            </a:pPr>
            <a:endParaRPr lang="en-US" dirty="0" smtClean="0"/>
          </a:p>
          <a:p>
            <a:pPr marL="0" indent="0">
              <a:buNone/>
            </a:pPr>
            <a:r>
              <a:rPr lang="en-US" b="1" dirty="0" smtClean="0">
                <a:solidFill>
                  <a:schemeClr val="accent1"/>
                </a:solidFill>
              </a:rPr>
              <a:t>=&gt; </a:t>
            </a:r>
            <a:r>
              <a:rPr lang="en-US" dirty="0" smtClean="0">
                <a:solidFill>
                  <a:schemeClr val="accent1"/>
                </a:solidFill>
              </a:rPr>
              <a:t>balanced (no need for using imbalanced data handling techniques)</a:t>
            </a:r>
            <a:endParaRPr lang="en-US" dirty="0">
              <a:solidFill>
                <a:schemeClr val="accent1"/>
              </a:solidFill>
            </a:endParaRPr>
          </a:p>
          <a:p>
            <a:endParaRPr lang="en-US" dirty="0" smtClean="0"/>
          </a:p>
          <a:p>
            <a:endParaRPr lang="en-US" dirty="0" smtClean="0"/>
          </a:p>
          <a:p>
            <a:r>
              <a:rPr lang="en-US" dirty="0" smtClean="0"/>
              <a:t>Analyzing feature importance:</a:t>
            </a:r>
          </a:p>
          <a:p>
            <a:pPr lvl="1"/>
            <a:r>
              <a:rPr lang="en-US" sz="2800" dirty="0" smtClean="0">
                <a:solidFill>
                  <a:schemeClr val="accent1"/>
                </a:solidFill>
              </a:rPr>
              <a:t>Using ANOVA Test </a:t>
            </a: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1460747067"/>
              </p:ext>
            </p:extLst>
          </p:nvPr>
        </p:nvGraphicFramePr>
        <p:xfrm>
          <a:off x="5249142" y="2426277"/>
          <a:ext cx="6724649" cy="876300"/>
        </p:xfrm>
        <a:graphic>
          <a:graphicData uri="http://schemas.openxmlformats.org/drawingml/2006/table">
            <a:tbl>
              <a:tblPr firstRow="1" firstCol="1" bandRow="1">
                <a:tableStyleId>{5C22544A-7EE6-4342-B048-85BDC9FD1C3A}</a:tableStyleId>
              </a:tblPr>
              <a:tblGrid>
                <a:gridCol w="2240755"/>
                <a:gridCol w="2241947"/>
                <a:gridCol w="2241947"/>
              </a:tblGrid>
              <a:tr h="438150">
                <a:tc>
                  <a:txBody>
                    <a:bodyPr/>
                    <a:lstStyle/>
                    <a:p>
                      <a:pPr algn="ctr">
                        <a:spcAft>
                          <a:spcPts val="0"/>
                        </a:spcAft>
                      </a:pPr>
                      <a:r>
                        <a:rPr lang="en-US" sz="2000" b="0" dirty="0">
                          <a:solidFill>
                            <a:sysClr val="windowText" lastClr="000000"/>
                          </a:solidFill>
                          <a:effectLst/>
                        </a:rPr>
                        <a:t>Class</a:t>
                      </a:r>
                      <a:endParaRPr lang="en-US" sz="2400" b="0" dirty="0">
                        <a:solidFill>
                          <a:sysClr val="windowText" lastClr="000000"/>
                        </a:solidFill>
                        <a:effectLst/>
                        <a:latin typeface="Calibri" charset="0"/>
                        <a:ea typeface="Calibri" charset="0"/>
                        <a:cs typeface="Arial"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dirty="0" smtClean="0">
                          <a:solidFill>
                            <a:sysClr val="windowText" lastClr="000000"/>
                          </a:solidFill>
                          <a:effectLst/>
                        </a:rPr>
                        <a:t>1</a:t>
                      </a:r>
                      <a:r>
                        <a:rPr lang="en-US" sz="2000" b="0" baseline="0" dirty="0" smtClean="0">
                          <a:solidFill>
                            <a:sysClr val="windowText" lastClr="000000"/>
                          </a:solidFill>
                          <a:effectLst/>
                        </a:rPr>
                        <a:t> </a:t>
                      </a:r>
                      <a:r>
                        <a:rPr lang="en-US" sz="2000" b="0" dirty="0" smtClean="0">
                          <a:solidFill>
                            <a:sysClr val="windowText" lastClr="000000"/>
                          </a:solidFill>
                          <a:effectLst/>
                        </a:rPr>
                        <a:t>(Relevant</a:t>
                      </a:r>
                      <a:r>
                        <a:rPr lang="en-US" sz="2000" b="0" dirty="0">
                          <a:solidFill>
                            <a:sysClr val="windowText" lastClr="000000"/>
                          </a:solidFill>
                          <a:effectLst/>
                        </a:rPr>
                        <a:t>)</a:t>
                      </a:r>
                      <a:endParaRPr lang="en-US" sz="2400" b="0" dirty="0">
                        <a:solidFill>
                          <a:sysClr val="windowText" lastClr="000000"/>
                        </a:solidFill>
                        <a:effectLst/>
                        <a:latin typeface="Calibri" charset="0"/>
                        <a:ea typeface="Calibri" charset="0"/>
                        <a:cs typeface="Arial"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dirty="0">
                          <a:solidFill>
                            <a:sysClr val="windowText" lastClr="000000"/>
                          </a:solidFill>
                          <a:effectLst/>
                        </a:rPr>
                        <a:t>0 (Non-relevant)</a:t>
                      </a:r>
                      <a:endParaRPr lang="en-US" sz="2400" b="0" dirty="0">
                        <a:solidFill>
                          <a:sysClr val="windowText" lastClr="000000"/>
                        </a:solidFill>
                        <a:effectLst/>
                        <a:latin typeface="Calibri" charset="0"/>
                        <a:ea typeface="Calibri" charset="0"/>
                        <a:cs typeface="Arial"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38150">
                <a:tc>
                  <a:txBody>
                    <a:bodyPr/>
                    <a:lstStyle/>
                    <a:p>
                      <a:pPr algn="ctr">
                        <a:spcAft>
                          <a:spcPts val="0"/>
                        </a:spcAft>
                      </a:pPr>
                      <a:r>
                        <a:rPr lang="en-US" sz="2000" b="0" dirty="0">
                          <a:solidFill>
                            <a:sysClr val="windowText" lastClr="000000"/>
                          </a:solidFill>
                          <a:effectLst/>
                        </a:rPr>
                        <a:t>#Instance (ratio)</a:t>
                      </a:r>
                      <a:endParaRPr lang="en-US" sz="2400" b="0" dirty="0">
                        <a:solidFill>
                          <a:sysClr val="windowText" lastClr="000000"/>
                        </a:solidFill>
                        <a:effectLst/>
                        <a:latin typeface="Calibri" charset="0"/>
                        <a:ea typeface="Calibri" charset="0"/>
                        <a:cs typeface="Arial"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dirty="0" smtClean="0">
                          <a:solidFill>
                            <a:sysClr val="windowText" lastClr="000000"/>
                          </a:solidFill>
                          <a:effectLst/>
                        </a:rPr>
                        <a:t>34987</a:t>
                      </a:r>
                      <a:r>
                        <a:rPr lang="en-US" sz="2000" b="0" dirty="0">
                          <a:solidFill>
                            <a:sysClr val="windowText" lastClr="000000"/>
                          </a:solidFill>
                          <a:effectLst/>
                        </a:rPr>
                        <a:t> </a:t>
                      </a:r>
                      <a:r>
                        <a:rPr lang="en-US" sz="2000" b="0" dirty="0" smtClean="0">
                          <a:solidFill>
                            <a:sysClr val="windowText" lastClr="000000"/>
                          </a:solidFill>
                          <a:effectLst/>
                        </a:rPr>
                        <a:t>(44%)</a:t>
                      </a:r>
                      <a:endParaRPr lang="en-US" sz="2400" b="0" dirty="0">
                        <a:solidFill>
                          <a:sysClr val="windowText" lastClr="000000"/>
                        </a:solidFill>
                        <a:effectLst/>
                        <a:latin typeface="Calibri" charset="0"/>
                        <a:ea typeface="Calibri" charset="0"/>
                        <a:cs typeface="Arial"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b="0" dirty="0" smtClean="0">
                          <a:solidFill>
                            <a:sysClr val="windowText" lastClr="000000"/>
                          </a:solidFill>
                          <a:effectLst/>
                        </a:rPr>
                        <a:t>45060</a:t>
                      </a:r>
                      <a:r>
                        <a:rPr lang="en-US" sz="2000" b="0" dirty="0">
                          <a:solidFill>
                            <a:sysClr val="windowText" lastClr="000000"/>
                          </a:solidFill>
                          <a:effectLst/>
                        </a:rPr>
                        <a:t> </a:t>
                      </a:r>
                      <a:r>
                        <a:rPr lang="en-US" sz="2000" b="0" dirty="0" smtClean="0">
                          <a:solidFill>
                            <a:sysClr val="windowText" lastClr="000000"/>
                          </a:solidFill>
                          <a:effectLst/>
                        </a:rPr>
                        <a:t>(56%)</a:t>
                      </a:r>
                      <a:endParaRPr lang="en-US" sz="2400" b="0" dirty="0">
                        <a:solidFill>
                          <a:sysClr val="windowText" lastClr="000000"/>
                        </a:solidFill>
                        <a:effectLst/>
                        <a:latin typeface="Calibri" charset="0"/>
                        <a:ea typeface="Calibri" charset="0"/>
                        <a:cs typeface="Arial"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Slide Number Placeholder 7"/>
          <p:cNvSpPr>
            <a:spLocks noGrp="1"/>
          </p:cNvSpPr>
          <p:nvPr>
            <p:ph type="sldNum" sz="quarter" idx="12"/>
          </p:nvPr>
        </p:nvSpPr>
        <p:spPr/>
        <p:txBody>
          <a:bodyPr/>
          <a:lstStyle/>
          <a:p>
            <a:fld id="{574830BD-1EDC-5942-99AE-ADD9F3783F7F}" type="slidenum">
              <a:rPr lang="en-US" smtClean="0"/>
              <a:t>5</a:t>
            </a:fld>
            <a:endParaRPr lang="en-US"/>
          </a:p>
        </p:txBody>
      </p:sp>
    </p:spTree>
    <p:extLst>
      <p:ext uri="{BB962C8B-B14F-4D97-AF65-F5344CB8AC3E}">
        <p14:creationId xmlns:p14="http://schemas.microsoft.com/office/powerpoint/2010/main" val="1696270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Analyzing the raw data (Cont.)</a:t>
            </a:r>
            <a:endParaRPr lang="en-US" dirty="0"/>
          </a:p>
        </p:txBody>
      </p:sp>
      <p:sp>
        <p:nvSpPr>
          <p:cNvPr id="3" name="Content Placeholder 2"/>
          <p:cNvSpPr>
            <a:spLocks noGrp="1"/>
          </p:cNvSpPr>
          <p:nvPr>
            <p:ph idx="1"/>
          </p:nvPr>
        </p:nvSpPr>
        <p:spPr/>
        <p:txBody>
          <a:bodyPr/>
          <a:lstStyle/>
          <a:p>
            <a:pPr marL="228600" lvl="1">
              <a:spcBef>
                <a:spcPts val="1000"/>
              </a:spcBef>
            </a:pPr>
            <a:r>
              <a:rPr lang="en-US" dirty="0" smtClean="0"/>
              <a:t>Top 5 features based on ANOVA test:</a:t>
            </a:r>
          </a:p>
          <a:p>
            <a:pPr marL="228600" lvl="1">
              <a:spcBef>
                <a:spcPts val="1000"/>
              </a:spcBef>
            </a:pPr>
            <a:endParaRPr lang="en-US" dirty="0" smtClean="0"/>
          </a:p>
          <a:p>
            <a:pPr marL="914400" lvl="1" indent="-457200">
              <a:buFont typeface="+mj-lt"/>
              <a:buAutoNum type="arabicPeriod"/>
            </a:pPr>
            <a:r>
              <a:rPr lang="en-US" dirty="0" smtClean="0"/>
              <a:t>sig2</a:t>
            </a:r>
          </a:p>
          <a:p>
            <a:pPr marL="914400" lvl="1" indent="-457200">
              <a:buFont typeface="+mj-lt"/>
              <a:buAutoNum type="arabicPeriod"/>
            </a:pPr>
            <a:r>
              <a:rPr lang="en-US" dirty="0" smtClean="0"/>
              <a:t>sig7</a:t>
            </a:r>
          </a:p>
          <a:p>
            <a:pPr marL="914400" lvl="1" indent="-457200">
              <a:buFont typeface="+mj-lt"/>
              <a:buAutoNum type="arabicPeriod"/>
            </a:pPr>
            <a:r>
              <a:rPr lang="en-US" dirty="0" smtClean="0"/>
              <a:t>sig1</a:t>
            </a:r>
          </a:p>
          <a:p>
            <a:pPr marL="914400" lvl="1" indent="-457200">
              <a:buFont typeface="+mj-lt"/>
              <a:buAutoNum type="arabicPeriod"/>
            </a:pPr>
            <a:r>
              <a:rPr lang="en-US" dirty="0" smtClean="0"/>
              <a:t>sig6</a:t>
            </a:r>
          </a:p>
          <a:p>
            <a:pPr marL="914400" lvl="1" indent="-457200">
              <a:buFont typeface="+mj-lt"/>
              <a:buAutoNum type="arabicPeriod"/>
            </a:pPr>
            <a:r>
              <a:rPr lang="en-US" dirty="0" smtClean="0"/>
              <a:t>sig5</a:t>
            </a:r>
          </a:p>
          <a:p>
            <a:pPr marL="914400" lvl="1" indent="-457200">
              <a:buFont typeface="+mj-lt"/>
              <a:buAutoNum type="arabicPeriod"/>
            </a:pPr>
            <a:endParaRPr lang="en-US" dirty="0" smtClean="0">
              <a:solidFill>
                <a:schemeClr val="accent1"/>
              </a:solidFill>
            </a:endParaRP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567307095"/>
              </p:ext>
            </p:extLst>
          </p:nvPr>
        </p:nvGraphicFramePr>
        <p:xfrm>
          <a:off x="3848100" y="2216151"/>
          <a:ext cx="7505700" cy="4051300"/>
        </p:xfrm>
        <a:graphic>
          <a:graphicData uri="http://schemas.openxmlformats.org/drawingml/2006/chart">
            <c:chart xmlns:c="http://schemas.openxmlformats.org/drawingml/2006/chart" xmlns:r="http://schemas.openxmlformats.org/officeDocument/2006/relationships" r:id="rId3"/>
          </a:graphicData>
        </a:graphic>
      </p:graphicFrame>
      <p:sp>
        <p:nvSpPr>
          <p:cNvPr id="8" name="Down Arrow 7"/>
          <p:cNvSpPr/>
          <p:nvPr/>
        </p:nvSpPr>
        <p:spPr>
          <a:xfrm>
            <a:off x="7639050" y="2609850"/>
            <a:ext cx="266700" cy="285750"/>
          </a:xfrm>
          <a:prstGeom prst="down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10356231" y="4241801"/>
            <a:ext cx="266700" cy="285750"/>
          </a:xfrm>
          <a:prstGeom prst="down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7058024" y="4331009"/>
            <a:ext cx="266700" cy="285750"/>
          </a:xfrm>
          <a:prstGeom prst="down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9819809" y="4527551"/>
            <a:ext cx="266700" cy="285750"/>
          </a:xfrm>
          <a:prstGeom prst="down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9266891" y="4616759"/>
            <a:ext cx="266700" cy="285750"/>
          </a:xfrm>
          <a:prstGeom prst="down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574830BD-1EDC-5942-99AE-ADD9F3783F7F}" type="slidenum">
              <a:rPr lang="en-US" smtClean="0"/>
              <a:t>6</a:t>
            </a:fld>
            <a:endParaRPr lang="en-US"/>
          </a:p>
        </p:txBody>
      </p:sp>
    </p:spTree>
    <p:extLst>
      <p:ext uri="{BB962C8B-B14F-4D97-AF65-F5344CB8AC3E}">
        <p14:creationId xmlns:p14="http://schemas.microsoft.com/office/powerpoint/2010/main" val="99844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302327" y="858982"/>
            <a:ext cx="9421091" cy="260465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6000" dirty="0" smtClean="0">
                <a:solidFill>
                  <a:schemeClr val="tx1"/>
                </a:solidFill>
              </a:rPr>
              <a:t>Step 2) Preprocessing</a:t>
            </a:r>
            <a:endParaRPr lang="en-US" sz="6000" dirty="0" smtClean="0">
              <a:ln>
                <a:solidFill>
                  <a:sysClr val="windowText" lastClr="000000"/>
                </a:solidFill>
              </a:ln>
              <a:solidFill>
                <a:schemeClr val="tx1"/>
              </a:solidFill>
            </a:endParaRPr>
          </a:p>
        </p:txBody>
      </p:sp>
      <p:sp>
        <p:nvSpPr>
          <p:cNvPr id="3" name="Rounded Rectangle 2"/>
          <p:cNvSpPr/>
          <p:nvPr/>
        </p:nvSpPr>
        <p:spPr>
          <a:xfrm>
            <a:off x="2133600" y="3713018"/>
            <a:ext cx="8035636" cy="2438399"/>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indent="-742950">
              <a:buFont typeface="Courier New" charset="0"/>
              <a:buChar char="o"/>
            </a:pPr>
            <a:r>
              <a:rPr lang="en-US" sz="2800" dirty="0" smtClean="0">
                <a:solidFill>
                  <a:sysClr val="windowText" lastClr="000000"/>
                </a:solidFill>
              </a:rPr>
              <a:t>Handling missing values</a:t>
            </a:r>
          </a:p>
          <a:p>
            <a:pPr marL="742950" indent="-742950">
              <a:buFont typeface="Courier New" charset="0"/>
              <a:buChar char="o"/>
            </a:pPr>
            <a:r>
              <a:rPr lang="en-US" sz="2800" dirty="0">
                <a:solidFill>
                  <a:sysClr val="windowText" lastClr="000000"/>
                </a:solidFill>
              </a:rPr>
              <a:t>D</a:t>
            </a:r>
            <a:r>
              <a:rPr lang="en-US" sz="2800" dirty="0" smtClean="0">
                <a:solidFill>
                  <a:sysClr val="windowText" lastClr="000000"/>
                </a:solidFill>
              </a:rPr>
              <a:t>uplicate removal</a:t>
            </a:r>
          </a:p>
          <a:p>
            <a:pPr marL="742950" indent="-742950">
              <a:buFont typeface="Courier New" charset="0"/>
              <a:buChar char="o"/>
            </a:pPr>
            <a:r>
              <a:rPr lang="en-US" sz="2800" dirty="0" smtClean="0">
                <a:solidFill>
                  <a:sysClr val="windowText" lastClr="000000"/>
                </a:solidFill>
              </a:rPr>
              <a:t>Feature scaling</a:t>
            </a:r>
          </a:p>
          <a:p>
            <a:pPr marL="742950" indent="-742950">
              <a:buFont typeface="Courier New" charset="0"/>
              <a:buChar char="o"/>
            </a:pPr>
            <a:r>
              <a:rPr lang="en-US" sz="2800" dirty="0" smtClean="0">
                <a:solidFill>
                  <a:sysClr val="windowText" lastClr="000000"/>
                </a:solidFill>
              </a:rPr>
              <a:t>Standardization</a:t>
            </a:r>
          </a:p>
          <a:p>
            <a:pPr marL="742950" indent="-742950">
              <a:buFont typeface="Courier New" charset="0"/>
              <a:buChar char="o"/>
            </a:pPr>
            <a:r>
              <a:rPr lang="en-US" sz="2800" dirty="0" smtClean="0">
                <a:solidFill>
                  <a:sysClr val="windowText" lastClr="000000"/>
                </a:solidFill>
              </a:rPr>
              <a:t>Feature </a:t>
            </a:r>
            <a:r>
              <a:rPr lang="en-US" sz="2800" dirty="0">
                <a:solidFill>
                  <a:sysClr val="windowText" lastClr="000000"/>
                </a:solidFill>
              </a:rPr>
              <a:t>s</a:t>
            </a:r>
            <a:r>
              <a:rPr lang="en-US" sz="2800" dirty="0" smtClean="0">
                <a:solidFill>
                  <a:sysClr val="windowText" lastClr="000000"/>
                </a:solidFill>
              </a:rPr>
              <a:t>election (dimensionality reduction)</a:t>
            </a:r>
          </a:p>
        </p:txBody>
      </p:sp>
      <p:sp>
        <p:nvSpPr>
          <p:cNvPr id="2" name="Slide Number Placeholder 1"/>
          <p:cNvSpPr>
            <a:spLocks noGrp="1"/>
          </p:cNvSpPr>
          <p:nvPr>
            <p:ph type="sldNum" sz="quarter" idx="12"/>
          </p:nvPr>
        </p:nvSpPr>
        <p:spPr/>
        <p:txBody>
          <a:bodyPr/>
          <a:lstStyle/>
          <a:p>
            <a:fld id="{574830BD-1EDC-5942-99AE-ADD9F3783F7F}" type="slidenum">
              <a:rPr lang="en-US" smtClean="0"/>
              <a:t>7</a:t>
            </a:fld>
            <a:endParaRPr lang="en-US"/>
          </a:p>
        </p:txBody>
      </p:sp>
    </p:spTree>
    <p:extLst>
      <p:ext uri="{BB962C8B-B14F-4D97-AF65-F5344CB8AC3E}">
        <p14:creationId xmlns:p14="http://schemas.microsoft.com/office/powerpoint/2010/main" val="1192252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Preprocessing</a:t>
            </a:r>
            <a:endParaRPr lang="en-US" dirty="0"/>
          </a:p>
        </p:txBody>
      </p:sp>
      <p:sp>
        <p:nvSpPr>
          <p:cNvPr id="3" name="Content Placeholder 2"/>
          <p:cNvSpPr>
            <a:spLocks noGrp="1"/>
          </p:cNvSpPr>
          <p:nvPr>
            <p:ph idx="1"/>
          </p:nvPr>
        </p:nvSpPr>
        <p:spPr>
          <a:xfrm>
            <a:off x="838200" y="1825625"/>
            <a:ext cx="10515600" cy="4463664"/>
          </a:xfrm>
        </p:spPr>
        <p:txBody>
          <a:bodyPr>
            <a:normAutofit fontScale="92500" lnSpcReduction="20000"/>
          </a:bodyPr>
          <a:lstStyle/>
          <a:p>
            <a:r>
              <a:rPr lang="en-US" b="1" dirty="0" smtClean="0"/>
              <a:t>Handling missing values</a:t>
            </a:r>
          </a:p>
          <a:p>
            <a:pPr lvl="1"/>
            <a:r>
              <a:rPr lang="en-US" dirty="0" smtClean="0"/>
              <a:t>No missing value was found in the dataset.</a:t>
            </a:r>
          </a:p>
          <a:p>
            <a:r>
              <a:rPr lang="en-US" b="1" dirty="0"/>
              <a:t>D</a:t>
            </a:r>
            <a:r>
              <a:rPr lang="en-US" b="1" dirty="0" smtClean="0"/>
              <a:t>uplicate removal</a:t>
            </a:r>
          </a:p>
          <a:p>
            <a:pPr lvl="1"/>
            <a:r>
              <a:rPr lang="en-US" dirty="0" smtClean="0"/>
              <a:t>The redundant data may appear both in the training and testing sets and cause inaccurate learning of the model.</a:t>
            </a:r>
          </a:p>
          <a:p>
            <a:pPr lvl="1"/>
            <a:r>
              <a:rPr lang="en-US" dirty="0" smtClean="0"/>
              <a:t>No duplicate was </a:t>
            </a:r>
            <a:r>
              <a:rPr lang="en-US" dirty="0"/>
              <a:t>f</a:t>
            </a:r>
            <a:r>
              <a:rPr lang="en-US" dirty="0" smtClean="0"/>
              <a:t>ound in the dataset.</a:t>
            </a:r>
          </a:p>
          <a:p>
            <a:r>
              <a:rPr lang="en-US" b="1" dirty="0" smtClean="0"/>
              <a:t>Feature scaling</a:t>
            </a:r>
          </a:p>
          <a:p>
            <a:pPr marL="685800" lvl="2">
              <a:spcBef>
                <a:spcPts val="1000"/>
              </a:spcBef>
            </a:pPr>
            <a:r>
              <a:rPr lang="en-US" sz="2600" dirty="0" smtClean="0"/>
              <a:t>The majority of machine learning algorithms perform much better when dealing with features that are on the same scale.</a:t>
            </a:r>
            <a:endParaRPr lang="en-US" sz="2600" b="1" dirty="0" smtClean="0"/>
          </a:p>
          <a:p>
            <a:r>
              <a:rPr lang="en-US" b="1" dirty="0" smtClean="0"/>
              <a:t>Standardization:</a:t>
            </a:r>
          </a:p>
          <a:p>
            <a:pPr lvl="1"/>
            <a:r>
              <a:rPr lang="en-US" dirty="0" smtClean="0"/>
              <a:t>Centering the feature columns at mean 0 with standard deviation 1 so that the feature columns have the same parameters as a standard normal distribution (zero mean and unit variance).</a:t>
            </a:r>
            <a:endParaRPr lang="en-US" b="1" dirty="0" smtClean="0"/>
          </a:p>
        </p:txBody>
      </p:sp>
      <p:sp>
        <p:nvSpPr>
          <p:cNvPr id="4" name="Slide Number Placeholder 3"/>
          <p:cNvSpPr>
            <a:spLocks noGrp="1"/>
          </p:cNvSpPr>
          <p:nvPr>
            <p:ph type="sldNum" sz="quarter" idx="12"/>
          </p:nvPr>
        </p:nvSpPr>
        <p:spPr/>
        <p:txBody>
          <a:bodyPr/>
          <a:lstStyle/>
          <a:p>
            <a:fld id="{574830BD-1EDC-5942-99AE-ADD9F3783F7F}" type="slidenum">
              <a:rPr lang="en-US" smtClean="0"/>
              <a:t>8</a:t>
            </a:fld>
            <a:endParaRPr lang="en-US"/>
          </a:p>
        </p:txBody>
      </p:sp>
    </p:spTree>
    <p:extLst>
      <p:ext uri="{BB962C8B-B14F-4D97-AF65-F5344CB8AC3E}">
        <p14:creationId xmlns:p14="http://schemas.microsoft.com/office/powerpoint/2010/main" val="575944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Preprocessing (Cont.)</a:t>
            </a:r>
            <a:endParaRPr lang="en-US" dirty="0"/>
          </a:p>
        </p:txBody>
      </p:sp>
      <p:sp>
        <p:nvSpPr>
          <p:cNvPr id="3" name="Content Placeholder 2"/>
          <p:cNvSpPr>
            <a:spLocks noGrp="1"/>
          </p:cNvSpPr>
          <p:nvPr>
            <p:ph idx="1"/>
          </p:nvPr>
        </p:nvSpPr>
        <p:spPr/>
        <p:txBody>
          <a:bodyPr>
            <a:normAutofit lnSpcReduction="10000"/>
          </a:bodyPr>
          <a:lstStyle/>
          <a:p>
            <a:r>
              <a:rPr lang="en-US" sz="3200" b="1" dirty="0" smtClean="0"/>
              <a:t>Feature Selection (Dimensionality Reduction)</a:t>
            </a:r>
          </a:p>
          <a:p>
            <a:pPr lvl="1"/>
            <a:r>
              <a:rPr lang="en-US" sz="2800" dirty="0" smtClean="0"/>
              <a:t>The process of reducing the number of input variables when developing a predictive model to </a:t>
            </a:r>
            <a:r>
              <a:rPr lang="en-US" sz="2800" dirty="0"/>
              <a:t>both reduce the computational cost of modeling </a:t>
            </a:r>
            <a:r>
              <a:rPr lang="en-US" sz="2800" dirty="0" smtClean="0"/>
              <a:t>and to </a:t>
            </a:r>
            <a:r>
              <a:rPr lang="en-US" sz="2800" dirty="0"/>
              <a:t>improve the performance of the </a:t>
            </a:r>
            <a:r>
              <a:rPr lang="en-US" sz="2800" dirty="0" smtClean="0"/>
              <a:t>model.</a:t>
            </a:r>
          </a:p>
          <a:p>
            <a:pPr lvl="1"/>
            <a:endParaRPr lang="en-US" sz="2800" b="1" dirty="0" smtClean="0"/>
          </a:p>
          <a:p>
            <a:pPr lvl="1"/>
            <a:r>
              <a:rPr lang="en-US" sz="2800" b="1" dirty="0" smtClean="0"/>
              <a:t>Two approaches tested in this project:</a:t>
            </a:r>
          </a:p>
          <a:p>
            <a:pPr marL="914400" lvl="1" indent="-457200">
              <a:buFont typeface="+mj-lt"/>
              <a:buAutoNum type="arabicPeriod"/>
            </a:pPr>
            <a:r>
              <a:rPr lang="en-US" sz="2800" dirty="0" smtClean="0"/>
              <a:t>Statistics </a:t>
            </a:r>
            <a:r>
              <a:rPr lang="en-US" sz="2800" dirty="0"/>
              <a:t>for f</a:t>
            </a:r>
            <a:r>
              <a:rPr lang="en-US" sz="2800" dirty="0" smtClean="0"/>
              <a:t>ilter-based </a:t>
            </a:r>
            <a:r>
              <a:rPr lang="en-US" sz="2800" dirty="0"/>
              <a:t>f</a:t>
            </a:r>
            <a:r>
              <a:rPr lang="en-US" sz="2800" dirty="0" smtClean="0"/>
              <a:t>eature </a:t>
            </a:r>
            <a:r>
              <a:rPr lang="en-US" sz="2800" dirty="0"/>
              <a:t>s</a:t>
            </a:r>
            <a:r>
              <a:rPr lang="en-US" sz="2800" dirty="0" smtClean="0"/>
              <a:t>election </a:t>
            </a:r>
            <a:r>
              <a:rPr lang="en-US" sz="2800" dirty="0"/>
              <a:t>m</a:t>
            </a:r>
            <a:r>
              <a:rPr lang="en-US" sz="2800" dirty="0" smtClean="0"/>
              <a:t>ethods: </a:t>
            </a:r>
          </a:p>
          <a:p>
            <a:pPr lvl="2"/>
            <a:r>
              <a:rPr lang="en-US" sz="2400" dirty="0" smtClean="0"/>
              <a:t>Since we have numerical </a:t>
            </a:r>
            <a:r>
              <a:rPr lang="en-US" sz="2400" dirty="0"/>
              <a:t>i</a:t>
            </a:r>
            <a:r>
              <a:rPr lang="en-US" sz="2400" dirty="0" smtClean="0"/>
              <a:t>nput and binary annotations in our dataset  =&gt; </a:t>
            </a:r>
            <a:r>
              <a:rPr lang="en-US" sz="2400" u="sng" dirty="0" smtClean="0"/>
              <a:t>ANOVA</a:t>
            </a:r>
            <a:r>
              <a:rPr lang="en-US" sz="2400" dirty="0" smtClean="0"/>
              <a:t> </a:t>
            </a:r>
            <a:r>
              <a:rPr lang="en-US" sz="2400" dirty="0"/>
              <a:t>correlation </a:t>
            </a:r>
            <a:r>
              <a:rPr lang="en-US" sz="2400" dirty="0" smtClean="0"/>
              <a:t>coefficient is used.</a:t>
            </a:r>
          </a:p>
          <a:p>
            <a:pPr marL="914400" lvl="1" indent="-457200">
              <a:buFont typeface="+mj-lt"/>
              <a:buAutoNum type="arabicPeriod"/>
            </a:pPr>
            <a:r>
              <a:rPr lang="en-US" sz="2800" u="sng" dirty="0" smtClean="0"/>
              <a:t>Principal Component Analysis </a:t>
            </a:r>
            <a:r>
              <a:rPr lang="en-US" sz="2800" dirty="0" smtClean="0"/>
              <a:t>(PCA)</a:t>
            </a:r>
          </a:p>
          <a:p>
            <a:pPr lvl="2"/>
            <a:r>
              <a:rPr lang="en-US" dirty="0"/>
              <a:t>finds directions of maximal variance of data</a:t>
            </a:r>
            <a:endParaRPr lang="en-US" dirty="0" smtClean="0"/>
          </a:p>
          <a:p>
            <a:endParaRPr lang="en-US" b="1" dirty="0"/>
          </a:p>
        </p:txBody>
      </p:sp>
      <p:sp>
        <p:nvSpPr>
          <p:cNvPr id="4" name="Slide Number Placeholder 3"/>
          <p:cNvSpPr>
            <a:spLocks noGrp="1"/>
          </p:cNvSpPr>
          <p:nvPr>
            <p:ph type="sldNum" sz="quarter" idx="12"/>
          </p:nvPr>
        </p:nvSpPr>
        <p:spPr/>
        <p:txBody>
          <a:bodyPr/>
          <a:lstStyle/>
          <a:p>
            <a:fld id="{574830BD-1EDC-5942-99AE-ADD9F3783F7F}" type="slidenum">
              <a:rPr lang="en-US" smtClean="0"/>
              <a:t>9</a:t>
            </a:fld>
            <a:endParaRPr lang="en-US"/>
          </a:p>
        </p:txBody>
      </p:sp>
    </p:spTree>
    <p:extLst>
      <p:ext uri="{BB962C8B-B14F-4D97-AF65-F5344CB8AC3E}">
        <p14:creationId xmlns:p14="http://schemas.microsoft.com/office/powerpoint/2010/main" val="1017499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2911</TotalTime>
  <Words>2600</Words>
  <Application>Microsoft Macintosh PowerPoint</Application>
  <PresentationFormat>Widescreen</PresentationFormat>
  <Paragraphs>479</Paragraphs>
  <Slides>37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Calibri</vt:lpstr>
      <vt:lpstr>Calibri Light</vt:lpstr>
      <vt:lpstr>Courier New</vt:lpstr>
      <vt:lpstr>Times New Roman</vt:lpstr>
      <vt:lpstr>Wingdings</vt:lpstr>
      <vt:lpstr>Arial</vt:lpstr>
      <vt:lpstr>Office Theme</vt:lpstr>
      <vt:lpstr>Optimizing Search Engine Relevance</vt:lpstr>
      <vt:lpstr>Outline</vt:lpstr>
      <vt:lpstr>Summary of my approach</vt:lpstr>
      <vt:lpstr>PowerPoint Presentation</vt:lpstr>
      <vt:lpstr>Step 1) Analyzing raw data</vt:lpstr>
      <vt:lpstr>Step 1) Analyzing the raw data (Cont.)</vt:lpstr>
      <vt:lpstr>PowerPoint Presentation</vt:lpstr>
      <vt:lpstr>Step 2) Preprocessing</vt:lpstr>
      <vt:lpstr>Step 2) Preprocessing (Cont.)</vt:lpstr>
      <vt:lpstr>PowerPoint Presentation</vt:lpstr>
      <vt:lpstr>Step 3) Model selection Random Forest</vt:lpstr>
      <vt:lpstr>Step 3) Model selection Support Vector Machines (SVM)</vt:lpstr>
      <vt:lpstr>Step 3) Model selection Deep Learning (MLP)</vt:lpstr>
      <vt:lpstr>PowerPoint Presentation</vt:lpstr>
      <vt:lpstr>The Evaluation Protocol</vt:lpstr>
      <vt:lpstr>Experiments</vt:lpstr>
      <vt:lpstr>The impact of feature scaling and standardization</vt:lpstr>
      <vt:lpstr>The impact of dimension reduction techniques</vt:lpstr>
      <vt:lpstr>Hyper-parameters tuning Random Forest</vt:lpstr>
      <vt:lpstr>Random Forest performance on the test set tuned based on precision and recall</vt:lpstr>
      <vt:lpstr>Random Forest performance on the test set tuned based on precision and recall (Cont.)</vt:lpstr>
      <vt:lpstr>Hyper-parameters tuning MLP</vt:lpstr>
      <vt:lpstr>MLP performance on the test set tuned based on precision and recall</vt:lpstr>
      <vt:lpstr>Hyper-parameters tuning SVM</vt:lpstr>
      <vt:lpstr>SVM performance on the test set tuned based on precision and recall</vt:lpstr>
      <vt:lpstr>Comparing the performance of the classification methods on test set</vt:lpstr>
      <vt:lpstr>Conclusion and final recommendations</vt:lpstr>
      <vt:lpstr>Conclusion and final recommendations</vt:lpstr>
      <vt:lpstr>Python implementation and visual walk-through of the outputs</vt:lpstr>
      <vt:lpstr>Python implementation and visual walk-through of the outputs (Cont.)</vt:lpstr>
      <vt:lpstr>Python implementation and visual walk-through of the outputs (Cont.)</vt:lpstr>
      <vt:lpstr>Python implementation and visual walk-through of the outputs (Cont.)</vt:lpstr>
      <vt:lpstr>Python implementation and visual walk-through of the outputs (Cont.)</vt:lpstr>
      <vt:lpstr>SVM Classification </vt:lpstr>
      <vt:lpstr>MLP Classification </vt:lpstr>
      <vt:lpstr>Random Forest Classification </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Search Engine Relevance</dc:title>
  <dc:creator>karimi.samane@yahoo.com</dc:creator>
  <cp:lastModifiedBy>karimi.samane@yahoo.com</cp:lastModifiedBy>
  <cp:revision>217</cp:revision>
  <dcterms:created xsi:type="dcterms:W3CDTF">2020-02-02T01:42:46Z</dcterms:created>
  <dcterms:modified xsi:type="dcterms:W3CDTF">2020-06-04T18:13:32Z</dcterms:modified>
</cp:coreProperties>
</file>