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344" r:id="rId10"/>
    <p:sldId id="345" r:id="rId11"/>
    <p:sldId id="346" r:id="rId12"/>
    <p:sldId id="347" r:id="rId13"/>
    <p:sldId id="348" r:id="rId14"/>
    <p:sldId id="265" r:id="rId15"/>
    <p:sldId id="268" r:id="rId16"/>
    <p:sldId id="267" r:id="rId17"/>
    <p:sldId id="332" r:id="rId18"/>
    <p:sldId id="266" r:id="rId19"/>
    <p:sldId id="270" r:id="rId20"/>
    <p:sldId id="271" r:id="rId21"/>
    <p:sldId id="272" r:id="rId22"/>
    <p:sldId id="333" r:id="rId23"/>
    <p:sldId id="273" r:id="rId24"/>
    <p:sldId id="274" r:id="rId25"/>
    <p:sldId id="334" r:id="rId26"/>
    <p:sldId id="275" r:id="rId27"/>
    <p:sldId id="335" r:id="rId28"/>
    <p:sldId id="276" r:id="rId29"/>
    <p:sldId id="277" r:id="rId30"/>
    <p:sldId id="278" r:id="rId31"/>
    <p:sldId id="279" r:id="rId32"/>
    <p:sldId id="280" r:id="rId33"/>
    <p:sldId id="281" r:id="rId34"/>
    <p:sldId id="282" r:id="rId35"/>
    <p:sldId id="283" r:id="rId36"/>
    <p:sldId id="285" r:id="rId37"/>
    <p:sldId id="287" r:id="rId38"/>
    <p:sldId id="284" r:id="rId39"/>
    <p:sldId id="336" r:id="rId40"/>
    <p:sldId id="286" r:id="rId41"/>
    <p:sldId id="337" r:id="rId42"/>
    <p:sldId id="288" r:id="rId43"/>
    <p:sldId id="289" r:id="rId44"/>
    <p:sldId id="290" r:id="rId45"/>
    <p:sldId id="338" r:id="rId46"/>
    <p:sldId id="291" r:id="rId47"/>
    <p:sldId id="292" r:id="rId48"/>
    <p:sldId id="293" r:id="rId49"/>
    <p:sldId id="339" r:id="rId50"/>
    <p:sldId id="330" r:id="rId51"/>
    <p:sldId id="294" r:id="rId52"/>
    <p:sldId id="340" r:id="rId53"/>
    <p:sldId id="329" r:id="rId54"/>
    <p:sldId id="295" r:id="rId55"/>
    <p:sldId id="296" r:id="rId56"/>
    <p:sldId id="297" r:id="rId57"/>
    <p:sldId id="298" r:id="rId58"/>
    <p:sldId id="328" r:id="rId59"/>
    <p:sldId id="299" r:id="rId60"/>
    <p:sldId id="300" r:id="rId61"/>
    <p:sldId id="301" r:id="rId62"/>
    <p:sldId id="327" r:id="rId63"/>
    <p:sldId id="302" r:id="rId64"/>
    <p:sldId id="303" r:id="rId65"/>
    <p:sldId id="341" r:id="rId66"/>
    <p:sldId id="326" r:id="rId67"/>
    <p:sldId id="304" r:id="rId68"/>
    <p:sldId id="342" r:id="rId69"/>
    <p:sldId id="325" r:id="rId70"/>
    <p:sldId id="305" r:id="rId71"/>
    <p:sldId id="324" r:id="rId72"/>
    <p:sldId id="306" r:id="rId73"/>
    <p:sldId id="307" r:id="rId74"/>
    <p:sldId id="323" r:id="rId75"/>
    <p:sldId id="343" r:id="rId76"/>
    <p:sldId id="308" r:id="rId77"/>
    <p:sldId id="309" r:id="rId78"/>
    <p:sldId id="310" r:id="rId79"/>
    <p:sldId id="322" r:id="rId80"/>
    <p:sldId id="311" r:id="rId81"/>
    <p:sldId id="321" r:id="rId82"/>
    <p:sldId id="312" r:id="rId83"/>
    <p:sldId id="313" r:id="rId84"/>
    <p:sldId id="314" r:id="rId85"/>
    <p:sldId id="320" r:id="rId86"/>
    <p:sldId id="315" r:id="rId87"/>
    <p:sldId id="319" r:id="rId88"/>
    <p:sldId id="316" r:id="rId89"/>
    <p:sldId id="317" r:id="rId90"/>
    <p:sldId id="318"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472B01-4008-4D6D-9BB9-30CC3DEBEFEF}" type="datetimeFigureOut">
              <a:rPr lang="en-US" smtClean="0"/>
              <a:pPr/>
              <a:t>05-Feb-19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A26A2-3E13-43DC-856D-E871C1E840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72B01-4008-4D6D-9BB9-30CC3DEBEFEF}" type="datetimeFigureOut">
              <a:rPr lang="en-US" smtClean="0"/>
              <a:pPr/>
              <a:t>05-Feb-19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A26A2-3E13-43DC-856D-E871C1E840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72B01-4008-4D6D-9BB9-30CC3DEBEFEF}" type="datetimeFigureOut">
              <a:rPr lang="en-US" smtClean="0"/>
              <a:pPr/>
              <a:t>05-Feb-19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A26A2-3E13-43DC-856D-E871C1E840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72B01-4008-4D6D-9BB9-30CC3DEBEFEF}" type="datetimeFigureOut">
              <a:rPr lang="en-US" smtClean="0"/>
              <a:pPr/>
              <a:t>05-Feb-19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A26A2-3E13-43DC-856D-E871C1E840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72B01-4008-4D6D-9BB9-30CC3DEBEFEF}" type="datetimeFigureOut">
              <a:rPr lang="en-US" smtClean="0"/>
              <a:pPr/>
              <a:t>05-Feb-19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EA26A2-3E13-43DC-856D-E871C1E840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472B01-4008-4D6D-9BB9-30CC3DEBEFEF}" type="datetimeFigureOut">
              <a:rPr lang="en-US" smtClean="0"/>
              <a:pPr/>
              <a:t>05-Feb-19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A26A2-3E13-43DC-856D-E871C1E840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472B01-4008-4D6D-9BB9-30CC3DEBEFEF}" type="datetimeFigureOut">
              <a:rPr lang="en-US" smtClean="0"/>
              <a:pPr/>
              <a:t>05-Feb-19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EA26A2-3E13-43DC-856D-E871C1E840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472B01-4008-4D6D-9BB9-30CC3DEBEFEF}" type="datetimeFigureOut">
              <a:rPr lang="en-US" smtClean="0"/>
              <a:pPr/>
              <a:t>05-Feb-19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EA26A2-3E13-43DC-856D-E871C1E840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72B01-4008-4D6D-9BB9-30CC3DEBEFEF}" type="datetimeFigureOut">
              <a:rPr lang="en-US" smtClean="0"/>
              <a:pPr/>
              <a:t>05-Feb-19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EA26A2-3E13-43DC-856D-E871C1E840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72B01-4008-4D6D-9BB9-30CC3DEBEFEF}" type="datetimeFigureOut">
              <a:rPr lang="en-US" smtClean="0"/>
              <a:pPr/>
              <a:t>05-Feb-19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A26A2-3E13-43DC-856D-E871C1E840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72B01-4008-4D6D-9BB9-30CC3DEBEFEF}" type="datetimeFigureOut">
              <a:rPr lang="en-US" smtClean="0"/>
              <a:pPr/>
              <a:t>05-Feb-19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EA26A2-3E13-43DC-856D-E871C1E840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72B01-4008-4D6D-9BB9-30CC3DEBEFEF}" type="datetimeFigureOut">
              <a:rPr lang="en-US" smtClean="0"/>
              <a:pPr/>
              <a:t>05-Feb-19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A26A2-3E13-43DC-856D-E871C1E840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8534400" cy="1470025"/>
          </a:xfrm>
        </p:spPr>
        <p:txBody>
          <a:bodyPr/>
          <a:lstStyle/>
          <a:p>
            <a:r>
              <a:rPr lang="en-US" dirty="0" smtClean="0"/>
              <a:t>Cyber Crime</a:t>
            </a:r>
            <a:endParaRPr lang="en-US" dirty="0"/>
          </a:p>
        </p:txBody>
      </p:sp>
      <p:pic>
        <p:nvPicPr>
          <p:cNvPr id="4" name="Picture 2" descr="http://t0.gstatic.com/images?q=tbn:ANd9GcQH09Z9VRxsbHcc4tCR_ntfuTy2HuUZcII6Epx7xat4Gaif1Dm_"/>
          <p:cNvPicPr>
            <a:picLocks noChangeAspect="1" noChangeArrowheads="1"/>
          </p:cNvPicPr>
          <p:nvPr/>
        </p:nvPicPr>
        <p:blipFill>
          <a:blip r:embed="rId2" cstate="print"/>
          <a:srcRect/>
          <a:stretch>
            <a:fillRect/>
          </a:stretch>
        </p:blipFill>
        <p:spPr bwMode="auto">
          <a:xfrm>
            <a:off x="4267200" y="3886200"/>
            <a:ext cx="4038600" cy="2743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Bitcoins</a:t>
            </a:r>
            <a:endParaRPr lang="en-US" dirty="0"/>
          </a:p>
        </p:txBody>
      </p:sp>
      <p:sp>
        <p:nvSpPr>
          <p:cNvPr id="3" name="Content Placeholder 2"/>
          <p:cNvSpPr>
            <a:spLocks noGrp="1"/>
          </p:cNvSpPr>
          <p:nvPr>
            <p:ph idx="1"/>
          </p:nvPr>
        </p:nvSpPr>
        <p:spPr/>
        <p:txBody>
          <a:bodyPr>
            <a:normAutofit lnSpcReduction="10000"/>
          </a:bodyPr>
          <a:lstStyle/>
          <a:p>
            <a:r>
              <a:rPr lang="en-US" dirty="0"/>
              <a:t>Transactions are verified by network nodes through cryptography and recorded in a public distributed ledger called a </a:t>
            </a:r>
            <a:r>
              <a:rPr lang="en-US" dirty="0" err="1"/>
              <a:t>blockchain</a:t>
            </a:r>
            <a:r>
              <a:rPr lang="en-US" dirty="0"/>
              <a:t>. </a:t>
            </a:r>
            <a:r>
              <a:rPr lang="en-US" dirty="0" err="1"/>
              <a:t>Bitcoin</a:t>
            </a:r>
            <a:r>
              <a:rPr lang="en-US" dirty="0"/>
              <a:t> was invented by an unknown person or group of people using the name Satoshi </a:t>
            </a:r>
            <a:r>
              <a:rPr lang="en-US" dirty="0" err="1" smtClean="0"/>
              <a:t>Nakamoto</a:t>
            </a:r>
            <a:r>
              <a:rPr lang="en-US" dirty="0" smtClean="0"/>
              <a:t> </a:t>
            </a:r>
            <a:r>
              <a:rPr lang="en-US" dirty="0"/>
              <a:t>and released as </a:t>
            </a:r>
            <a:r>
              <a:rPr lang="en-US" dirty="0" smtClean="0"/>
              <a:t>open-source </a:t>
            </a:r>
            <a:r>
              <a:rPr lang="en-US" dirty="0"/>
              <a:t>software in 2009</a:t>
            </a:r>
            <a:r>
              <a:rPr lang="en-US" dirty="0" smtClean="0"/>
              <a:t>.</a:t>
            </a:r>
          </a:p>
          <a:p>
            <a:r>
              <a:rPr lang="en-US" dirty="0" err="1"/>
              <a:t>Bitcoins</a:t>
            </a:r>
            <a:r>
              <a:rPr lang="en-US" dirty="0"/>
              <a:t> are created as a reward for a process known as mining. They can be exchanged for other currencies</a:t>
            </a:r>
            <a:r>
              <a:rPr lang="en-US" dirty="0" smtClean="0"/>
              <a:t>, </a:t>
            </a:r>
            <a:r>
              <a:rPr lang="en-US" dirty="0"/>
              <a:t>products, and </a:t>
            </a:r>
            <a:r>
              <a:rPr lang="en-US" dirty="0" smtClean="0"/>
              <a:t>services.</a:t>
            </a:r>
          </a:p>
          <a:p>
            <a:endParaRPr lang="en-US" dirty="0"/>
          </a:p>
        </p:txBody>
      </p:sp>
    </p:spTree>
    <p:extLst>
      <p:ext uri="{BB962C8B-B14F-4D97-AF65-F5344CB8AC3E}">
        <p14:creationId xmlns:p14="http://schemas.microsoft.com/office/powerpoint/2010/main" val="1285862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
            </a:r>
            <a:r>
              <a:rPr lang="en-US" dirty="0" err="1" smtClean="0"/>
              <a:t>itcoins</a:t>
            </a:r>
            <a:endParaRPr lang="en-US" dirty="0"/>
          </a:p>
        </p:txBody>
      </p:sp>
      <p:sp>
        <p:nvSpPr>
          <p:cNvPr id="3" name="Content Placeholder 2"/>
          <p:cNvSpPr>
            <a:spLocks noGrp="1"/>
          </p:cNvSpPr>
          <p:nvPr>
            <p:ph idx="1"/>
          </p:nvPr>
        </p:nvSpPr>
        <p:spPr/>
        <p:txBody>
          <a:bodyPr/>
          <a:lstStyle/>
          <a:p>
            <a:r>
              <a:rPr lang="en-US" dirty="0" err="1"/>
              <a:t>Bitcoin</a:t>
            </a:r>
            <a:r>
              <a:rPr lang="en-US" dirty="0"/>
              <a:t> has been criticized for its use in illegal transactions, its high electricity consumption, price volatility, thefts from exchanges, and the possibility that </a:t>
            </a:r>
            <a:r>
              <a:rPr lang="en-US" dirty="0" err="1"/>
              <a:t>bitcoin</a:t>
            </a:r>
            <a:r>
              <a:rPr lang="en-US" dirty="0"/>
              <a:t> is an economic bubble</a:t>
            </a:r>
            <a:r>
              <a:rPr lang="en-US" dirty="0" smtClean="0"/>
              <a:t>. </a:t>
            </a:r>
            <a:r>
              <a:rPr lang="en-US" dirty="0" err="1"/>
              <a:t>Bitcoin</a:t>
            </a:r>
            <a:r>
              <a:rPr lang="en-US" dirty="0"/>
              <a:t> has also been used as an investment, although several regulatory agencies have issued investor alerts about </a:t>
            </a:r>
            <a:r>
              <a:rPr lang="en-US" dirty="0" err="1"/>
              <a:t>bitcoin</a:t>
            </a:r>
            <a:r>
              <a:rPr lang="en-US" dirty="0" smtClean="0"/>
              <a:t>.</a:t>
            </a:r>
            <a:endParaRPr lang="en-US" dirty="0"/>
          </a:p>
        </p:txBody>
      </p:sp>
    </p:spTree>
    <p:extLst>
      <p:ext uri="{BB962C8B-B14F-4D97-AF65-F5344CB8AC3E}">
        <p14:creationId xmlns:p14="http://schemas.microsoft.com/office/powerpoint/2010/main" val="3526113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Data </a:t>
            </a:r>
            <a:r>
              <a:rPr lang="en-US" b="1" dirty="0"/>
              <a:t>Breaches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Illegal </a:t>
            </a:r>
            <a:r>
              <a:rPr lang="en-US" dirty="0"/>
              <a:t>acquisition of data following data breaches is a prominent </a:t>
            </a:r>
            <a:r>
              <a:rPr lang="en-US" dirty="0" smtClean="0"/>
              <a:t>threat“. The </a:t>
            </a:r>
            <a:r>
              <a:rPr lang="en-US" dirty="0"/>
              <a:t>stolen </a:t>
            </a:r>
            <a:r>
              <a:rPr lang="en-US" dirty="0" smtClean="0"/>
              <a:t>information </a:t>
            </a:r>
            <a:r>
              <a:rPr lang="en-US" dirty="0"/>
              <a:t>is often used for identity theft and other forms of fraud.</a:t>
            </a:r>
          </a:p>
        </p:txBody>
      </p:sp>
    </p:spTree>
    <p:extLst>
      <p:ext uri="{BB962C8B-B14F-4D97-AF65-F5344CB8AC3E}">
        <p14:creationId xmlns:p14="http://schemas.microsoft.com/office/powerpoint/2010/main" val="3519912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Cryptojacking</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Attacks that aim to exploit computer users' bandwidth and processing power to mine for </a:t>
            </a:r>
            <a:r>
              <a:rPr lang="en-US" dirty="0" err="1"/>
              <a:t>cryptocurrency</a:t>
            </a:r>
            <a:r>
              <a:rPr lang="en-US" dirty="0"/>
              <a:t> are becoming more </a:t>
            </a:r>
            <a:r>
              <a:rPr lang="en-US" dirty="0" smtClean="0"/>
              <a:t>prevalent. </a:t>
            </a:r>
          </a:p>
          <a:p>
            <a:r>
              <a:rPr lang="en-US" dirty="0"/>
              <a:t>"Actual </a:t>
            </a:r>
            <a:r>
              <a:rPr lang="en-US" dirty="0" err="1"/>
              <a:t>cryptomining</a:t>
            </a:r>
            <a:r>
              <a:rPr lang="en-US" dirty="0"/>
              <a:t> malware works to the same effect, but can cripple a victims system by monopolizing their processing power."</a:t>
            </a:r>
          </a:p>
        </p:txBody>
      </p:sp>
    </p:spTree>
    <p:extLst>
      <p:ext uri="{BB962C8B-B14F-4D97-AF65-F5344CB8AC3E}">
        <p14:creationId xmlns:p14="http://schemas.microsoft.com/office/powerpoint/2010/main" val="1549999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Financial crimes</a:t>
            </a:r>
            <a:endParaRPr lang="en-US" dirty="0"/>
          </a:p>
        </p:txBody>
      </p:sp>
      <p:sp>
        <p:nvSpPr>
          <p:cNvPr id="7" name="Content Placeholder 6"/>
          <p:cNvSpPr>
            <a:spLocks noGrp="1"/>
          </p:cNvSpPr>
          <p:nvPr>
            <p:ph idx="1"/>
          </p:nvPr>
        </p:nvSpPr>
        <p:spPr/>
        <p:txBody>
          <a:bodyPr/>
          <a:lstStyle/>
          <a:p>
            <a:r>
              <a:rPr lang="en-US" dirty="0"/>
              <a:t>This would include cheating, credit card frauds, money laundering etc. To cite </a:t>
            </a:r>
            <a:r>
              <a:rPr lang="en-US" dirty="0" smtClean="0"/>
              <a:t>a recent </a:t>
            </a:r>
            <a:r>
              <a:rPr lang="en-US" dirty="0"/>
              <a:t>case, a website offered to sell </a:t>
            </a:r>
            <a:r>
              <a:rPr lang="en-US" dirty="0" err="1"/>
              <a:t>Alphonso</a:t>
            </a:r>
            <a:r>
              <a:rPr lang="en-US" dirty="0"/>
              <a:t> mangoes at a throwaway </a:t>
            </a:r>
            <a:r>
              <a:rPr lang="en-US" dirty="0" smtClean="0"/>
              <a:t>price.</a:t>
            </a:r>
          </a:p>
          <a:p>
            <a:pPr>
              <a:buNone/>
            </a:pPr>
            <a:r>
              <a:rPr lang="en-US" dirty="0"/>
              <a:t> </a:t>
            </a:r>
            <a:r>
              <a:rPr lang="en-US" dirty="0" smtClean="0"/>
              <a:t>  Distrusting </a:t>
            </a:r>
            <a:r>
              <a:rPr lang="en-US" dirty="0"/>
              <a:t>such a transaction, very few people responded to or supplied the website</a:t>
            </a:r>
          </a:p>
          <a:p>
            <a:pPr>
              <a:buNone/>
            </a:pPr>
            <a:r>
              <a:rPr lang="en-US" dirty="0" smtClean="0"/>
              <a:t>    with </a:t>
            </a:r>
            <a:r>
              <a:rPr lang="en-US" dirty="0"/>
              <a:t>their credit card numbers.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Card Fraud</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095500" y="1620044"/>
            <a:ext cx="4953000" cy="448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Card Fraud</a:t>
            </a:r>
            <a:endParaRPr lang="en-US" dirty="0"/>
          </a:p>
        </p:txBody>
      </p:sp>
      <p:sp>
        <p:nvSpPr>
          <p:cNvPr id="3" name="Content Placeholder 2"/>
          <p:cNvSpPr>
            <a:spLocks noGrp="1"/>
          </p:cNvSpPr>
          <p:nvPr>
            <p:ph idx="1"/>
          </p:nvPr>
        </p:nvSpPr>
        <p:spPr/>
        <p:txBody>
          <a:bodyPr>
            <a:normAutofit/>
          </a:bodyPr>
          <a:lstStyle/>
          <a:p>
            <a:r>
              <a:rPr lang="en-US" dirty="0"/>
              <a:t>Thousands of </a:t>
            </a:r>
            <a:r>
              <a:rPr lang="en-US" dirty="0" smtClean="0"/>
              <a:t>people from </a:t>
            </a:r>
            <a:r>
              <a:rPr lang="en-US" dirty="0"/>
              <a:t>all over the country responded and ordered mangoes by providing their </a:t>
            </a:r>
            <a:r>
              <a:rPr lang="en-US" dirty="0" smtClean="0"/>
              <a:t>credit card </a:t>
            </a:r>
            <a:r>
              <a:rPr lang="en-US" dirty="0"/>
              <a:t>numbers. The owners of what was later proven to be a bogus website then </a:t>
            </a:r>
            <a:r>
              <a:rPr lang="en-US" dirty="0" smtClean="0"/>
              <a:t>fled taking </a:t>
            </a:r>
            <a:r>
              <a:rPr lang="en-US" dirty="0"/>
              <a:t>the numerous credit card numbers and proceeded to spend huge amounts </a:t>
            </a:r>
            <a:r>
              <a:rPr lang="en-US" dirty="0" smtClean="0"/>
              <a:t>of money </a:t>
            </a:r>
            <a:r>
              <a:rPr lang="en-US" dirty="0"/>
              <a:t>much to the chagrin of the card owners.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0.gstatic.com/images?q=tbn:ANd9GcTthRm6d8kXHFGrjcjkPTm-DLgtJtfkK3sxDtbI5BCYNcuxTDtYuQ"/>
          <p:cNvPicPr>
            <a:picLocks noChangeAspect="1" noChangeArrowheads="1"/>
          </p:cNvPicPr>
          <p:nvPr/>
        </p:nvPicPr>
        <p:blipFill>
          <a:blip r:embed="rId2" cstate="print"/>
          <a:srcRect/>
          <a:stretch>
            <a:fillRect/>
          </a:stretch>
        </p:blipFill>
        <p:spPr bwMode="auto">
          <a:xfrm>
            <a:off x="1524000" y="990600"/>
            <a:ext cx="6096000" cy="44958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 Card Fraud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Credit card fraud</a:t>
            </a:r>
            <a:r>
              <a:rPr lang="en-US" dirty="0" smtClean="0"/>
              <a:t> is a wide-ranging term for theft and fraud committed using a credit card or any similar payment mechanism as a fraudulent source of funds in a transaction. The purpose may be to obtain goods without paying, or to obtain unauthorized funds from an account. Credit card fraud is also an adjunct to identity theft. According to the United States Federal Trade Commission, while identity theft had been holding steady for the last few years, it saw a 21 percent increase in 2008.</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Stolen cards</a:t>
            </a:r>
            <a:endParaRPr lang="en-US" dirty="0"/>
          </a:p>
        </p:txBody>
      </p:sp>
      <p:sp>
        <p:nvSpPr>
          <p:cNvPr id="3" name="Content Placeholder 2"/>
          <p:cNvSpPr>
            <a:spLocks noGrp="1"/>
          </p:cNvSpPr>
          <p:nvPr>
            <p:ph idx="1"/>
          </p:nvPr>
        </p:nvSpPr>
        <p:spPr/>
        <p:txBody>
          <a:bodyPr/>
          <a:lstStyle/>
          <a:p>
            <a:r>
              <a:rPr lang="en-US" dirty="0" smtClean="0"/>
              <a:t>Stolen cards can be reported quickly by cardholders, but a compromised account can be hoarded by a thief for weeks or months before any fraudulent use, making it difficult to identify the source of the compromise.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Cyber Crime</a:t>
            </a:r>
            <a:endParaRPr lang="en-US" dirty="0"/>
          </a:p>
        </p:txBody>
      </p:sp>
      <p:sp>
        <p:nvSpPr>
          <p:cNvPr id="3" name="Content Placeholder 2"/>
          <p:cNvSpPr>
            <a:spLocks noGrp="1"/>
          </p:cNvSpPr>
          <p:nvPr>
            <p:ph idx="1"/>
          </p:nvPr>
        </p:nvSpPr>
        <p:spPr/>
        <p:txBody>
          <a:bodyPr/>
          <a:lstStyle/>
          <a:p>
            <a:r>
              <a:rPr lang="en-US" dirty="0"/>
              <a:t>The first recorded cyber crime took place in the year 1820! That is not </a:t>
            </a:r>
            <a:r>
              <a:rPr lang="en-US" dirty="0" smtClean="0"/>
              <a:t>surprising considering </a:t>
            </a:r>
            <a:r>
              <a:rPr lang="en-US" dirty="0"/>
              <a:t>the fact that the abacus, which is thought to be the earliest form of </a:t>
            </a:r>
            <a:r>
              <a:rPr lang="en-US" dirty="0" smtClean="0"/>
              <a:t>a computer</a:t>
            </a:r>
            <a:r>
              <a:rPr lang="en-US" dirty="0"/>
              <a:t>, has been around since 3500 B.C. in India, Japan and China.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Stolen cards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a credit card is lost or stolen, it may be utilized for illegal purchases until the holder notifies the issuing bank that the card is lost. Most issuing banks have free 24-hour telephone numbers to encourage prompt reporting. Still, it is possible for a thief to make unauthorized purchases on a card before its cancellation. Without other security measures, a thief could potentially purchase thousands of dollars in merchandise or services before the cardholder or the card issuer realize that the card is in the wrong hands.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Identity theft</a:t>
            </a:r>
            <a:br>
              <a:rPr lang="en-US" b="1" dirty="0" smtClean="0"/>
            </a:br>
            <a:endParaRPr lang="en-US" dirty="0"/>
          </a:p>
        </p:txBody>
      </p:sp>
      <p:sp>
        <p:nvSpPr>
          <p:cNvPr id="3" name="Content Placeholder 2"/>
          <p:cNvSpPr>
            <a:spLocks noGrp="1"/>
          </p:cNvSpPr>
          <p:nvPr>
            <p:ph idx="1"/>
          </p:nvPr>
        </p:nvSpPr>
        <p:spPr/>
        <p:txBody>
          <a:bodyPr/>
          <a:lstStyle/>
          <a:p>
            <a:r>
              <a:rPr lang="en-US" dirty="0" smtClean="0"/>
              <a:t>Identity theft can be divided into two broad categories: Application fraud and account takeover.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http://t2.gstatic.com/images?q=tbn:ANd9GcRViDLyvbyG8KBynf9hLyvtmFdY_0tf3KVLXiRAcijg5Gpd5uJClA"/>
          <p:cNvPicPr>
            <a:picLocks noChangeAspect="1" noChangeArrowheads="1"/>
          </p:cNvPicPr>
          <p:nvPr/>
        </p:nvPicPr>
        <p:blipFill>
          <a:blip r:embed="rId2" cstate="print"/>
          <a:srcRect/>
          <a:stretch>
            <a:fillRect/>
          </a:stretch>
        </p:blipFill>
        <p:spPr bwMode="auto">
          <a:xfrm>
            <a:off x="1447800" y="609600"/>
            <a:ext cx="5791200" cy="5105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fraud</a:t>
            </a:r>
            <a:br>
              <a:rPr lang="en-US" b="1" dirty="0" smtClean="0"/>
            </a:br>
            <a:endParaRPr lang="en-US" dirty="0"/>
          </a:p>
        </p:txBody>
      </p:sp>
      <p:sp>
        <p:nvSpPr>
          <p:cNvPr id="3" name="Content Placeholder 2"/>
          <p:cNvSpPr>
            <a:spLocks noGrp="1"/>
          </p:cNvSpPr>
          <p:nvPr>
            <p:ph idx="1"/>
          </p:nvPr>
        </p:nvSpPr>
        <p:spPr/>
        <p:txBody>
          <a:bodyPr/>
          <a:lstStyle/>
          <a:p>
            <a:r>
              <a:rPr lang="en-US" dirty="0" smtClean="0"/>
              <a:t>Application fraud happens when a criminal uses stolen or fake documents to open an account in someone else's name without authorization. Criminals may try to steal documents such as utility bills and bank statements to build up useful personal information. Alternatively, they may create counterfeit documents.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Account takeover</a:t>
            </a:r>
            <a:endParaRPr lang="en-US" b="1" dirty="0"/>
          </a:p>
        </p:txBody>
      </p:sp>
      <p:sp>
        <p:nvSpPr>
          <p:cNvPr id="3" name="Content Placeholder 2"/>
          <p:cNvSpPr>
            <a:spLocks noGrp="1"/>
          </p:cNvSpPr>
          <p:nvPr>
            <p:ph idx="1"/>
          </p:nvPr>
        </p:nvSpPr>
        <p:spPr/>
        <p:txBody>
          <a:bodyPr/>
          <a:lstStyle/>
          <a:p>
            <a:r>
              <a:rPr lang="en-US" dirty="0" smtClean="0"/>
              <a:t>Account takeover happens when a criminal tries to take over another person's account, first by gathering information about the intended victim, and then contacting their card issuer while impersonating the genuine cardholder, and asking for mail to be redirected to a new address. The criminal then reports the card lost and asks for a replacement to be sent.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t0.gstatic.com/images?q=tbn:ANd9GcSs8hBIDPmiCZPXYYlLU1knL1VO73f47gRnJp6c2Ysx9uI-7oiMMw"/>
          <p:cNvPicPr>
            <a:picLocks noChangeAspect="1" noChangeArrowheads="1"/>
          </p:cNvPicPr>
          <p:nvPr/>
        </p:nvPicPr>
        <p:blipFill>
          <a:blip r:embed="rId2" cstate="print"/>
          <a:srcRect/>
          <a:stretch>
            <a:fillRect/>
          </a:stretch>
        </p:blipFill>
        <p:spPr bwMode="auto">
          <a:xfrm>
            <a:off x="1066800" y="914400"/>
            <a:ext cx="6400800" cy="415290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Skimming</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Skimming is the theft of credit card information used in an otherwise legitimate transaction. The thief can procure a victim's credit card number using basic methods such as photocopying receipts or more advanced methods such as using a small electronic device (skimmer) to swipe and store hundreds of victims’ credit card numbers. Common scenarios for skimming are restaurants or bars where the skimmer has possession of the victim's credit card out of their immediate view.</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http://t2.gstatic.com/images?q=tbn:ANd9GcTjmDqfkgdRFmBKtgjBdqTiqWG5F7cEj7dvxg0Fnlp3-7vcrX6S"/>
          <p:cNvPicPr>
            <a:picLocks noChangeAspect="1" noChangeArrowheads="1"/>
          </p:cNvPicPr>
          <p:nvPr/>
        </p:nvPicPr>
        <p:blipFill>
          <a:blip r:embed="rId2" cstate="print"/>
          <a:srcRect/>
          <a:stretch>
            <a:fillRect/>
          </a:stretch>
        </p:blipFill>
        <p:spPr bwMode="auto">
          <a:xfrm>
            <a:off x="1371600" y="914400"/>
            <a:ext cx="5410200" cy="43434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BIN attack</a:t>
            </a:r>
            <a:br>
              <a:rPr lang="en-US" b="1" dirty="0" smtClean="0"/>
            </a:br>
            <a:endParaRPr lang="en-US" dirty="0"/>
          </a:p>
        </p:txBody>
      </p:sp>
      <p:sp>
        <p:nvSpPr>
          <p:cNvPr id="3" name="Content Placeholder 2"/>
          <p:cNvSpPr>
            <a:spLocks noGrp="1"/>
          </p:cNvSpPr>
          <p:nvPr>
            <p:ph idx="1"/>
          </p:nvPr>
        </p:nvSpPr>
        <p:spPr/>
        <p:txBody>
          <a:bodyPr/>
          <a:lstStyle/>
          <a:p>
            <a:r>
              <a:rPr lang="en-US" dirty="0" smtClean="0"/>
              <a:t>Credit cards are produced in BIN ranges. Where an issuer does not use random generation of the card number, it is possible for an attacker to obtain one good card number and generate valid card numbers by changing the last four numbers using a generator. The expiry date of these cards would most likely be the same as the good card.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Tele phishing</a:t>
            </a:r>
            <a:br>
              <a:rPr lang="en-US" b="1" dirty="0" smtClean="0"/>
            </a:br>
            <a:endParaRPr lang="en-US" dirty="0"/>
          </a:p>
        </p:txBody>
      </p:sp>
      <p:sp>
        <p:nvSpPr>
          <p:cNvPr id="3" name="Content Placeholder 2"/>
          <p:cNvSpPr>
            <a:spLocks noGrp="1"/>
          </p:cNvSpPr>
          <p:nvPr>
            <p:ph idx="1"/>
          </p:nvPr>
        </p:nvSpPr>
        <p:spPr/>
        <p:txBody>
          <a:bodyPr/>
          <a:lstStyle/>
          <a:p>
            <a:r>
              <a:rPr lang="en-US" dirty="0" smtClean="0"/>
              <a:t>Scammers may obtain a list of individuals with their name and phone number luring the victim into thinking that they are speaking with a trusted organization handing over sensitive information such as credit card details.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Cyber Crime</a:t>
            </a:r>
            <a:endParaRPr lang="en-US" dirty="0"/>
          </a:p>
        </p:txBody>
      </p:sp>
      <p:sp>
        <p:nvSpPr>
          <p:cNvPr id="3" name="Content Placeholder 2"/>
          <p:cNvSpPr>
            <a:spLocks noGrp="1"/>
          </p:cNvSpPr>
          <p:nvPr>
            <p:ph idx="1"/>
          </p:nvPr>
        </p:nvSpPr>
        <p:spPr/>
        <p:txBody>
          <a:bodyPr/>
          <a:lstStyle/>
          <a:p>
            <a:r>
              <a:rPr lang="en-US" dirty="0"/>
              <a:t>In 1820, Joseph-Marie Jacquard, a textile manufacturer in France, produced the</a:t>
            </a:r>
          </a:p>
          <a:p>
            <a:pPr>
              <a:buNone/>
            </a:pPr>
            <a:r>
              <a:rPr lang="en-US" dirty="0" smtClean="0"/>
              <a:t>    loom</a:t>
            </a:r>
            <a:r>
              <a:rPr lang="en-US" dirty="0"/>
              <a:t>. This device allowed the repetition of a series of steps in the weaving of special</a:t>
            </a:r>
          </a:p>
          <a:p>
            <a:pPr>
              <a:buNone/>
            </a:pPr>
            <a:r>
              <a:rPr lang="en-US" dirty="0" smtClean="0"/>
              <a:t>     fabrics</a:t>
            </a:r>
            <a:r>
              <a:rPr lang="en-US" dirty="0"/>
              <a:t>. This resulted in a fear amongst Jacquard's employees that their </a:t>
            </a:r>
            <a:r>
              <a:rPr lang="en-US" dirty="0" smtClean="0"/>
              <a:t>traditional employment </a:t>
            </a:r>
            <a:r>
              <a:rPr lang="en-US" dirty="0"/>
              <a:t>and livelihood were being threatened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Balance transfer checks</a:t>
            </a:r>
            <a:endParaRPr lang="en-US" b="1" dirty="0"/>
          </a:p>
        </p:txBody>
      </p:sp>
      <p:sp>
        <p:nvSpPr>
          <p:cNvPr id="3" name="Content Placeholder 2"/>
          <p:cNvSpPr>
            <a:spLocks noGrp="1"/>
          </p:cNvSpPr>
          <p:nvPr>
            <p:ph idx="1"/>
          </p:nvPr>
        </p:nvSpPr>
        <p:spPr/>
        <p:txBody>
          <a:bodyPr>
            <a:normAutofit lnSpcReduction="10000"/>
          </a:bodyPr>
          <a:lstStyle/>
          <a:p>
            <a:r>
              <a:rPr lang="en-US" dirty="0" smtClean="0"/>
              <a:t>Some promotional offers include active balance transfer checks which may be tied directly to a credit card account. These are often sent unsolicited, and may occur as often as once per month by some financial institutions. In cases where checks are stolen from a victim's mailbox they can be used at point of sales locations thereby leaving the victim responsible for the losses. They are one path at times used by fraudsters.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Cyber pornography</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Cyber pornography</a:t>
            </a:r>
            <a:endParaRPr lang="en-US" dirty="0"/>
          </a:p>
        </p:txBody>
      </p:sp>
      <p:sp>
        <p:nvSpPr>
          <p:cNvPr id="3" name="Content Placeholder 2"/>
          <p:cNvSpPr>
            <a:spLocks noGrp="1"/>
          </p:cNvSpPr>
          <p:nvPr>
            <p:ph idx="1"/>
          </p:nvPr>
        </p:nvSpPr>
        <p:spPr/>
        <p:txBody>
          <a:bodyPr/>
          <a:lstStyle/>
          <a:p>
            <a:r>
              <a:rPr lang="en-US" dirty="0"/>
              <a:t>This would include pornographic websites; pornographic magazines produced </a:t>
            </a:r>
            <a:r>
              <a:rPr lang="en-US" dirty="0" smtClean="0"/>
              <a:t>using computers </a:t>
            </a:r>
            <a:r>
              <a:rPr lang="en-US" dirty="0"/>
              <a:t>(to publish and print the material) and the Internet (to download </a:t>
            </a:r>
            <a:r>
              <a:rPr lang="en-US" dirty="0" smtClean="0"/>
              <a:t>and transmit </a:t>
            </a:r>
            <a:r>
              <a:rPr lang="en-US" dirty="0"/>
              <a:t>pornographic pictures, photos, writings etc). Recent Indian </a:t>
            </a:r>
            <a:r>
              <a:rPr lang="en-US" dirty="0" smtClean="0"/>
              <a:t>incidents revolving </a:t>
            </a:r>
            <a:r>
              <a:rPr lang="en-US" dirty="0"/>
              <a:t>around cyber pornography include the Air Force </a:t>
            </a:r>
            <a:r>
              <a:rPr lang="en-US" dirty="0" err="1"/>
              <a:t>Balbharati</a:t>
            </a:r>
            <a:r>
              <a:rPr lang="en-US" dirty="0"/>
              <a:t> School case.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Cyber pornography</a:t>
            </a:r>
            <a:endParaRPr lang="en-US" dirty="0"/>
          </a:p>
        </p:txBody>
      </p:sp>
      <p:sp>
        <p:nvSpPr>
          <p:cNvPr id="3" name="Content Placeholder 2"/>
          <p:cNvSpPr>
            <a:spLocks noGrp="1"/>
          </p:cNvSpPr>
          <p:nvPr>
            <p:ph idx="1"/>
          </p:nvPr>
        </p:nvSpPr>
        <p:spPr/>
        <p:txBody>
          <a:bodyPr>
            <a:normAutofit/>
          </a:bodyPr>
          <a:lstStyle/>
          <a:p>
            <a:r>
              <a:rPr lang="en-US" dirty="0" smtClean="0"/>
              <a:t>A student </a:t>
            </a:r>
            <a:r>
              <a:rPr lang="en-US" dirty="0"/>
              <a:t>of the Air Force </a:t>
            </a:r>
            <a:r>
              <a:rPr lang="en-US" dirty="0" err="1"/>
              <a:t>Balbharati</a:t>
            </a:r>
            <a:r>
              <a:rPr lang="en-US" dirty="0"/>
              <a:t> School, Delhi, was teased by all his classmates </a:t>
            </a:r>
            <a:r>
              <a:rPr lang="en-US" dirty="0" smtClean="0"/>
              <a:t>for having </a:t>
            </a:r>
            <a:r>
              <a:rPr lang="en-US" dirty="0"/>
              <a:t>a pockmarked face. Tired of the cruel jokes, he decided to get back at </a:t>
            </a:r>
            <a:r>
              <a:rPr lang="en-US" dirty="0" smtClean="0"/>
              <a:t>his tormentors</a:t>
            </a:r>
            <a:r>
              <a:rPr lang="en-US" dirty="0"/>
              <a:t>. He scanned photographs of his classmates and teachers, morphed </a:t>
            </a:r>
            <a:r>
              <a:rPr lang="en-US" dirty="0" smtClean="0"/>
              <a:t>them with </a:t>
            </a:r>
            <a:r>
              <a:rPr lang="en-US" dirty="0"/>
              <a:t>nude photographs and put them up on a website that he uploaded on to a </a:t>
            </a:r>
            <a:r>
              <a:rPr lang="en-US" dirty="0" smtClean="0"/>
              <a:t>free web </a:t>
            </a:r>
            <a:r>
              <a:rPr lang="en-US" dirty="0"/>
              <a:t>hosting service.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Cyber pornography</a:t>
            </a:r>
            <a:endParaRPr lang="en-US" dirty="0"/>
          </a:p>
        </p:txBody>
      </p:sp>
      <p:sp>
        <p:nvSpPr>
          <p:cNvPr id="3" name="Content Placeholder 2"/>
          <p:cNvSpPr>
            <a:spLocks noGrp="1"/>
          </p:cNvSpPr>
          <p:nvPr>
            <p:ph idx="1"/>
          </p:nvPr>
        </p:nvSpPr>
        <p:spPr/>
        <p:txBody>
          <a:bodyPr/>
          <a:lstStyle/>
          <a:p>
            <a:r>
              <a:rPr lang="en-US" dirty="0"/>
              <a:t>In another incident, in Mumbai a Swiss couple would gather slum children and </a:t>
            </a:r>
            <a:r>
              <a:rPr lang="en-US" dirty="0" smtClean="0"/>
              <a:t>then would </a:t>
            </a:r>
            <a:r>
              <a:rPr lang="en-US" dirty="0"/>
              <a:t>force them to appear for obscene photographs. They would then upload </a:t>
            </a:r>
            <a:r>
              <a:rPr lang="en-US" dirty="0" smtClean="0"/>
              <a:t>these photographs </a:t>
            </a:r>
            <a:r>
              <a:rPr lang="en-US" dirty="0"/>
              <a:t>to websites specially designed for </a:t>
            </a:r>
            <a:r>
              <a:rPr lang="en-US" dirty="0" err="1" smtClean="0"/>
              <a:t>paedophiles</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Cyber pornography</a:t>
            </a:r>
            <a:endParaRPr lang="en-US" dirty="0"/>
          </a:p>
        </p:txBody>
      </p:sp>
      <p:sp>
        <p:nvSpPr>
          <p:cNvPr id="3" name="Content Placeholder 2"/>
          <p:cNvSpPr>
            <a:spLocks noGrp="1"/>
          </p:cNvSpPr>
          <p:nvPr>
            <p:ph idx="1"/>
          </p:nvPr>
        </p:nvSpPr>
        <p:spPr/>
        <p:txBody>
          <a:bodyPr/>
          <a:lstStyle/>
          <a:p>
            <a:r>
              <a:rPr lang="en-US" dirty="0" smtClean="0"/>
              <a:t>The Internet enables people to access pornography more or less anonymously and to view it in the comfort and privacy of their homes. It also allows access to pornography by people whose access is otherwise restricted for legal or social reasons, such as children.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Cyber pornography</a:t>
            </a:r>
            <a:endParaRPr lang="en-US" dirty="0"/>
          </a:p>
        </p:txBody>
      </p:sp>
      <p:sp>
        <p:nvSpPr>
          <p:cNvPr id="3" name="Content Placeholder 2"/>
          <p:cNvSpPr>
            <a:spLocks noGrp="1"/>
          </p:cNvSpPr>
          <p:nvPr>
            <p:ph idx="1"/>
          </p:nvPr>
        </p:nvSpPr>
        <p:spPr/>
        <p:txBody>
          <a:bodyPr>
            <a:normAutofit fontScale="92500"/>
          </a:bodyPr>
          <a:lstStyle/>
          <a:p>
            <a:r>
              <a:rPr lang="en-US" b="1" dirty="0" smtClean="0"/>
              <a:t>Usenet</a:t>
            </a:r>
          </a:p>
          <a:p>
            <a:r>
              <a:rPr lang="en-US" dirty="0" smtClean="0"/>
              <a:t>Another free source of pornography on the Internet are the Usenet newsgroups that were the first home to such material. Newsgroups tend to be poorly organized and flooded with content that is off-topic or spam. Commercial software and websites are available that allow browsing the images or videos on newsgroups, sometimes with galleries of thumbnail images.</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Cyber pornography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Peer-to-peer</a:t>
            </a:r>
          </a:p>
          <a:p>
            <a:r>
              <a:rPr lang="en-US" dirty="0" smtClean="0"/>
              <a:t>Peer-to-peer</a:t>
            </a:r>
            <a:r>
              <a:rPr lang="en-US" dirty="0"/>
              <a:t> </a:t>
            </a:r>
            <a:r>
              <a:rPr lang="en-US" dirty="0" smtClean="0"/>
              <a:t>file sharing networks provide another form of free access to pornography. While such networks have been associated largely with the illegal sharing of copyrighted music and movies, the sharing of pornography has also been a popular use for file sharing. Many commercial sites have recognized this trend and have begun distributing free samples of their content on peer-to-peer networks.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Sale of illegal articles</a:t>
            </a:r>
            <a:endParaRPr lang="en-US" dirty="0"/>
          </a:p>
        </p:txBody>
      </p:sp>
      <p:sp>
        <p:nvSpPr>
          <p:cNvPr id="3" name="Content Placeholder 2"/>
          <p:cNvSpPr>
            <a:spLocks noGrp="1"/>
          </p:cNvSpPr>
          <p:nvPr>
            <p:ph idx="1"/>
          </p:nvPr>
        </p:nvSpPr>
        <p:spPr/>
        <p:txBody>
          <a:bodyPr/>
          <a:lstStyle/>
          <a:p>
            <a:r>
              <a:rPr lang="en-US" dirty="0"/>
              <a:t>This would include sale of narcotics, weapons and wildlife etc., by posting </a:t>
            </a:r>
            <a:r>
              <a:rPr lang="en-US" dirty="0" smtClean="0"/>
              <a:t>information on </a:t>
            </a:r>
            <a:r>
              <a:rPr lang="en-US" dirty="0"/>
              <a:t>websites, auction websites, and bulletin boards or </a:t>
            </a:r>
            <a:r>
              <a:rPr lang="en-US" dirty="0" smtClean="0"/>
              <a:t>simply </a:t>
            </a:r>
            <a:r>
              <a:rPr lang="en-US" dirty="0"/>
              <a:t>by using </a:t>
            </a:r>
            <a:r>
              <a:rPr lang="en-US" dirty="0" smtClean="0"/>
              <a:t>email communication</a:t>
            </a:r>
            <a:r>
              <a:rPr lang="en-US" dirty="0"/>
              <a:t>. E.g. many of the auction sites even in India are believed to </a:t>
            </a:r>
            <a:r>
              <a:rPr lang="en-US" dirty="0" smtClean="0"/>
              <a:t>be selling </a:t>
            </a:r>
            <a:r>
              <a:rPr lang="en-US" dirty="0"/>
              <a:t>cocaine in the name of 'honey'.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60" name="Picture 4" descr="http://www.calcuttayellowpages.com/cimage30/110326pic47.jpg"/>
          <p:cNvPicPr>
            <a:picLocks noChangeAspect="1" noChangeArrowheads="1"/>
          </p:cNvPicPr>
          <p:nvPr/>
        </p:nvPicPr>
        <p:blipFill>
          <a:blip r:embed="rId2" cstate="print"/>
          <a:srcRect/>
          <a:stretch>
            <a:fillRect/>
          </a:stretch>
        </p:blipFill>
        <p:spPr bwMode="auto">
          <a:xfrm>
            <a:off x="1676400" y="1524000"/>
            <a:ext cx="5181600" cy="3352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Cyber Crime</a:t>
            </a:r>
            <a:endParaRPr lang="en-US" dirty="0"/>
          </a:p>
        </p:txBody>
      </p:sp>
      <p:sp>
        <p:nvSpPr>
          <p:cNvPr id="3" name="Content Placeholder 2"/>
          <p:cNvSpPr>
            <a:spLocks noGrp="1"/>
          </p:cNvSpPr>
          <p:nvPr>
            <p:ph idx="1"/>
          </p:nvPr>
        </p:nvSpPr>
        <p:spPr/>
        <p:txBody>
          <a:bodyPr/>
          <a:lstStyle/>
          <a:p>
            <a:r>
              <a:rPr lang="en-US" dirty="0"/>
              <a:t>Today computers have come a long way, with neural networks and </a:t>
            </a:r>
            <a:r>
              <a:rPr lang="en-US" dirty="0" err="1" smtClean="0"/>
              <a:t>nano</a:t>
            </a:r>
            <a:r>
              <a:rPr lang="en-US" dirty="0" smtClean="0"/>
              <a:t>-computing promising </a:t>
            </a:r>
            <a:r>
              <a:rPr lang="en-US" dirty="0"/>
              <a:t>to turn every atom in a glass of water into a computer capable </a:t>
            </a:r>
            <a:r>
              <a:rPr lang="en-US" dirty="0" smtClean="0"/>
              <a:t>of performing </a:t>
            </a:r>
            <a:r>
              <a:rPr lang="en-US" dirty="0"/>
              <a:t>a Billion operations per second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Online gambling</a:t>
            </a:r>
            <a:endParaRPr lang="en-US" dirty="0"/>
          </a:p>
        </p:txBody>
      </p:sp>
      <p:sp>
        <p:nvSpPr>
          <p:cNvPr id="3" name="Content Placeholder 2"/>
          <p:cNvSpPr>
            <a:spLocks noGrp="1"/>
          </p:cNvSpPr>
          <p:nvPr>
            <p:ph idx="1"/>
          </p:nvPr>
        </p:nvSpPr>
        <p:spPr/>
        <p:txBody>
          <a:bodyPr/>
          <a:lstStyle/>
          <a:p>
            <a:r>
              <a:rPr lang="en-US" dirty="0"/>
              <a:t>There are millions of websites; all hosted on servers abroad, that offer </a:t>
            </a:r>
            <a:r>
              <a:rPr lang="en-US" dirty="0" smtClean="0"/>
              <a:t>online gambling</a:t>
            </a:r>
            <a:r>
              <a:rPr lang="en-US" dirty="0"/>
              <a:t>. In fact, it is believed that many of these websites are actually fronts </a:t>
            </a:r>
            <a:r>
              <a:rPr lang="en-US" dirty="0" smtClean="0"/>
              <a:t>for money </a:t>
            </a:r>
            <a:r>
              <a:rPr lang="en-US" dirty="0"/>
              <a:t>laundering.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descr="http://t2.gstatic.com/images?q=tbn:ANd9GcRAUT7M9Z0dOge2hmPVFe94W4bfa4kS9LGwi0ab6C8wbHcgKVUWIw"/>
          <p:cNvPicPr>
            <a:picLocks noChangeAspect="1" noChangeArrowheads="1"/>
          </p:cNvPicPr>
          <p:nvPr/>
        </p:nvPicPr>
        <p:blipFill>
          <a:blip r:embed="rId2" cstate="print"/>
          <a:srcRect/>
          <a:stretch>
            <a:fillRect/>
          </a:stretch>
        </p:blipFill>
        <p:spPr bwMode="auto">
          <a:xfrm>
            <a:off x="1828800" y="1371600"/>
            <a:ext cx="4572000" cy="43434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Intellectual Property crimes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Cyber pornography</a:t>
            </a:r>
            <a:endParaRPr lang="en-US"/>
          </a:p>
        </p:txBody>
      </p:sp>
      <p:sp>
        <p:nvSpPr>
          <p:cNvPr id="3" name="Content Placeholder 2"/>
          <p:cNvSpPr>
            <a:spLocks noGrp="1"/>
          </p:cNvSpPr>
          <p:nvPr>
            <p:ph idx="1"/>
          </p:nvPr>
        </p:nvSpPr>
        <p:spPr/>
        <p:txBody>
          <a:bodyPr/>
          <a:lstStyle/>
          <a:p>
            <a:r>
              <a:rPr lang="en-US" dirty="0"/>
              <a:t>These include software piracy, copyright infringement, trademarks violations, theft </a:t>
            </a:r>
            <a:r>
              <a:rPr lang="en-US" dirty="0" smtClean="0"/>
              <a:t>of computer </a:t>
            </a:r>
            <a:r>
              <a:rPr lang="en-US" dirty="0"/>
              <a:t>source code etc.</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Email spoofing</a:t>
            </a:r>
            <a:endParaRPr lang="en-US" dirty="0"/>
          </a:p>
        </p:txBody>
      </p:sp>
      <p:sp>
        <p:nvSpPr>
          <p:cNvPr id="3" name="Content Placeholder 2"/>
          <p:cNvSpPr>
            <a:spLocks noGrp="1"/>
          </p:cNvSpPr>
          <p:nvPr>
            <p:ph idx="1"/>
          </p:nvPr>
        </p:nvSpPr>
        <p:spPr/>
        <p:txBody>
          <a:bodyPr>
            <a:normAutofit lnSpcReduction="10000"/>
          </a:bodyPr>
          <a:lstStyle/>
          <a:p>
            <a:r>
              <a:rPr lang="en-US" dirty="0"/>
              <a:t>A spoofed email is one that appears to originate from one source but actually has</a:t>
            </a:r>
          </a:p>
          <a:p>
            <a:pPr>
              <a:buNone/>
            </a:pPr>
            <a:r>
              <a:rPr lang="en-US" dirty="0" smtClean="0"/>
              <a:t> been </a:t>
            </a:r>
            <a:r>
              <a:rPr lang="en-US" dirty="0"/>
              <a:t>sent from another source. E.g. </a:t>
            </a:r>
            <a:r>
              <a:rPr lang="en-US" dirty="0" err="1"/>
              <a:t>Pooja</a:t>
            </a:r>
            <a:r>
              <a:rPr lang="en-US" dirty="0"/>
              <a:t> has an e-mail </a:t>
            </a:r>
            <a:r>
              <a:rPr lang="en-US" dirty="0" smtClean="0"/>
              <a:t>address pooja@asianlaws.org</a:t>
            </a:r>
            <a:r>
              <a:rPr lang="en-US" dirty="0"/>
              <a:t>. Her enemy, </a:t>
            </a:r>
            <a:r>
              <a:rPr lang="en-US" dirty="0" err="1"/>
              <a:t>Sameer</a:t>
            </a:r>
            <a:r>
              <a:rPr lang="en-US" dirty="0"/>
              <a:t> spoofs her e-mail and sends </a:t>
            </a:r>
            <a:r>
              <a:rPr lang="en-US" dirty="0" smtClean="0"/>
              <a:t>obscene messages </a:t>
            </a:r>
            <a:r>
              <a:rPr lang="en-US" dirty="0"/>
              <a:t>to all her acquaintances. Since the e-mails appear to have originated </a:t>
            </a:r>
            <a:r>
              <a:rPr lang="en-US" dirty="0" smtClean="0"/>
              <a:t>from </a:t>
            </a:r>
            <a:r>
              <a:rPr lang="en-US" dirty="0" err="1" smtClean="0"/>
              <a:t>Pooja</a:t>
            </a:r>
            <a:r>
              <a:rPr lang="en-US" dirty="0"/>
              <a:t>, her friends could take offence and relationships could be spoiled for life.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descr="http://t1.gstatic.com/images?q=tbn:ANd9GcSe2nFTxIITcmTqjyDHE1wpCLubx-znnbm12mySn3PDCgJ6KBdq"/>
          <p:cNvPicPr>
            <a:picLocks noChangeAspect="1" noChangeArrowheads="1"/>
          </p:cNvPicPr>
          <p:nvPr/>
        </p:nvPicPr>
        <p:blipFill>
          <a:blip r:embed="rId2" cstate="print"/>
          <a:srcRect/>
          <a:stretch>
            <a:fillRect/>
          </a:stretch>
        </p:blipFill>
        <p:spPr bwMode="auto">
          <a:xfrm>
            <a:off x="914400" y="914400"/>
            <a:ext cx="5943600" cy="50292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Spoofing</a:t>
            </a:r>
            <a:endParaRPr lang="en-US" dirty="0"/>
          </a:p>
        </p:txBody>
      </p:sp>
      <p:sp>
        <p:nvSpPr>
          <p:cNvPr id="3" name="Content Placeholder 2"/>
          <p:cNvSpPr>
            <a:spLocks noGrp="1"/>
          </p:cNvSpPr>
          <p:nvPr>
            <p:ph idx="1"/>
          </p:nvPr>
        </p:nvSpPr>
        <p:spPr/>
        <p:txBody>
          <a:bodyPr/>
          <a:lstStyle/>
          <a:p>
            <a:r>
              <a:rPr lang="en-US" dirty="0"/>
              <a:t>Email spoofing can also cause monetary damage. In an American case, a </a:t>
            </a:r>
            <a:r>
              <a:rPr lang="en-US" dirty="0" smtClean="0"/>
              <a:t>teenager made </a:t>
            </a:r>
            <a:r>
              <a:rPr lang="en-US" dirty="0"/>
              <a:t>millions of dollars by spreading false information about certain </a:t>
            </a:r>
            <a:r>
              <a:rPr lang="en-US" dirty="0" smtClean="0"/>
              <a:t>companies whose </a:t>
            </a:r>
            <a:r>
              <a:rPr lang="en-US" dirty="0"/>
              <a:t>shares he had short sold.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Spoofing</a:t>
            </a:r>
            <a:endParaRPr lang="en-US" dirty="0"/>
          </a:p>
        </p:txBody>
      </p:sp>
      <p:sp>
        <p:nvSpPr>
          <p:cNvPr id="3" name="Content Placeholder 2"/>
          <p:cNvSpPr>
            <a:spLocks noGrp="1"/>
          </p:cNvSpPr>
          <p:nvPr>
            <p:ph idx="1"/>
          </p:nvPr>
        </p:nvSpPr>
        <p:spPr/>
        <p:txBody>
          <a:bodyPr>
            <a:normAutofit/>
          </a:bodyPr>
          <a:lstStyle/>
          <a:p>
            <a:r>
              <a:rPr lang="en-US" dirty="0"/>
              <a:t>This misinformation was spread by sending </a:t>
            </a:r>
            <a:r>
              <a:rPr lang="en-US" dirty="0" smtClean="0"/>
              <a:t>spoofed emails</a:t>
            </a:r>
            <a:r>
              <a:rPr lang="en-US" dirty="0"/>
              <a:t>, purportedly from news agencies like Reuters, to share brokers and </a:t>
            </a:r>
            <a:r>
              <a:rPr lang="en-US" dirty="0" smtClean="0"/>
              <a:t>investors who </a:t>
            </a:r>
            <a:r>
              <a:rPr lang="en-US" dirty="0"/>
              <a:t>were informed that the companies were doing very badly. Even after the </a:t>
            </a:r>
            <a:r>
              <a:rPr lang="en-US" dirty="0" smtClean="0"/>
              <a:t>truth came </a:t>
            </a:r>
            <a:r>
              <a:rPr lang="en-US" dirty="0"/>
              <a:t>out the values of the shares did not go back to the earlier levels and </a:t>
            </a:r>
            <a:r>
              <a:rPr lang="en-US" dirty="0" smtClean="0"/>
              <a:t>thousands of </a:t>
            </a:r>
            <a:r>
              <a:rPr lang="en-US" dirty="0"/>
              <a:t>investors lost a lot of money.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Forgery</a:t>
            </a:r>
            <a:endParaRPr lang="en-US" dirty="0"/>
          </a:p>
        </p:txBody>
      </p:sp>
      <p:sp>
        <p:nvSpPr>
          <p:cNvPr id="3" name="Content Placeholder 2"/>
          <p:cNvSpPr>
            <a:spLocks noGrp="1"/>
          </p:cNvSpPr>
          <p:nvPr>
            <p:ph idx="1"/>
          </p:nvPr>
        </p:nvSpPr>
        <p:spPr/>
        <p:txBody>
          <a:bodyPr/>
          <a:lstStyle/>
          <a:p>
            <a:r>
              <a:rPr lang="en-US" dirty="0"/>
              <a:t>Counterfeit currency notes, postage and revenue stamps, mark sheets etc can </a:t>
            </a:r>
            <a:r>
              <a:rPr lang="en-US" dirty="0" smtClean="0"/>
              <a:t>be forged </a:t>
            </a:r>
            <a:r>
              <a:rPr lang="en-US" dirty="0"/>
              <a:t>using sophisticated computers, printers and scanners. Outside many </a:t>
            </a:r>
            <a:r>
              <a:rPr lang="en-US" dirty="0" smtClean="0"/>
              <a:t>colleges across </a:t>
            </a:r>
            <a:r>
              <a:rPr lang="en-US" dirty="0"/>
              <a:t>India, one finds touts soliciting the sale of fake mark sheets or </a:t>
            </a:r>
            <a:r>
              <a:rPr lang="en-US" dirty="0" smtClean="0"/>
              <a:t>even certificates</a:t>
            </a:r>
            <a:r>
              <a:rPr lang="en-US" dirty="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http://t2.gstatic.com/images?q=tbn:ANd9GcTM5DhwbqZda9gsAK6ygNm8yIS6h2vcM0kfer4MiGEFQNxdGgzs"/>
          <p:cNvPicPr>
            <a:picLocks noChangeAspect="1" noChangeArrowheads="1"/>
          </p:cNvPicPr>
          <p:nvPr/>
        </p:nvPicPr>
        <p:blipFill>
          <a:blip r:embed="rId2" cstate="print"/>
          <a:srcRect/>
          <a:stretch>
            <a:fillRect/>
          </a:stretch>
        </p:blipFill>
        <p:spPr bwMode="auto">
          <a:xfrm>
            <a:off x="1752600" y="838200"/>
            <a:ext cx="5029200" cy="4800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Cyber Crime</a:t>
            </a:r>
            <a:endParaRPr lang="en-US" dirty="0"/>
          </a:p>
        </p:txBody>
      </p:sp>
      <p:sp>
        <p:nvSpPr>
          <p:cNvPr id="3" name="Content Placeholder 2"/>
          <p:cNvSpPr>
            <a:spLocks noGrp="1"/>
          </p:cNvSpPr>
          <p:nvPr>
            <p:ph idx="1"/>
          </p:nvPr>
        </p:nvSpPr>
        <p:spPr/>
        <p:txBody>
          <a:bodyPr/>
          <a:lstStyle/>
          <a:p>
            <a:r>
              <a:rPr lang="en-US" dirty="0"/>
              <a:t>Cyber crime is an evil having its origin in the growing dependence on computers </a:t>
            </a:r>
            <a:r>
              <a:rPr lang="en-US" dirty="0" smtClean="0"/>
              <a:t>in modern </a:t>
            </a:r>
            <a:r>
              <a:rPr lang="en-US" dirty="0"/>
              <a:t>life. In a day and age when everything from microwave ovens </a:t>
            </a:r>
            <a:r>
              <a:rPr lang="en-US" dirty="0" smtClean="0"/>
              <a:t>and refrigerators </a:t>
            </a:r>
            <a:r>
              <a:rPr lang="en-US" dirty="0"/>
              <a:t>to nuclear power plants is being run on computers, cyber crime </a:t>
            </a:r>
            <a:r>
              <a:rPr lang="en-US" dirty="0" smtClean="0"/>
              <a:t>has assumed </a:t>
            </a:r>
            <a:r>
              <a:rPr lang="en-US" dirty="0"/>
              <a:t>rather sinister implications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2" cstate="print"/>
          <a:srcRect/>
          <a:stretch>
            <a:fillRect/>
          </a:stretch>
        </p:blipFill>
        <p:spPr bwMode="auto">
          <a:xfrm>
            <a:off x="1981200" y="1295400"/>
            <a:ext cx="44196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Cyber Defamation</a:t>
            </a:r>
            <a:endParaRPr lang="en-US" dirty="0"/>
          </a:p>
        </p:txBody>
      </p:sp>
      <p:sp>
        <p:nvSpPr>
          <p:cNvPr id="3" name="Content Placeholder 2"/>
          <p:cNvSpPr>
            <a:spLocks noGrp="1"/>
          </p:cNvSpPr>
          <p:nvPr>
            <p:ph idx="1"/>
          </p:nvPr>
        </p:nvSpPr>
        <p:spPr/>
        <p:txBody>
          <a:bodyPr/>
          <a:lstStyle/>
          <a:p>
            <a:r>
              <a:rPr lang="en-US" dirty="0"/>
              <a:t>This occurs when defamation takes place with the help of computers and / or the</a:t>
            </a:r>
          </a:p>
          <a:p>
            <a:r>
              <a:rPr lang="en-US" dirty="0"/>
              <a:t>Internet. E.g. someone publishes defamatory matter about someone on a website or</a:t>
            </a:r>
          </a:p>
          <a:p>
            <a:r>
              <a:rPr lang="en-US" dirty="0"/>
              <a:t>sends e-mails containing defamatory information to all of that person's friends.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6" name="Picture 4" descr="http://2.bp.blogspot.com/-AWHG-x5_tFI/UtuItiTfZwI/AAAAAAAAADM/k6mCQ0OQKoI/s1600/Defamation-elements1.png"/>
          <p:cNvPicPr>
            <a:picLocks noChangeAspect="1" noChangeArrowheads="1"/>
          </p:cNvPicPr>
          <p:nvPr/>
        </p:nvPicPr>
        <p:blipFill>
          <a:blip r:embed="rId2" cstate="print"/>
          <a:srcRect/>
          <a:stretch>
            <a:fillRect/>
          </a:stretch>
        </p:blipFill>
        <p:spPr bwMode="auto">
          <a:xfrm>
            <a:off x="1447800" y="609600"/>
            <a:ext cx="6248400" cy="49530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cstate="print"/>
          <a:srcRect/>
          <a:stretch>
            <a:fillRect/>
          </a:stretch>
        </p:blipFill>
        <p:spPr bwMode="auto">
          <a:xfrm>
            <a:off x="1981200" y="1524000"/>
            <a:ext cx="40386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Defamation</a:t>
            </a:r>
            <a:endParaRPr lang="en-US" dirty="0"/>
          </a:p>
        </p:txBody>
      </p:sp>
      <p:sp>
        <p:nvSpPr>
          <p:cNvPr id="3" name="Content Placeholder 2"/>
          <p:cNvSpPr>
            <a:spLocks noGrp="1"/>
          </p:cNvSpPr>
          <p:nvPr>
            <p:ph idx="1"/>
          </p:nvPr>
        </p:nvSpPr>
        <p:spPr/>
        <p:txBody>
          <a:bodyPr>
            <a:normAutofit/>
          </a:bodyPr>
          <a:lstStyle/>
          <a:p>
            <a:r>
              <a:rPr lang="en-US" dirty="0"/>
              <a:t>In a recent occurrence, </a:t>
            </a:r>
            <a:r>
              <a:rPr lang="en-US" dirty="0" err="1"/>
              <a:t>Surekha</a:t>
            </a:r>
            <a:r>
              <a:rPr lang="en-US" dirty="0"/>
              <a:t> (names of people have been changed), a young </a:t>
            </a:r>
            <a:r>
              <a:rPr lang="en-US" dirty="0" smtClean="0"/>
              <a:t>girl was </a:t>
            </a:r>
            <a:r>
              <a:rPr lang="en-US" dirty="0"/>
              <a:t>about to be married to </a:t>
            </a:r>
            <a:r>
              <a:rPr lang="en-US" dirty="0" err="1"/>
              <a:t>Suraj</a:t>
            </a:r>
            <a:r>
              <a:rPr lang="en-US" dirty="0"/>
              <a:t>. She was really pleased because despite it being </a:t>
            </a:r>
            <a:r>
              <a:rPr lang="en-US" dirty="0" smtClean="0"/>
              <a:t>an arranged </a:t>
            </a:r>
            <a:r>
              <a:rPr lang="en-US" dirty="0"/>
              <a:t>marriage, she had liked the boy. He had seemed to be open-minded </a:t>
            </a:r>
            <a:r>
              <a:rPr lang="en-US" dirty="0" smtClean="0"/>
              <a:t>and pleasant</a:t>
            </a:r>
            <a:r>
              <a:rPr lang="en-US" dirty="0"/>
              <a:t>. Then, one day when she met </a:t>
            </a:r>
            <a:r>
              <a:rPr lang="en-US" dirty="0" err="1"/>
              <a:t>Suraj</a:t>
            </a:r>
            <a:r>
              <a:rPr lang="en-US" dirty="0"/>
              <a:t>, he looked worried and even a </a:t>
            </a:r>
            <a:r>
              <a:rPr lang="en-US" dirty="0" smtClean="0"/>
              <a:t>little upset</a:t>
            </a:r>
            <a:r>
              <a:rPr lang="en-US" dirty="0"/>
              <a:t>. He was not really interested in talking to her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Defamation</a:t>
            </a:r>
            <a:endParaRPr lang="en-US"/>
          </a:p>
        </p:txBody>
      </p:sp>
      <p:sp>
        <p:nvSpPr>
          <p:cNvPr id="3" name="Content Placeholder 2"/>
          <p:cNvSpPr>
            <a:spLocks noGrp="1"/>
          </p:cNvSpPr>
          <p:nvPr>
            <p:ph idx="1"/>
          </p:nvPr>
        </p:nvSpPr>
        <p:spPr/>
        <p:txBody>
          <a:bodyPr>
            <a:normAutofit fontScale="92500" lnSpcReduction="10000"/>
          </a:bodyPr>
          <a:lstStyle/>
          <a:p>
            <a:r>
              <a:rPr lang="en-US" dirty="0"/>
              <a:t>When asked he told her </a:t>
            </a:r>
            <a:r>
              <a:rPr lang="en-US" dirty="0" smtClean="0"/>
              <a:t>that, members </a:t>
            </a:r>
            <a:r>
              <a:rPr lang="en-US" dirty="0"/>
              <a:t>of his family had been receiving e-mails that contained malicious </a:t>
            </a:r>
            <a:r>
              <a:rPr lang="en-US" dirty="0" smtClean="0"/>
              <a:t>things about </a:t>
            </a:r>
            <a:r>
              <a:rPr lang="en-US" dirty="0" err="1"/>
              <a:t>Surekha's</a:t>
            </a:r>
            <a:r>
              <a:rPr lang="en-US" dirty="0"/>
              <a:t> character. Some of them spoke of affairs, which she had </a:t>
            </a:r>
            <a:r>
              <a:rPr lang="en-US" dirty="0" smtClean="0"/>
              <a:t>in the past</a:t>
            </a:r>
            <a:r>
              <a:rPr lang="en-US" dirty="0"/>
              <a:t>. He told her </a:t>
            </a:r>
            <a:r>
              <a:rPr lang="en-US" dirty="0" smtClean="0"/>
              <a:t> </a:t>
            </a:r>
            <a:r>
              <a:rPr lang="en-US" dirty="0"/>
              <a:t>that, his parents were justifiably very upset and were </a:t>
            </a:r>
            <a:r>
              <a:rPr lang="en-US" dirty="0" smtClean="0"/>
              <a:t>also considering </a:t>
            </a:r>
            <a:r>
              <a:rPr lang="en-US" dirty="0"/>
              <a:t>breaking off the engagement. Fortunately, </a:t>
            </a:r>
            <a:r>
              <a:rPr lang="en-US" dirty="0" err="1"/>
              <a:t>Suraj</a:t>
            </a:r>
            <a:r>
              <a:rPr lang="en-US" dirty="0"/>
              <a:t> was able to </a:t>
            </a:r>
            <a:r>
              <a:rPr lang="en-US" dirty="0" smtClean="0"/>
              <a:t>prevail upon </a:t>
            </a:r>
            <a:r>
              <a:rPr lang="en-US" dirty="0"/>
              <a:t>his parents and the other elders of his house to approach the police instead </a:t>
            </a:r>
            <a:r>
              <a:rPr lang="en-US" dirty="0" smtClean="0"/>
              <a:t>of blindly </a:t>
            </a:r>
            <a:r>
              <a:rPr lang="en-US" dirty="0"/>
              <a:t>believing what was contained in the mails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Defamation</a:t>
            </a:r>
            <a:endParaRPr lang="en-US" dirty="0"/>
          </a:p>
        </p:txBody>
      </p:sp>
      <p:sp>
        <p:nvSpPr>
          <p:cNvPr id="3" name="Content Placeholder 2"/>
          <p:cNvSpPr>
            <a:spLocks noGrp="1"/>
          </p:cNvSpPr>
          <p:nvPr>
            <p:ph idx="1"/>
          </p:nvPr>
        </p:nvSpPr>
        <p:spPr/>
        <p:txBody>
          <a:bodyPr/>
          <a:lstStyle/>
          <a:p>
            <a:r>
              <a:rPr lang="en-US" dirty="0"/>
              <a:t>During investigation, it was revealed that the person sending those e-mails was </a:t>
            </a:r>
            <a:r>
              <a:rPr lang="en-US" dirty="0" smtClean="0"/>
              <a:t>none other </a:t>
            </a:r>
            <a:r>
              <a:rPr lang="en-US" dirty="0"/>
              <a:t>than </a:t>
            </a:r>
            <a:r>
              <a:rPr lang="en-US" dirty="0" err="1"/>
              <a:t>Surekha's</a:t>
            </a:r>
            <a:r>
              <a:rPr lang="en-US" dirty="0"/>
              <a:t> stepfather. He had sent these e-mails so as to break up </a:t>
            </a:r>
            <a:r>
              <a:rPr lang="en-US" dirty="0" smtClean="0"/>
              <a:t>the marriage</a:t>
            </a:r>
            <a:r>
              <a:rPr lang="en-US" dirty="0"/>
              <a:t>. The girl's marriage would have caused him to lose control of her </a:t>
            </a:r>
            <a:r>
              <a:rPr lang="en-US" dirty="0" smtClean="0"/>
              <a:t>property of </a:t>
            </a:r>
            <a:r>
              <a:rPr lang="en-US" dirty="0"/>
              <a:t>which he was the guardian till she got married.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Cyber stalking</a:t>
            </a:r>
            <a:endParaRPr lang="en-US" dirty="0"/>
          </a:p>
        </p:txBody>
      </p:sp>
      <p:sp>
        <p:nvSpPr>
          <p:cNvPr id="3" name="Content Placeholder 2"/>
          <p:cNvSpPr>
            <a:spLocks noGrp="1"/>
          </p:cNvSpPr>
          <p:nvPr>
            <p:ph idx="1"/>
          </p:nvPr>
        </p:nvSpPr>
        <p:spPr/>
        <p:txBody>
          <a:bodyPr>
            <a:normAutofit/>
          </a:bodyPr>
          <a:lstStyle/>
          <a:p>
            <a:r>
              <a:rPr lang="en-US" dirty="0"/>
              <a:t>The Oxford dictionary defines stalking as "pursuing stealthily". Cyber </a:t>
            </a:r>
            <a:r>
              <a:rPr lang="en-US" dirty="0" smtClean="0"/>
              <a:t>stalking involves </a:t>
            </a:r>
            <a:r>
              <a:rPr lang="en-US" dirty="0"/>
              <a:t>following a person's movements across the Internet by posting </a:t>
            </a:r>
            <a:r>
              <a:rPr lang="en-US" dirty="0" smtClean="0"/>
              <a:t>messages (sometimes </a:t>
            </a:r>
            <a:r>
              <a:rPr lang="en-US" dirty="0"/>
              <a:t>threatening) on the bulletin boards frequented by the victim, </a:t>
            </a:r>
            <a:r>
              <a:rPr lang="en-US" dirty="0" smtClean="0"/>
              <a:t>entering the </a:t>
            </a:r>
            <a:r>
              <a:rPr lang="en-US" dirty="0"/>
              <a:t>chat-rooms frequented by the victim, constantly bombarding the victim </a:t>
            </a:r>
            <a:r>
              <a:rPr lang="en-US" dirty="0" smtClean="0"/>
              <a:t>with emails </a:t>
            </a:r>
            <a:r>
              <a:rPr lang="en-US" dirty="0"/>
              <a:t>etc</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cstate="print"/>
          <a:srcRect/>
          <a:stretch>
            <a:fillRect/>
          </a:stretch>
        </p:blipFill>
        <p:spPr bwMode="auto">
          <a:xfrm>
            <a:off x="1524000" y="1524000"/>
            <a:ext cx="54864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Unauthorized access to computer systems or networks</a:t>
            </a:r>
            <a:endParaRPr lang="en-US" dirty="0"/>
          </a:p>
        </p:txBody>
      </p:sp>
      <p:sp>
        <p:nvSpPr>
          <p:cNvPr id="3" name="Content Placeholder 2"/>
          <p:cNvSpPr>
            <a:spLocks noGrp="1"/>
          </p:cNvSpPr>
          <p:nvPr>
            <p:ph idx="1"/>
          </p:nvPr>
        </p:nvSpPr>
        <p:spPr/>
        <p:txBody>
          <a:bodyPr/>
          <a:lstStyle/>
          <a:p>
            <a:r>
              <a:rPr lang="en-US" dirty="0"/>
              <a:t>This activity is commonly referred to as hacking. The Indian law has however given a</a:t>
            </a:r>
          </a:p>
          <a:p>
            <a:r>
              <a:rPr lang="en-US" dirty="0"/>
              <a:t>different connotation to the term hacking, so we will not use the term "unauthorized</a:t>
            </a:r>
          </a:p>
          <a:p>
            <a:r>
              <a:rPr lang="en-US" dirty="0"/>
              <a:t>access" interchangeably with the term "hacking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Cyber Crime</a:t>
            </a:r>
            <a:endParaRPr lang="en-US" dirty="0"/>
          </a:p>
        </p:txBody>
      </p:sp>
      <p:sp>
        <p:nvSpPr>
          <p:cNvPr id="3" name="Content Placeholder 2"/>
          <p:cNvSpPr>
            <a:spLocks noGrp="1"/>
          </p:cNvSpPr>
          <p:nvPr>
            <p:ph idx="1"/>
          </p:nvPr>
        </p:nvSpPr>
        <p:spPr/>
        <p:txBody>
          <a:bodyPr>
            <a:normAutofit/>
          </a:bodyPr>
          <a:lstStyle/>
          <a:p>
            <a:r>
              <a:rPr lang="en-US" dirty="0"/>
              <a:t>Major cyber crimes in the recent past </a:t>
            </a:r>
            <a:r>
              <a:rPr lang="en-US" dirty="0" smtClean="0"/>
              <a:t>include the </a:t>
            </a:r>
            <a:r>
              <a:rPr lang="en-US" dirty="0"/>
              <a:t>Citibank rip off. US $ 10 million were fraudulently transferred out of the bank </a:t>
            </a:r>
            <a:r>
              <a:rPr lang="en-US" dirty="0" smtClean="0"/>
              <a:t>and into </a:t>
            </a:r>
            <a:r>
              <a:rPr lang="en-US" dirty="0"/>
              <a:t>a bank account in Switzerland. A Russian hacker group led by Vladimir Kevin, </a:t>
            </a:r>
            <a:r>
              <a:rPr lang="en-US" dirty="0" smtClean="0"/>
              <a:t>a renowned </a:t>
            </a:r>
            <a:r>
              <a:rPr lang="en-US" dirty="0"/>
              <a:t>hacker, perpetrated the attack. The group compromised the </a:t>
            </a:r>
            <a:r>
              <a:rPr lang="en-US" dirty="0" smtClean="0"/>
              <a:t>bank's security </a:t>
            </a:r>
            <a:r>
              <a:rPr lang="en-US" dirty="0"/>
              <a:t>systems.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Theft of information contained in electronic form</a:t>
            </a:r>
            <a:endParaRPr lang="en-US" dirty="0"/>
          </a:p>
        </p:txBody>
      </p:sp>
      <p:sp>
        <p:nvSpPr>
          <p:cNvPr id="3" name="Content Placeholder 2"/>
          <p:cNvSpPr>
            <a:spLocks noGrp="1"/>
          </p:cNvSpPr>
          <p:nvPr>
            <p:ph idx="1"/>
          </p:nvPr>
        </p:nvSpPr>
        <p:spPr/>
        <p:txBody>
          <a:bodyPr/>
          <a:lstStyle/>
          <a:p>
            <a:r>
              <a:rPr lang="en-US" dirty="0"/>
              <a:t>This includes information stored in computer hard disks, removable storage </a:t>
            </a:r>
            <a:r>
              <a:rPr lang="en-US" dirty="0" smtClean="0"/>
              <a:t>media etc</a:t>
            </a:r>
            <a:r>
              <a:rPr lang="en-US" dirty="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Email bombing</a:t>
            </a:r>
            <a:endParaRPr lang="en-US" dirty="0"/>
          </a:p>
        </p:txBody>
      </p:sp>
      <p:sp>
        <p:nvSpPr>
          <p:cNvPr id="3" name="Content Placeholder 2"/>
          <p:cNvSpPr>
            <a:spLocks noGrp="1"/>
          </p:cNvSpPr>
          <p:nvPr>
            <p:ph idx="1"/>
          </p:nvPr>
        </p:nvSpPr>
        <p:spPr/>
        <p:txBody>
          <a:bodyPr/>
          <a:lstStyle/>
          <a:p>
            <a:r>
              <a:rPr lang="en-US" dirty="0"/>
              <a:t>Email bombing refers to sending a large number of emails to the victim resulting </a:t>
            </a:r>
            <a:r>
              <a:rPr lang="en-US" dirty="0" smtClean="0"/>
              <a:t>in the </a:t>
            </a:r>
            <a:r>
              <a:rPr lang="en-US" dirty="0"/>
              <a:t>victim's email account (in case of an individual) or mail servers (in case of </a:t>
            </a:r>
            <a:r>
              <a:rPr lang="en-US" dirty="0" smtClean="0"/>
              <a:t>a company </a:t>
            </a:r>
            <a:r>
              <a:rPr lang="en-US" dirty="0"/>
              <a:t>or an email service provider) crashing</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2" cstate="print"/>
          <a:srcRect/>
          <a:stretch>
            <a:fillRect/>
          </a:stretch>
        </p:blipFill>
        <p:spPr bwMode="auto">
          <a:xfrm>
            <a:off x="1676400" y="2057400"/>
            <a:ext cx="51816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Spoofing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one case, a foreigner who </a:t>
            </a:r>
            <a:r>
              <a:rPr lang="en-US" dirty="0" smtClean="0"/>
              <a:t>had been </a:t>
            </a:r>
            <a:r>
              <a:rPr lang="en-US" dirty="0"/>
              <a:t>residing in </a:t>
            </a:r>
            <a:r>
              <a:rPr lang="en-US" dirty="0" err="1"/>
              <a:t>Simla</a:t>
            </a:r>
            <a:r>
              <a:rPr lang="en-US" dirty="0"/>
              <a:t>, India for almost thirty years wanted to avail of a </a:t>
            </a:r>
            <a:r>
              <a:rPr lang="en-US" dirty="0" smtClean="0"/>
              <a:t>scheme introduced </a:t>
            </a:r>
            <a:r>
              <a:rPr lang="en-US" dirty="0"/>
              <a:t>by the </a:t>
            </a:r>
            <a:r>
              <a:rPr lang="en-US" dirty="0" err="1"/>
              <a:t>Simla</a:t>
            </a:r>
            <a:r>
              <a:rPr lang="en-US" dirty="0"/>
              <a:t> Housing Board to buy land at lower rates. When he made </a:t>
            </a:r>
            <a:r>
              <a:rPr lang="en-US" dirty="0" smtClean="0"/>
              <a:t>an application </a:t>
            </a:r>
            <a:r>
              <a:rPr lang="en-US" dirty="0"/>
              <a:t>it was rejected on the grounds that the </a:t>
            </a:r>
            <a:r>
              <a:rPr lang="en-US" dirty="0" smtClean="0"/>
              <a:t> </a:t>
            </a:r>
            <a:r>
              <a:rPr lang="en-US" dirty="0"/>
              <a:t>schemes was available </a:t>
            </a:r>
            <a:r>
              <a:rPr lang="en-US" dirty="0" smtClean="0"/>
              <a:t>only for </a:t>
            </a:r>
            <a:r>
              <a:rPr lang="en-US" dirty="0"/>
              <a:t>citizens of India. He decided to take his revenge. Consequently he sent </a:t>
            </a:r>
            <a:r>
              <a:rPr lang="en-US" dirty="0" err="1" smtClean="0"/>
              <a:t>thousandsof</a:t>
            </a:r>
            <a:r>
              <a:rPr lang="en-US" dirty="0" smtClean="0"/>
              <a:t> </a:t>
            </a:r>
            <a:r>
              <a:rPr lang="en-US" dirty="0"/>
              <a:t>mails to the </a:t>
            </a:r>
            <a:r>
              <a:rPr lang="en-US" dirty="0" err="1"/>
              <a:t>Simla</a:t>
            </a:r>
            <a:r>
              <a:rPr lang="en-US" dirty="0"/>
              <a:t> Housing Board and repeatedly kept sending e-mails till </a:t>
            </a:r>
            <a:r>
              <a:rPr lang="en-US" dirty="0" smtClean="0"/>
              <a:t>their servers </a:t>
            </a:r>
            <a:r>
              <a:rPr lang="en-US" dirty="0"/>
              <a:t>crashed.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diddling</a:t>
            </a:r>
            <a:endParaRPr lang="en-US" dirty="0"/>
          </a:p>
        </p:txBody>
      </p:sp>
      <p:sp>
        <p:nvSpPr>
          <p:cNvPr id="3" name="Content Placeholder 2"/>
          <p:cNvSpPr>
            <a:spLocks noGrp="1"/>
          </p:cNvSpPr>
          <p:nvPr>
            <p:ph idx="1"/>
          </p:nvPr>
        </p:nvSpPr>
        <p:spPr/>
        <p:txBody>
          <a:bodyPr/>
          <a:lstStyle/>
          <a:p>
            <a:r>
              <a:rPr lang="en-US" dirty="0"/>
              <a:t>This kind of an attack involves altering raw data just before it is processed by </a:t>
            </a:r>
            <a:r>
              <a:rPr lang="en-US" dirty="0" smtClean="0"/>
              <a:t>a computer </a:t>
            </a:r>
            <a:r>
              <a:rPr lang="en-US" dirty="0"/>
              <a:t>and then changing it back after the processing is completed. </a:t>
            </a:r>
            <a:r>
              <a:rPr lang="en-US" dirty="0" smtClean="0"/>
              <a:t>Electricity Boards </a:t>
            </a:r>
            <a:r>
              <a:rPr lang="en-US" dirty="0"/>
              <a:t>in India have been victims to data diddling programs inserted when </a:t>
            </a:r>
            <a:r>
              <a:rPr lang="en-US" dirty="0" smtClean="0"/>
              <a:t>private parties </a:t>
            </a:r>
            <a:r>
              <a:rPr lang="en-US" dirty="0"/>
              <a:t>were computerizing their systems.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descr="http://t1.gstatic.com/images?q=tbn:ANd9GcQ4F4OwPH-WlP_g4BlJjPnnDmyxsxAIwtaJW8wH4Yru__otr5zI7Q"/>
          <p:cNvPicPr>
            <a:picLocks noChangeAspect="1" noChangeArrowheads="1"/>
          </p:cNvPicPr>
          <p:nvPr/>
        </p:nvPicPr>
        <p:blipFill>
          <a:blip r:embed="rId2" cstate="print"/>
          <a:srcRect/>
          <a:stretch>
            <a:fillRect/>
          </a:stretch>
        </p:blipFill>
        <p:spPr bwMode="auto">
          <a:xfrm>
            <a:off x="1371600" y="609600"/>
            <a:ext cx="5715000" cy="5029200"/>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cstate="print"/>
          <a:srcRect/>
          <a:stretch>
            <a:fillRect/>
          </a:stretch>
        </p:blipFill>
        <p:spPr bwMode="auto">
          <a:xfrm>
            <a:off x="1600200" y="1752600"/>
            <a:ext cx="53340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Salami attacks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These attacks are used for the commission of financial crimes. The key here is </a:t>
            </a:r>
            <a:r>
              <a:rPr lang="en-US" dirty="0" smtClean="0"/>
              <a:t>to make </a:t>
            </a:r>
            <a:r>
              <a:rPr lang="en-US" dirty="0"/>
              <a:t>the alteration so insignificant that in a single case it would go </a:t>
            </a:r>
            <a:r>
              <a:rPr lang="en-US" dirty="0" smtClean="0"/>
              <a:t>completely unnoticed</a:t>
            </a:r>
            <a:r>
              <a:rPr lang="en-US" dirty="0"/>
              <a:t>. E.g. a bank employee inserts a program, into the bank's servers, </a:t>
            </a:r>
            <a:r>
              <a:rPr lang="en-US" dirty="0" smtClean="0"/>
              <a:t>that deducts </a:t>
            </a:r>
            <a:r>
              <a:rPr lang="en-US" dirty="0"/>
              <a:t>a small amount of money (say Rs. 5 a month) from the account of every</a:t>
            </a:r>
          </a:p>
          <a:p>
            <a:pPr>
              <a:buNone/>
            </a:pPr>
            <a:r>
              <a:rPr lang="en-US" dirty="0" smtClean="0"/>
              <a:t> customer</a:t>
            </a:r>
            <a:r>
              <a:rPr lang="en-US" dirty="0"/>
              <a:t>. No account holder will probably notice this unauthorized debit, but </a:t>
            </a:r>
            <a:r>
              <a:rPr lang="en-US" dirty="0" smtClean="0"/>
              <a:t>the bank </a:t>
            </a:r>
            <a:r>
              <a:rPr lang="en-US" dirty="0"/>
              <a:t>employee will make a sizable amount of money every month</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descr="http://t3.gstatic.com/images?q=tbn:ANd9GcRRMMAWal_ndeFINFgHmMZSRfqEjYUThosLA5R8Jni_aBW9uMphLg"/>
          <p:cNvPicPr>
            <a:picLocks noChangeAspect="1" noChangeArrowheads="1"/>
          </p:cNvPicPr>
          <p:nvPr/>
        </p:nvPicPr>
        <p:blipFill>
          <a:blip r:embed="rId2" cstate="print"/>
          <a:srcRect/>
          <a:stretch>
            <a:fillRect/>
          </a:stretch>
        </p:blipFill>
        <p:spPr bwMode="auto">
          <a:xfrm>
            <a:off x="1600200" y="1600200"/>
            <a:ext cx="5334000" cy="3429000"/>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2" cstate="print"/>
          <a:srcRect/>
          <a:stretch>
            <a:fillRect/>
          </a:stretch>
        </p:blipFill>
        <p:spPr bwMode="auto">
          <a:xfrm>
            <a:off x="1295400" y="1524000"/>
            <a:ext cx="51054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Cyber Crime</a:t>
            </a:r>
            <a:endParaRPr lang="en-US" dirty="0"/>
          </a:p>
        </p:txBody>
      </p:sp>
      <p:sp>
        <p:nvSpPr>
          <p:cNvPr id="3" name="Content Placeholder 2"/>
          <p:cNvSpPr>
            <a:spLocks noGrp="1"/>
          </p:cNvSpPr>
          <p:nvPr>
            <p:ph idx="1"/>
          </p:nvPr>
        </p:nvSpPr>
        <p:spPr/>
        <p:txBody>
          <a:bodyPr/>
          <a:lstStyle/>
          <a:p>
            <a:r>
              <a:rPr lang="en-US" dirty="0"/>
              <a:t>Defining cyber crimes, as "acts that are punishable by the Information </a:t>
            </a:r>
            <a:r>
              <a:rPr lang="en-US" dirty="0" smtClean="0"/>
              <a:t>Technology Act</a:t>
            </a:r>
            <a:r>
              <a:rPr lang="en-US" dirty="0"/>
              <a:t>" would be unsuitable as the Indian Penal Code also covers many cyber </a:t>
            </a:r>
            <a:r>
              <a:rPr lang="en-US" dirty="0" smtClean="0"/>
              <a:t>crimes, such </a:t>
            </a:r>
            <a:r>
              <a:rPr lang="en-US" dirty="0"/>
              <a:t>as email spoofing and cyber defamation, sending threatening emails etc</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Denial of Service attack</a:t>
            </a:r>
            <a:endParaRPr lang="en-US" dirty="0"/>
          </a:p>
        </p:txBody>
      </p:sp>
      <p:sp>
        <p:nvSpPr>
          <p:cNvPr id="3" name="Content Placeholder 2"/>
          <p:cNvSpPr>
            <a:spLocks noGrp="1"/>
          </p:cNvSpPr>
          <p:nvPr>
            <p:ph idx="1"/>
          </p:nvPr>
        </p:nvSpPr>
        <p:spPr/>
        <p:txBody>
          <a:bodyPr>
            <a:normAutofit/>
          </a:bodyPr>
          <a:lstStyle/>
          <a:p>
            <a:r>
              <a:rPr lang="en-US" dirty="0"/>
              <a:t>This involves flooding a computer resource with more requests than it can </a:t>
            </a:r>
            <a:r>
              <a:rPr lang="en-US" dirty="0" smtClean="0"/>
              <a:t>handle. This </a:t>
            </a:r>
            <a:r>
              <a:rPr lang="en-US" dirty="0"/>
              <a:t>causes the resource (e.g. a web server) to crash thereby denying </a:t>
            </a:r>
            <a:r>
              <a:rPr lang="en-US" dirty="0" smtClean="0"/>
              <a:t>authorized users </a:t>
            </a:r>
            <a:r>
              <a:rPr lang="en-US" dirty="0"/>
              <a:t>the service offered by the resource. Another variation to a typical denial </a:t>
            </a:r>
            <a:r>
              <a:rPr lang="en-US" dirty="0" smtClean="0"/>
              <a:t>of service </a:t>
            </a:r>
            <a:r>
              <a:rPr lang="en-US" dirty="0"/>
              <a:t>attack is known as a Distributed Denial of Service (</a:t>
            </a:r>
            <a:r>
              <a:rPr lang="en-US" dirty="0" err="1"/>
              <a:t>DDoS</a:t>
            </a:r>
            <a:r>
              <a:rPr lang="en-US" dirty="0"/>
              <a:t>) attack wherein </a:t>
            </a:r>
            <a:r>
              <a:rPr lang="en-US" dirty="0" smtClean="0"/>
              <a:t>the perpetrators </a:t>
            </a:r>
            <a:r>
              <a:rPr lang="en-US" dirty="0"/>
              <a:t>are many and are geographically widespread</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a:stretch>
            <a:fillRect/>
          </a:stretch>
        </p:blipFill>
        <p:spPr bwMode="auto">
          <a:xfrm>
            <a:off x="838200" y="1752600"/>
            <a:ext cx="61722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Denial-of-service attacks have had an impressive </a:t>
            </a:r>
            <a:r>
              <a:rPr lang="en-US" dirty="0" smtClean="0"/>
              <a:t>history having</a:t>
            </a:r>
            <a:r>
              <a:rPr lang="en-US" dirty="0"/>
              <a:t>, in the past, brought down websites like Amazon, CNN, Yahoo and </a:t>
            </a:r>
            <a:r>
              <a:rPr lang="en-US" dirty="0" smtClean="0"/>
              <a:t>eBay.</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Virus / worm attacks</a:t>
            </a:r>
            <a:endParaRPr lang="en-US" dirty="0"/>
          </a:p>
        </p:txBody>
      </p:sp>
      <p:sp>
        <p:nvSpPr>
          <p:cNvPr id="3" name="Content Placeholder 2"/>
          <p:cNvSpPr>
            <a:spLocks noGrp="1"/>
          </p:cNvSpPr>
          <p:nvPr>
            <p:ph idx="1"/>
          </p:nvPr>
        </p:nvSpPr>
        <p:spPr/>
        <p:txBody>
          <a:bodyPr/>
          <a:lstStyle/>
          <a:p>
            <a:r>
              <a:rPr lang="en-US" dirty="0"/>
              <a:t>Viruses are programs that attach themselves to a computer or a file and </a:t>
            </a:r>
            <a:r>
              <a:rPr lang="en-US" dirty="0" smtClean="0"/>
              <a:t>then circulate </a:t>
            </a:r>
            <a:r>
              <a:rPr lang="en-US" dirty="0"/>
              <a:t>themselves to other files and to other computers on a network. </a:t>
            </a:r>
            <a:r>
              <a:rPr lang="en-US" dirty="0" smtClean="0"/>
              <a:t>They usually </a:t>
            </a:r>
            <a:r>
              <a:rPr lang="en-US" dirty="0"/>
              <a:t>affect the data on a computer, either by altering or deleting it. Worms, </a:t>
            </a:r>
            <a:r>
              <a:rPr lang="en-US" dirty="0" smtClean="0"/>
              <a:t>unlike viruses </a:t>
            </a:r>
            <a:r>
              <a:rPr lang="en-US" dirty="0"/>
              <a:t>do not need the host to attach themselves to.</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cstate="print"/>
          <a:srcRect/>
          <a:stretch>
            <a:fillRect/>
          </a:stretch>
        </p:blipFill>
        <p:spPr bwMode="auto">
          <a:xfrm>
            <a:off x="1752600" y="1524000"/>
            <a:ext cx="45720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http://lh3.ggpht.com/-DqnMyQg5_c8/T2aoj_1BP4I/AAAAAAAA790/eZKP7Vyvqqw/troian_virus_worm_429035_thumb%25255B6%25255D.jpg?imgmax=800"/>
          <p:cNvPicPr>
            <a:picLocks noChangeAspect="1" noChangeArrowheads="1"/>
          </p:cNvPicPr>
          <p:nvPr/>
        </p:nvPicPr>
        <p:blipFill>
          <a:blip r:embed="rId2" cstate="print"/>
          <a:srcRect/>
          <a:stretch>
            <a:fillRect/>
          </a:stretch>
        </p:blipFill>
        <p:spPr bwMode="auto">
          <a:xfrm>
            <a:off x="1371600" y="1143000"/>
            <a:ext cx="6172200" cy="4038600"/>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They merely make </a:t>
            </a:r>
            <a:r>
              <a:rPr lang="en-US" dirty="0" smtClean="0"/>
              <a:t>functional copies </a:t>
            </a:r>
            <a:r>
              <a:rPr lang="en-US" dirty="0"/>
              <a:t>of themselves and do this repeatedly till they eat up all the available space </a:t>
            </a:r>
            <a:r>
              <a:rPr lang="en-US" dirty="0" smtClean="0"/>
              <a:t>on a </a:t>
            </a:r>
            <a:r>
              <a:rPr lang="en-US" dirty="0"/>
              <a:t>computer's memory. </a:t>
            </a:r>
            <a:r>
              <a:rPr lang="en-US" dirty="0" smtClean="0"/>
              <a:t> </a:t>
            </a:r>
            <a:r>
              <a:rPr lang="en-US" dirty="0"/>
              <a:t>The VBS_LOVELETTER virus (better known as the </a:t>
            </a:r>
            <a:r>
              <a:rPr lang="en-US" dirty="0" smtClean="0"/>
              <a:t>Love Bug </a:t>
            </a:r>
            <a:r>
              <a:rPr lang="en-US" dirty="0"/>
              <a:t>or the ILOVEYOU virus) was reportedly written by a Filipino undergraduate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May 2000, this deadly virus beat the Melissa virus hollow - it became the </a:t>
            </a:r>
            <a:r>
              <a:rPr lang="en-US" dirty="0" err="1" smtClean="0"/>
              <a:t>world'smost</a:t>
            </a:r>
            <a:r>
              <a:rPr lang="en-US" dirty="0" smtClean="0"/>
              <a:t> </a:t>
            </a:r>
            <a:r>
              <a:rPr lang="en-US" dirty="0"/>
              <a:t>prevalent virus. It struck one in every five personal computers in the world.</a:t>
            </a:r>
          </a:p>
          <a:p>
            <a:r>
              <a:rPr lang="en-US" dirty="0"/>
              <a:t>When the virus was brought under check the true magnitude of the losses </a:t>
            </a:r>
            <a:r>
              <a:rPr lang="en-US" dirty="0" smtClean="0"/>
              <a:t>was incomprehensible</a:t>
            </a:r>
            <a:r>
              <a:rPr lang="en-US" dirty="0"/>
              <a:t>. Losses incurred during this virus attack were pegged at US $ </a:t>
            </a:r>
            <a:r>
              <a:rPr lang="en-US" dirty="0" smtClean="0"/>
              <a:t>10 Billion.</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 bombs</a:t>
            </a:r>
            <a:endParaRPr lang="en-US" dirty="0"/>
          </a:p>
        </p:txBody>
      </p:sp>
      <p:sp>
        <p:nvSpPr>
          <p:cNvPr id="3" name="Content Placeholder 2"/>
          <p:cNvSpPr>
            <a:spLocks noGrp="1"/>
          </p:cNvSpPr>
          <p:nvPr>
            <p:ph idx="1"/>
          </p:nvPr>
        </p:nvSpPr>
        <p:spPr/>
        <p:txBody>
          <a:bodyPr/>
          <a:lstStyle/>
          <a:p>
            <a:r>
              <a:rPr lang="en-US" dirty="0"/>
              <a:t>These are event dependent programs. This implies that these programs are created</a:t>
            </a:r>
          </a:p>
          <a:p>
            <a:r>
              <a:rPr lang="en-US" dirty="0"/>
              <a:t>to do something only when a certain event (known as a trigger event) occurs. E.g.</a:t>
            </a:r>
          </a:p>
          <a:p>
            <a:r>
              <a:rPr lang="en-US" dirty="0"/>
              <a:t>even some viruses may be termed logic bombs because they lie dormant all through</a:t>
            </a:r>
          </a:p>
          <a:p>
            <a:r>
              <a:rPr lang="en-US" dirty="0"/>
              <a:t>the year and become active only on a particular date (like the Chernobyl virus).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cstate="print"/>
          <a:srcRect/>
          <a:stretch>
            <a:fillRect/>
          </a:stretch>
        </p:blipFill>
        <p:spPr bwMode="auto">
          <a:xfrm>
            <a:off x="1295400" y="1371600"/>
            <a:ext cx="50292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Cyber Crime</a:t>
            </a:r>
            <a:endParaRPr lang="en-US" dirty="0"/>
          </a:p>
        </p:txBody>
      </p:sp>
      <p:sp>
        <p:nvSpPr>
          <p:cNvPr id="3" name="Content Placeholder 2"/>
          <p:cNvSpPr>
            <a:spLocks noGrp="1"/>
          </p:cNvSpPr>
          <p:nvPr>
            <p:ph idx="1"/>
          </p:nvPr>
        </p:nvSpPr>
        <p:spPr/>
        <p:txBody>
          <a:bodyPr/>
          <a:lstStyle/>
          <a:p>
            <a:pPr>
              <a:buNone/>
            </a:pPr>
            <a:r>
              <a:rPr lang="en-US" dirty="0" smtClean="0"/>
              <a:t>  A simple </a:t>
            </a:r>
            <a:r>
              <a:rPr lang="en-US" dirty="0"/>
              <a:t>yet sturdy definition of cyber crime would be "unlawful acts wherein </a:t>
            </a:r>
            <a:r>
              <a:rPr lang="en-US" dirty="0" smtClean="0"/>
              <a:t>the computer </a:t>
            </a:r>
            <a:r>
              <a:rPr lang="en-US" dirty="0"/>
              <a:t>is either a tool or a target or both".</a:t>
            </a:r>
          </a:p>
          <a:p>
            <a:pPr>
              <a:buNone/>
            </a:pPr>
            <a:r>
              <a:rPr lang="en-US" dirty="0" smtClean="0"/>
              <a:t> Let </a:t>
            </a:r>
            <a:r>
              <a:rPr lang="en-US" dirty="0"/>
              <a:t>us examine the acts wherein the computer is a tool for an unlawful </a:t>
            </a:r>
            <a:r>
              <a:rPr lang="en-US" dirty="0" smtClean="0"/>
              <a:t>act.</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Trojan attacks</a:t>
            </a:r>
            <a:endParaRPr lang="en-US" dirty="0"/>
          </a:p>
        </p:txBody>
      </p:sp>
      <p:sp>
        <p:nvSpPr>
          <p:cNvPr id="3" name="Content Placeholder 2"/>
          <p:cNvSpPr>
            <a:spLocks noGrp="1"/>
          </p:cNvSpPr>
          <p:nvPr>
            <p:ph idx="1"/>
          </p:nvPr>
        </p:nvSpPr>
        <p:spPr/>
        <p:txBody>
          <a:bodyPr/>
          <a:lstStyle/>
          <a:p>
            <a:r>
              <a:rPr lang="en-US" dirty="0"/>
              <a:t>A Trojan as this program is aptly called, is an unauthorized program which functions</a:t>
            </a:r>
          </a:p>
          <a:p>
            <a:r>
              <a:rPr lang="en-US" dirty="0"/>
              <a:t>from inside what seems to be an authorized program, thereby concealing what it is</a:t>
            </a:r>
          </a:p>
          <a:p>
            <a:r>
              <a:rPr lang="en-US" dirty="0"/>
              <a:t>actually doing.</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cstate="print"/>
          <a:srcRect/>
          <a:stretch>
            <a:fillRect/>
          </a:stretch>
        </p:blipFill>
        <p:spPr bwMode="auto">
          <a:xfrm>
            <a:off x="1371600" y="1219200"/>
            <a:ext cx="53340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 Attacks</a:t>
            </a:r>
            <a:endParaRPr lang="en-US" dirty="0"/>
          </a:p>
        </p:txBody>
      </p:sp>
      <p:sp>
        <p:nvSpPr>
          <p:cNvPr id="3" name="Content Placeholder 2"/>
          <p:cNvSpPr>
            <a:spLocks noGrp="1"/>
          </p:cNvSpPr>
          <p:nvPr>
            <p:ph idx="1"/>
          </p:nvPr>
        </p:nvSpPr>
        <p:spPr/>
        <p:txBody>
          <a:bodyPr/>
          <a:lstStyle/>
          <a:p>
            <a:r>
              <a:rPr lang="en-US" dirty="0"/>
              <a:t>There are many simple ways of installing a Trojan in someone's computer. To </a:t>
            </a:r>
            <a:r>
              <a:rPr lang="en-US" dirty="0" smtClean="0"/>
              <a:t>cite and </a:t>
            </a:r>
            <a:r>
              <a:rPr lang="en-US" dirty="0"/>
              <a:t>example, two friends </a:t>
            </a:r>
            <a:r>
              <a:rPr lang="en-US" dirty="0" err="1"/>
              <a:t>Rahul</a:t>
            </a:r>
            <a:r>
              <a:rPr lang="en-US" dirty="0"/>
              <a:t> and </a:t>
            </a:r>
            <a:r>
              <a:rPr lang="en-US" dirty="0" err="1"/>
              <a:t>Mukesh</a:t>
            </a:r>
            <a:r>
              <a:rPr lang="en-US" dirty="0"/>
              <a:t> (names changed), had a </a:t>
            </a:r>
            <a:r>
              <a:rPr lang="en-US" dirty="0" smtClean="0"/>
              <a:t>heated argument </a:t>
            </a:r>
            <a:r>
              <a:rPr lang="en-US" dirty="0"/>
              <a:t>over one girl, </a:t>
            </a:r>
            <a:r>
              <a:rPr lang="en-US" dirty="0" err="1"/>
              <a:t>Radha</a:t>
            </a:r>
            <a:r>
              <a:rPr lang="en-US" dirty="0"/>
              <a:t> (name changed) whom they both liked. When </a:t>
            </a:r>
            <a:r>
              <a:rPr lang="en-US" dirty="0" smtClean="0"/>
              <a:t>the girl</a:t>
            </a:r>
            <a:r>
              <a:rPr lang="en-US" dirty="0"/>
              <a:t>, asked to choose, chose </a:t>
            </a:r>
            <a:r>
              <a:rPr lang="en-US" dirty="0" err="1"/>
              <a:t>Mukesh</a:t>
            </a:r>
            <a:r>
              <a:rPr lang="en-US" dirty="0"/>
              <a:t> over </a:t>
            </a:r>
            <a:r>
              <a:rPr lang="en-US" dirty="0" err="1"/>
              <a:t>Rahul</a:t>
            </a:r>
            <a:r>
              <a:rPr lang="en-US" dirty="0"/>
              <a:t>, </a:t>
            </a:r>
            <a:r>
              <a:rPr lang="en-US" dirty="0" err="1"/>
              <a:t>Rahul</a:t>
            </a:r>
            <a:r>
              <a:rPr lang="en-US" dirty="0"/>
              <a:t> decided to get </a:t>
            </a:r>
            <a:r>
              <a:rPr lang="en-US" dirty="0" smtClean="0"/>
              <a:t>revenge.</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Trojan Attacks</a:t>
            </a:r>
            <a:endParaRPr lang="en-US"/>
          </a:p>
        </p:txBody>
      </p:sp>
      <p:sp>
        <p:nvSpPr>
          <p:cNvPr id="3" name="Content Placeholder 2"/>
          <p:cNvSpPr>
            <a:spLocks noGrp="1"/>
          </p:cNvSpPr>
          <p:nvPr>
            <p:ph idx="1"/>
          </p:nvPr>
        </p:nvSpPr>
        <p:spPr/>
        <p:txBody>
          <a:bodyPr>
            <a:normAutofit/>
          </a:bodyPr>
          <a:lstStyle/>
          <a:p>
            <a:r>
              <a:rPr lang="en-US" dirty="0"/>
              <a:t>On </a:t>
            </a:r>
            <a:r>
              <a:rPr lang="en-US" dirty="0" smtClean="0"/>
              <a:t>the 14th </a:t>
            </a:r>
            <a:r>
              <a:rPr lang="en-US" dirty="0"/>
              <a:t>of February, he sent </a:t>
            </a:r>
            <a:r>
              <a:rPr lang="en-US" dirty="0" err="1"/>
              <a:t>Mukesh</a:t>
            </a:r>
            <a:r>
              <a:rPr lang="en-US" dirty="0"/>
              <a:t> a spoofed e-card, which appeared to have come</a:t>
            </a:r>
          </a:p>
          <a:p>
            <a:pPr>
              <a:buNone/>
            </a:pPr>
            <a:r>
              <a:rPr lang="en-US" dirty="0" smtClean="0"/>
              <a:t> from </a:t>
            </a:r>
            <a:r>
              <a:rPr lang="en-US" dirty="0" err="1"/>
              <a:t>Radha's</a:t>
            </a:r>
            <a:r>
              <a:rPr lang="en-US" dirty="0"/>
              <a:t> mail account. The e-card actually contained a Trojan. As soon </a:t>
            </a:r>
            <a:r>
              <a:rPr lang="en-US" dirty="0" smtClean="0"/>
              <a:t>as </a:t>
            </a:r>
            <a:r>
              <a:rPr lang="en-US" dirty="0" err="1" smtClean="0"/>
              <a:t>Mukesh</a:t>
            </a:r>
            <a:r>
              <a:rPr lang="en-US" dirty="0" smtClean="0"/>
              <a:t> </a:t>
            </a:r>
            <a:r>
              <a:rPr lang="en-US" dirty="0"/>
              <a:t>opened the card, the Trojan was installed on his computer. </a:t>
            </a:r>
            <a:r>
              <a:rPr lang="en-US" dirty="0" err="1"/>
              <a:t>Rahul</a:t>
            </a:r>
            <a:r>
              <a:rPr lang="en-US" dirty="0"/>
              <a:t> </a:t>
            </a:r>
            <a:r>
              <a:rPr lang="en-US"/>
              <a:t>now </a:t>
            </a:r>
            <a:r>
              <a:rPr lang="en-US" smtClean="0"/>
              <a:t>had complete </a:t>
            </a:r>
            <a:r>
              <a:rPr lang="en-US" dirty="0"/>
              <a:t>control over </a:t>
            </a:r>
            <a:r>
              <a:rPr lang="en-US" dirty="0" err="1"/>
              <a:t>Mukesh's</a:t>
            </a:r>
            <a:r>
              <a:rPr lang="en-US" dirty="0"/>
              <a:t> computer and proceeded to harass him thoroughly.</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Internet time thefts</a:t>
            </a:r>
            <a:endParaRPr lang="en-US" dirty="0"/>
          </a:p>
        </p:txBody>
      </p:sp>
      <p:sp>
        <p:nvSpPr>
          <p:cNvPr id="3" name="Content Placeholder 2"/>
          <p:cNvSpPr>
            <a:spLocks noGrp="1"/>
          </p:cNvSpPr>
          <p:nvPr>
            <p:ph idx="1"/>
          </p:nvPr>
        </p:nvSpPr>
        <p:spPr/>
        <p:txBody>
          <a:bodyPr/>
          <a:lstStyle/>
          <a:p>
            <a:r>
              <a:rPr lang="en-US" dirty="0"/>
              <a:t>This connotes the usage by an unauthorized person of the Internet hours paid for by</a:t>
            </a:r>
          </a:p>
          <a:p>
            <a:r>
              <a:rPr lang="en-US" dirty="0"/>
              <a:t>another person. In a case reported before the enactment of the Information</a:t>
            </a:r>
          </a:p>
          <a:p>
            <a:r>
              <a:rPr lang="en-US" dirty="0"/>
              <a:t>Technology Act, 2000 Colonel </a:t>
            </a:r>
            <a:r>
              <a:rPr lang="en-US" dirty="0" err="1"/>
              <a:t>Bajwa</a:t>
            </a:r>
            <a:r>
              <a:rPr lang="en-US" dirty="0"/>
              <a:t>, a resident of New Delhi, asked a nearby net</a:t>
            </a:r>
          </a:p>
          <a:p>
            <a:r>
              <a:rPr lang="en-US" dirty="0"/>
              <a:t>café owner to come and set up his Internet connection.</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2" cstate="print"/>
          <a:srcRect/>
          <a:stretch>
            <a:fillRect/>
          </a:stretch>
        </p:blipFill>
        <p:spPr bwMode="auto">
          <a:xfrm>
            <a:off x="2133600" y="1295400"/>
            <a:ext cx="36576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jacking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This occurs when someone forcefully takes control of a website (by cracking the</a:t>
            </a:r>
          </a:p>
          <a:p>
            <a:r>
              <a:rPr lang="en-US" dirty="0"/>
              <a:t>password and later changing it). The actual owner of the website does not have any</a:t>
            </a:r>
          </a:p>
          <a:p>
            <a:r>
              <a:rPr lang="en-US" dirty="0"/>
              <a:t>more control over what appears on that website In a recent incident reported in the</a:t>
            </a:r>
          </a:p>
          <a:p>
            <a:r>
              <a:rPr lang="en-US" dirty="0"/>
              <a:t>USA the owner of a hobby website for children received an e-mail informing her that</a:t>
            </a:r>
          </a:p>
          <a:p>
            <a:r>
              <a:rPr lang="en-US" dirty="0"/>
              <a:t>a group of hackers had gained control over her </a:t>
            </a:r>
            <a:r>
              <a:rPr lang="en-US" dirty="0" smtClean="0"/>
              <a:t>website.</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cstate="print"/>
          <a:srcRect/>
          <a:stretch>
            <a:fillRect/>
          </a:stretch>
        </p:blipFill>
        <p:spPr bwMode="auto">
          <a:xfrm>
            <a:off x="1447800" y="1295400"/>
            <a:ext cx="5181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Theft of computer system</a:t>
            </a:r>
            <a:endParaRPr lang="en-US" dirty="0"/>
          </a:p>
        </p:txBody>
      </p:sp>
      <p:sp>
        <p:nvSpPr>
          <p:cNvPr id="3" name="Content Placeholder 2"/>
          <p:cNvSpPr>
            <a:spLocks noGrp="1"/>
          </p:cNvSpPr>
          <p:nvPr>
            <p:ph idx="1"/>
          </p:nvPr>
        </p:nvSpPr>
        <p:spPr/>
        <p:txBody>
          <a:bodyPr/>
          <a:lstStyle/>
          <a:p>
            <a:r>
              <a:rPr lang="en-US" dirty="0"/>
              <a:t>This type of offence involves the theft of a computer, some part(s) of a computer or</a:t>
            </a:r>
          </a:p>
          <a:p>
            <a:r>
              <a:rPr lang="en-US" dirty="0"/>
              <a:t>a peripheral attached to the computer</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Physically damaging a computer system</a:t>
            </a:r>
            <a:endParaRPr lang="en-US" dirty="0"/>
          </a:p>
        </p:txBody>
      </p:sp>
      <p:sp>
        <p:nvSpPr>
          <p:cNvPr id="3" name="Content Placeholder 2"/>
          <p:cNvSpPr>
            <a:spLocks noGrp="1"/>
          </p:cNvSpPr>
          <p:nvPr>
            <p:ph idx="1"/>
          </p:nvPr>
        </p:nvSpPr>
        <p:spPr/>
        <p:txBody>
          <a:bodyPr/>
          <a:lstStyle/>
          <a:p>
            <a:r>
              <a:rPr lang="en-US" dirty="0"/>
              <a:t>This crime is committed by physically damaging a computer or its peripherals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Ransomware</a:t>
            </a:r>
            <a:r>
              <a:rPr lang="en-US" b="1" dirty="0"/>
              <a:t> and Malware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smtClean="0"/>
              <a:t>The malware that asks for data to be recovered </a:t>
            </a:r>
          </a:p>
          <a:p>
            <a:pPr marL="0" indent="0">
              <a:buNone/>
            </a:pPr>
            <a:r>
              <a:rPr lang="en-US" dirty="0"/>
              <a:t>b</a:t>
            </a:r>
            <a:r>
              <a:rPr lang="en-US" dirty="0" smtClean="0"/>
              <a:t>y paying the ransom in the form of </a:t>
            </a:r>
            <a:r>
              <a:rPr lang="en-US" dirty="0" err="1" smtClean="0"/>
              <a:t>bitcoins</a:t>
            </a:r>
            <a:r>
              <a:rPr lang="en-US" dirty="0" smtClean="0"/>
              <a:t>.</a:t>
            </a:r>
          </a:p>
          <a:p>
            <a:pPr marL="0" indent="0">
              <a:buNone/>
            </a:pPr>
            <a:r>
              <a:rPr lang="en-US" b="1" dirty="0" err="1" smtClean="0"/>
              <a:t>Bitcoin</a:t>
            </a:r>
            <a:r>
              <a:rPr lang="en-US" dirty="0" smtClean="0"/>
              <a:t>  is a </a:t>
            </a:r>
            <a:r>
              <a:rPr lang="en-US" dirty="0" err="1" smtClean="0"/>
              <a:t>cryptocurrency</a:t>
            </a:r>
            <a:r>
              <a:rPr lang="en-US" dirty="0" smtClean="0"/>
              <a:t>, </a:t>
            </a:r>
            <a:r>
              <a:rPr lang="en-US" dirty="0"/>
              <a:t>a form of electronic cash. It is a decentralized digital currency without a central bank or single administrator that can be sent from user-to-user on the peer-to-peer </a:t>
            </a:r>
            <a:r>
              <a:rPr lang="en-US" dirty="0" err="1"/>
              <a:t>bitcoin</a:t>
            </a:r>
            <a:r>
              <a:rPr lang="en-US" dirty="0"/>
              <a:t> network without the need for intermediaries.</a:t>
            </a:r>
          </a:p>
          <a:p>
            <a:pPr marL="0" indent="0">
              <a:buNone/>
            </a:pPr>
            <a:endParaRPr lang="en-US" dirty="0" smtClean="0"/>
          </a:p>
        </p:txBody>
      </p:sp>
    </p:spTree>
    <p:extLst>
      <p:ext uri="{BB962C8B-B14F-4D97-AF65-F5344CB8AC3E}">
        <p14:creationId xmlns:p14="http://schemas.microsoft.com/office/powerpoint/2010/main" val="36960574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data:image/jpeg;base64,/9j/4AAQSkZJRgABAQAAAQABAAD/2wCEAAkGBwgHBgkIBwgKCgkLDRYPDQwMDRsUFRAWIB0iIiAdHx8kKDQsJCYxJx8fLT0tMTU3Ojo6Iys/RD84QzQ5OjcBCgoKDQwNGg8PGjclHyU3Nzc3Nzc3Nzc3Nzc3Nzc3Nzc3Nzc3Nzc3Nzc3Nzc3Nzc3Nzc3Nzc3Nzc3Nzc3Nzc3N//AABEIAIkAtwMBIgACEQEDEQH/xAAcAAABBQEBAQAAAAAAAAAAAAADAgQFBgcAAQj/xABKEAACAQMCBAIGBgUIBwkAAAABAgMABBEFIQYSMUETUQciYXGBkRQjMlKhsRVCcsHRMzZic6Ky4fAWNEN0krPxJDU3U4KEwsPS/8QAGgEAAwEBAQEAAAAAAAAAAAAAAQIDAAQFBv/EACgRAAICAQQBAwMFAAAAAAAAAAABAhEDEiExQQQTIlEyYYEjcaGxwf/aAAwDAQACEQMRAD8AvFeEgdTSI25mIxS2jB99c4xwcqdjRkbNDSP71FUDpQMK2NIIxRI18TONsdTQTJgnlORnGanqTMEU8gzSmmcrgucdq8to0mc+Icgdqk5LaBLQmNF+VRnlSdNBInJI65pBpcuI0zj5UJ5MDpR1JhBsevKd6Pba1d2w8OMIV/pLTR5h4ypjqOtWbTtJsZbZXkgDMRkkk1KL1ZFFcmtJ7leubqe7bmmIx/RXAoJGBTnWlisbnlhQ8n3c5puGyN6nilGS9o0WnwVjjTWotJtVRADdzA8hP6g86YcFcW6Va8LX+gao5hkmErJOVyGLL0Y+e1N7nRpeL/SM2mlmW2gUGRx2RVBx8S1K4u9GGo6OpudJL30A3MfL9Yo/fXp4MSjG12TluypafxTqulAwwXcngtuY+q59gPQ+0YpjdXkd3MZpCfEb7bAsSx8ySTTKYMjlZEZGB3BGKEGq4pMvxDfx2v0O3uZoYMYKRHkB9+Nz8atnonlj59SDZ8RxHj3Dmz+JFZyTk7davXorilfVbmRQfDit8P5ZJGB+BNc3lqMsTU+DbGmkZOwxQ3PKwPkc0UHIoTqztyquT7K41GEYUuCiF3N8k1t4KqyuSPdXUCW1khlTxMZOdgc15VvF8fH6dx4EY/XIO+1KEwVtwacyW+aD4ADV0DUFjYMPfSynlSUQr3NEBoNGGxhkYHmY+7O1BKFSAD086k4o1kflbYeflTJ1USMF33xUaS2RhCu4wV237U5a9m8MRNI3Kex70uyhikkCyb7/AGc4zU1dafbNYuiQqpxsQNxUpSVvbgBWy5boT5U1kyGIydqLKj2w5GJ286BI2cFetIpKStDRPCrEj86krbVb6CIIkg5e2VFQk1xKlwiKvLG3Vsdavem2ds9jGzQRsSu5Kg5pccozy6VyZyV0Ve4M1xIZZSC3njpSBGemPlS9V5rbVRDDGCjHdfKjHAHu6VsOmS2VBjJdGU/6UXfDHGup6hZwxSlpHjZJMgEA47e6rlpPpmt5wF1jR3iB6vbyc4HwODWX8UEHXNQYbhriQ/2jTS05CRzjavWx/Sib5Nh1eT0c8ReI4kgFzKOYvGpjYn2+2sr1fTOHrW6nSG5v3AzyLGyHPlvy0Zk0+KLnK8z/ALXT31A3U5Mnq+qM9BTsARBayclrp1lNJdTHkEk8nMd/uqoAHvOa2bhXRYtC0WO0TDTE888n33P7h0FVT0XcNRyW51q4BMjMUgH3QNi3vO4+FaFIhi2G4ryPK8rDOXpSCnHsQRjO1DW4a3kLqAfMGiHpQxbPPkghV8zWyOCh7vpH2SPZLlbycMqleVcbmuodvF4c0ig82DjOK6vQ8WEY4YqPBMnCD2pARielHjYEU2ubh0JS2UNJ037UaHFYI614WA74oQgu2HNNcAH7qjYUCZLoN6jhhjzoAse82V65FCLKGx38qbQXPhNy3CFR0ONqCZoprl/o8nMqn4/GoyCg7yYfY4PspZv7sDlW4mx5BjSYxGSGbA371ZdLhRMcqKAy9hXJPL+ooVyC6ZUZZHkz4jMx9pzQ1GanOIwpkwnKHz2wDUV6kcZklZURRksxwBS45a20lwNGSZyjz3p/DeXKIEjmkCjsD0qo3/EWmC5A/ScC24xnlJxnvmrnw7r+gM8Npa3kb3M0XiBVU7r78e3pTxk/U01+RXK3wN2dmbmcknzNJkOFzRtW5zqSGAr4X+0xjeml23LbSN5KT+FNjkpxtKgp2YVrb8+o3J85Xb5k03t/tD91deSGW5dj3JPvodq5BGBn2V6UeEKHu3YqcdOlRjbv13qQupTJk4AXtvUeOuaZmNr4Jnks+HbCKFUcGLm9Yee5qwtI8m74HuFPuGNKtIeGtNHgRs30WMlsZzlQaDfwpG31Y5R5V8/qw+r7o7s1x+Bm3Q03+lSQZ5Dt5GjsfVNR14SqEjqa6czhVTXIzaS3HtjluZz1Y5rqXp6/Vr543rq9eEdMUhCVV+RSw7DNN9PUAPIxySe9KdgYn3/VNBtGA+rz03qfQ3Y9aUeVN2lAJOcUXIIqH1q7aIrb2yc08p5RjtSMwq61CAKVfldgfsmhWzRmbxYoyqnZjjNI07S7SP669IeRjn1zsPh3pzJJDGsnh7LggAdakpqTcUBbgdce5XTJTZModN2ON1HsFUfTb3VMyzXN5OI0OEQMfWbv8BVyu9QaK351QFnh8OXm6E46/nVU1CeBdNMeeXlQ8xAxgk9f8+dZQte5DyavYBHxTJDdMgvFaTqVfof40C71S7v7nw3d52A5gM4RfZ+VQ6W0EixQx3AWP7auynYkZOe/bHkN6cyzsIygUpHk4RFyfYR2XqTReOPAuoI/MrvL4sbyBSvLgkYOxPswPzp1w1O0GsQX8rJIo5l2fPq8pBwfeVpjMFa3Lu4COhBx1Ix38z1Ix1otmqLfROp9QnC7Y7ZO3br+FakuDJtmmxarFPD4qI6oG3LEezy99MuI7pv0eksBYgxTsFX9bEZwPmRTfS7q3E0dnIyRzHdIc5blAG9MeMLfULmM2tsrkrCxTwtiR3x/S2pYx3SGbMmtpMzIXORzDNEtnCrlhjcmgOghmABY48xjB71IaefCLOsmMgg77kHrXahBpIw5AO9eND4a2784+uBIG+VAbG/yot4yEgqMHzwKdWsQn1HSrc9HWNT7AWJ/I0snSsxummpdWmmWsP1ypHCi43xsBXMxJyxJPtqxXt5beEQkyHbbBquTMGkLCvGhmby6dP5ApO6oFKdqj7g529tSjW1xLHzxwSOn3lUkU0uraRVQGJweYdVNXk3rjHTdjylRI6ahKgeyvKeaPGC2G8q6vXRMC4yjAHqDUPpTP+kZVdzjcYqaAqCdxa68sZ2Emce3b/CoDsnGPKrMdgBmmFtGryPdOPX6KfLzoHE9/wDQtHmfPKzkIp95/hml2DM1lbxt9oIpfHn3FJewaIjV7+a1dIkC+tvzAbig2l0bgZU+t+sCetNOJLm4tr60lQjnDEABsZAO+/xpxcRxyg3aRrbxSY5Yg5yPaTSw62F5HV2xGYiuWHf4ZqtcQxW1rGlxPnnRwyLy5ByMdO5/gKl5JmtFKvnxCgbBI3B6fhVA1nXZ3vlzHiVX9Vc4A7Ak/H3+6qpWYMl3DMDJLCpITPhnKDd8dB1OSfKjW87SXsax2n2dpgnK3McYyCNhkY/yaYhrj6mWSz8d3JCyR3ADZzkqNvZ/jXktzbAqt5a6rAikeryDkwOvcdfjVFhVWxXJWT10im7E8dhLBbeGQsbKx5Auep6bjJxv19uaDDNzalbsF+qKdNsE47/x91CFzw9eqix3ptJYxhJAjIVJ93WpR5byKG1t9H1XTdXTH1k87K0yE9uXOSP+I1GUUnQydHjpNPxLZQ2Ei2RlhUM8ajCjmYZ6d8DrWt6For6VJbte3Ru08BkM8qgO7FubcAYA7D3CsqvRq9rCksD2ksjgeKDAwPqtzKBgAjBFS+lek+/0uBZNXsEjVsjAiJdsd+u3xq0fcl9gcEzx7wBYXk/063j+jO3M7eEuTIfyGBWYLw9exOqRwgoXKs5GGBO2+D8a1Eelez8FXvNA1Hwm9XopOMZzjm6U0tuNuDJWe5lW6BiBcRGIZJHY4Ps702k1mV6vot3a3MgSN5YY3KeJjGcbH8jV54Y9HX6UtXv2vOV1t1W2SMlWRkAGSfhVrsbjS+LtNn1HS4ZIXSQie3uMFlJ6NsSN96baZxVo3Dsk9rfXMkRiO0USktnOw95zSPmhurHVtpuqxadC+p3BjuAuJEQKfZnOO/WkCKQnIu5jg7jlT5dKf6+LSS98MALKEDnDENg5wT8j8qgjHaid4WmUyjGV8U5+IztXnOE1ka6AnJPfg0jhuIxaRAGYsTlsnHc+ypLlB6020pPD062Q5yIlyT7qd16MVsgCfDX7o+VdSq6mMUlTVX4lm8HXtM/bBPuzirMD5VW+MbJ7k20kbcrAMoI7EYIqN7j0B41H0g6dYt1nn/AYH76nbXqXAHXtVT1fU7RuJ9PubydYre2s/E339Yg7eZOWHypo3HYlu/o+m2rugGOc9c5646AYz+HSkaYyE8bXkcLx5QM6zsgLdBnP8KhbTiLx7cWMEXPdTthEZgozn7Oa7jBLh9OOozxuV+lLIuTkY9vn8APjVOuJ7WS8gmijkd/EVnBPKWwem3T3jpT44tRpk3yXvVdWt/pkUKSiWdLVEljjPMFkXIIJ8xj8arDW1vcX8302KWSSUjHISBEObq23cY92aldVtdM02/LT3CpfNeTCeASB/CQEkAEb985zvn2VFw39zNdTeEqxxumPETdm6fPp8qpQAV5ql9a37wxtGI0ZuUcquoXfG+NtvI04Gs3sSEXOmwujjlPKpAYEZPTIqLubeL9JND4zuCj5fGDkAnGBnuAK9GpPyhGjQ79iQfslf3/hVo5skdkxZQi+RF7NbztlY5IJMdCeb59Pn+dHQaZJEvixzAgDJUg8xxufn8qeR6raMoE0RwGY7qCN3Dflmgr+j58EiJGOMhVKkequfxDUut3wHSugtsEh2tNYlt0+5hh/dOKcvcap9HZ2vbe4iUFmEhR9h+0M01Gm2zJlJJNh+owYdJD/APAfOhy6e0LuqXGeXOxXB2L/AP4Pzo64/AKfyTI1DWpIgs9jzxsoI5chsdu5NR3NaNL4c9jPBKx9ZhL3PmCucb+dBhl1K0VhFJsvVVcY79j+y1D1DUbzwxHdNyFGYovIo9YDBG35Uzca2MrvcuvCnGD8LWmqRi1S6a45SuG5eXlBH2cb9fZVTGri71htQuYpZZpJPEYIAMn+FJMCz3AKTSK0UbN6p64U9fiAKi7WNhcgliyqCx9wqKbod10aRecXw6pcvctG0Enh8vPFyCTpuC3UDPYe/OdqRptrw9dNGYppYryU8vI055ix9p2J6HamPCFvNJatLdwwOksscCfSlWRVUjIJz5DPSrFwz6O7i11vTJZL+xv4IJ0clZWV/VIIPLg56dM96jojGXO4bbRtkK8sarnoAKBeXJtwvKsbEno8oT5Zp0Kib3RUn1YanHNy3Ag8HldBInLnPQ7g+41dCjabie2ja8glRobm1RJGViCCrNgEEGuqK1XgmW9TU2ivoYJr8QqTHb8qosZz05u9dVY6K3G2BLUTxX4q6LPJCCZIxzDH4/hU68fLVP8ASJfSjToNGs973VZRCgHZMjmb3bgfGuG9x62Mw1l5LmTxlZckboc9TkEe4EGm1nrE8DqEhjygwOVRt/nPervLYR8I69a3Fypn01yFn5l5uZNgxPtGx/61aNb4c4d1LXUstG062WRhytIuWTcZLYzjAHlVYtSjY2HDLJKltW7Mz4i4qv8AVNFNleOjcxUkn1myDtuRkdu9UzBO2Ca2nUvQstlZTXbay1yUBIjFtye7fmPeqpc+j3mRX029L5Xm8OaPl/tA/uqiVInGMp3Q3juhbcKRaTyh7tpEvZnK5Xw25eU5I3J5lX2b+e76TR7maztrgx2ynUZeaytZJCsjFhu5HYKAD369OlI0/wBHus300kU062ypCqeM7Eq6Doo79QPkKYnx9NuxbrdQ6hJalEUxEggLsAGB7dAOgrbAWNotkGnaNpeh2trBZx3OszDnuVWTMkTY9VlP6qg5Ug4zuTvVcntXt2MGp3umc32uWZ+Zhnt9napif6RcXh0zSwYrqf629mXqiqMcoPsxj/rVZsuFtVubKHVFtLowXGWgkjjEw5ckbqDnIwe1DDmnFvSymTHjSSktx/a6Lpcjx3V7Fz6eWIlksJd1XpzDO23ketWaT0T6ZqEQn4e4h8aFxzZkRXwc9Dy4wffVDsNUu+H7p45bYshXw2WRGj8QA7HceWRTSHJuXubKdbVmYsERmXkGSccwqqm8j9yJyhjik4P8Fwu/RLxPbuRB9Du1G31cpB+RXH41X7nQuI7LPPYXbKNy0S+MO/3c/eb5mpK14p4x07lWPUbtkG4V8Sg/8WamYPSxrCgLqmn2V4e5eIo38PwrOBO10UVry5ibkuY1DHPqyx8p6MD/AHjUzptksemHV7mFJYLqW4gEZG8bvy4c57D51dYfSTw3fIE1XQZoSR67xuJFJ/ZOKY8VaZA2m/pzQ7VYNLvpYo7aADw98NlwnTc/l7anOPwNFlJjIR7vw2LKqlR7TlRt76m9E4bTM66peW+nv4KuqzuMtnBAI6jY+ztUjwlpFu1nr0upPyPa2nPGYmIcN6x2AIyfV7Hv1FSIksNQmht7TRlSaQqkbF29cn4H35rKEmzaoj7grXdD0+wnttavbJxDLiDHr822ObYHttn31aOFNb0HV+I1h0iUvLGjSMFRgAOnUjHej/6DaWiA4cEDfAXr8qf8K6TbWGpzm35jiLG+O5/wqUrlJNoZbRLXXle15VRQdwxVNuua6kzesyp5711eR5Mcs8r0N0ikWq3KvdMKoPD7HX+Lr7WpPWtrL/s1nnpzHOWHtxk/+upLirXJrbQLtzCFZ18JWD9C235ZpvwLLDZaJbJLBKmR4jPy7MT0/DFdlMa0TOvaYt3pkkUoXdSys3RW/h5+yq76HtRtLXWZrG4ZhJNFy2jP2APrxn+lt+Huqw8T6tD+hnjtyTJMwjUMuOvX+FVHjrhmbhoabqdnIw+z4jrv4dwu4Ye/H9mq4Y6f2KS2xar52Nk1C9skglgurhIC45eaT1Vyem52qjma3S5BCKoUGJsDO+PKpXR9aTX+G4dSVV5poiJUG4VxkMPmPyqj8OX/ANKsTNcBo0VOZQw+1ytnfyBro7oTBy2SUd/eXetQ6RpCGRnGJZJFwoyNyB5Ad+9XC44F4cisi40yLxoVLJNuHyCWyT7yT8arfDVxPpK/SEEclxMgEkkgJ28gew6fKp+54wVbV47i1yzgoDG3TIO5zUJeRCXtQrUnLUzOeHlitINXvcsZJZjBCx67k4/BRUoPRvxTo0edB1mYADKxw3TIh98ber+NBuYo7DQ9Ms5MJI6yXEhOwTOAMn2Zx8DWxWd5a3kKy2dxDcRt0eJwwPxFR8V6pTmu3/C2Onyor0oV3f8Ah8+cW6Lxlfi3OvWczfRVZUkS2XB5sZJ8PI7DtRrDS7JOFZLeeS0adZfrDE+HG3Qcwz069uo86+hOtNb3S7C/BF7ZwT52zJGCa7b3OD3LhmJcQnStR/Q5a45owG5k3HMRsAcgY8u/Sg6jolva6RqUdonjSiSMxPKwYoD1HlitYvOBNEuAPCS4tSPs/R5mUL5YByBUNrPo6kvnLpqYkkP/AJ8eCRjGMqR+VOp1wI4tmf3PBdnLdAoiw2qW6mVgDziU+Q8qhbG7u5dFGizq0cdpdmaATI3MgK7opx6ueuP6R8603/RrX7C3eA20d2pKckkc+SgHUcrDBHkMdKidTa+gj1aS/sp4bm4AMf1DlH2+zzdtx5dMb0rlJy+wUlRD8O2a2kNxcXsk/wBIP1gQpmNgdxuRs3tFWT0Y6Obm7k1mZcLBmKBc7K+wbbpsBjPtIqpC51DUYxYQOWubmeOK3CYHJk4JPQ7bdq3DRNMh0jSbXTrcEpBGF5j1Y9z7ycmhJJBuwkwIjbpTPhs+LJez9vEEY9wG/wCJNOtTkFvZSyn9VTj39qY8Dcz8PQTsDmd3kGe4LHB+WKm/qH6LBXle15TAA9bgjyWuroDzSyt7cV1c/je6Dl8t/wBhZgHHNrIsFnavD4TSsW6j2KOh/pVc4oSsMIt7hRhAMbeqPLqDVa9If/f+n/txf81Kscv8mP2T+6lw4lihoQ7dkfqMgkmPiuHS2JyVXHNIegG56da0HiHS4+IOH7rT5dvHh9RvuP1U/A4rL4v5G2/r5v7orX7X+Ti/ZH5CujHumNn2lo+DHvRFdywPq+jXY5CuJhGf1XyVkX5haltZRIrfUFVVjjSPw4guwzyr0+NRHCv/AIo61/7r/mCp7V/5Uf1q/mKot6FxurLFpelxtapmJpiw8icUWXhQyyRuicnrguHbOR3FWiw/1dadVz+jAVyZn2tcA3mr2pifU4oXdAryCEsd93x6w6nm+dMbX0Vzw3a3J4imDRKFhSG28NIx7AH/ADrT66mhijBUhp5ZzST6KvZ6Fr9koWHiV5QP1Z7UOPnnNSKS65AB4tvaXY7mKQxn5EEfjUvXU2mhLK/d8V2unORq1nf2SD/bNbl4v+NMgfGnWl8SaLrC50vVbK68xHMpI+GcipG4/km/ZNfLXFP895v66mXKQD6pAFcQCMY2qv8AA/8AN+391WCjKOl0YitX+gaVazaq9nEZLdCwZUAby2PtqMseMba4tTcy2txFAo3maM8oHnnGPxp1x3/NPUf6sf3hVRX+ZJ/3Zv312YMMJ4rfN0cebLOOWl8WTfFuqw3nD8bWUodLluRHU536fhufhVk0aEW+lWkQGAsQGKyqT+amgf79J/8AZWvW3+rx/sCubNBQm4ro6MU3PHGT7QWkscDNKpEv2G9xqGR1FsoCs/5It94k17XWX+rJ7q6p+MqwxX2QXyf/2Q=="/>
          <p:cNvSpPr>
            <a:spLocks noChangeAspect="1" noChangeArrowheads="1"/>
          </p:cNvSpPr>
          <p:nvPr/>
        </p:nvSpPr>
        <p:spPr bwMode="auto">
          <a:xfrm>
            <a:off x="155575" y="-623888"/>
            <a:ext cx="1743075" cy="13049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1828800" y="1219200"/>
            <a:ext cx="5189387"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3376</Words>
  <Application>Microsoft Office PowerPoint</Application>
  <PresentationFormat>On-screen Show (4:3)</PresentationFormat>
  <Paragraphs>155</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Cyber Crime</vt:lpstr>
      <vt:lpstr>Introduction to Cyber Crime</vt:lpstr>
      <vt:lpstr>Introduction to Cyber Crime</vt:lpstr>
      <vt:lpstr>Introduction to Cyber Crime</vt:lpstr>
      <vt:lpstr>Introduction to Cyber Crime</vt:lpstr>
      <vt:lpstr>Introduction to Cyber Crime</vt:lpstr>
      <vt:lpstr>Defining Cyber Crime</vt:lpstr>
      <vt:lpstr>Defining Cyber Crime</vt:lpstr>
      <vt:lpstr>Ransomware and Malware </vt:lpstr>
      <vt:lpstr>Bitcoins</vt:lpstr>
      <vt:lpstr>Bitcoins</vt:lpstr>
      <vt:lpstr>  Data Breaches  </vt:lpstr>
      <vt:lpstr>Cryptojacking </vt:lpstr>
      <vt:lpstr>Financial crimes</vt:lpstr>
      <vt:lpstr>Credit Card Fraud</vt:lpstr>
      <vt:lpstr>Credit Card Fraud</vt:lpstr>
      <vt:lpstr>PowerPoint Presentation</vt:lpstr>
      <vt:lpstr>Credit Card Fraud</vt:lpstr>
      <vt:lpstr>Stolen cards</vt:lpstr>
      <vt:lpstr>Stolen cards </vt:lpstr>
      <vt:lpstr>Identity theft </vt:lpstr>
      <vt:lpstr>PowerPoint Presentation</vt:lpstr>
      <vt:lpstr>Application fraud </vt:lpstr>
      <vt:lpstr>Account takeover</vt:lpstr>
      <vt:lpstr>PowerPoint Presentation</vt:lpstr>
      <vt:lpstr>Skimming </vt:lpstr>
      <vt:lpstr>PowerPoint Presentation</vt:lpstr>
      <vt:lpstr>BIN attack </vt:lpstr>
      <vt:lpstr>Tele phishing </vt:lpstr>
      <vt:lpstr>Balance transfer checks</vt:lpstr>
      <vt:lpstr>Cyber pornography</vt:lpstr>
      <vt:lpstr>Cyber pornography</vt:lpstr>
      <vt:lpstr>Cyber pornography</vt:lpstr>
      <vt:lpstr>Cyber pornography</vt:lpstr>
      <vt:lpstr>Cyber pornography</vt:lpstr>
      <vt:lpstr>Cyber pornography</vt:lpstr>
      <vt:lpstr>Cyber pornography</vt:lpstr>
      <vt:lpstr>Sale of illegal articles</vt:lpstr>
      <vt:lpstr>PowerPoint Presentation</vt:lpstr>
      <vt:lpstr>Online gambling</vt:lpstr>
      <vt:lpstr>PowerPoint Presentation</vt:lpstr>
      <vt:lpstr>Intellectual Property crimes</vt:lpstr>
      <vt:lpstr>Cyber pornography</vt:lpstr>
      <vt:lpstr>Email spoofing</vt:lpstr>
      <vt:lpstr>PowerPoint Presentation</vt:lpstr>
      <vt:lpstr>Email Spoofing</vt:lpstr>
      <vt:lpstr>Email Spoofing</vt:lpstr>
      <vt:lpstr>Forgery</vt:lpstr>
      <vt:lpstr>PowerPoint Presentation</vt:lpstr>
      <vt:lpstr>PowerPoint Presentation</vt:lpstr>
      <vt:lpstr>Cyber Defamation</vt:lpstr>
      <vt:lpstr>PowerPoint Presentation</vt:lpstr>
      <vt:lpstr>PowerPoint Presentation</vt:lpstr>
      <vt:lpstr>Defamation</vt:lpstr>
      <vt:lpstr>Defamation</vt:lpstr>
      <vt:lpstr>Defamation</vt:lpstr>
      <vt:lpstr>Cyber stalking</vt:lpstr>
      <vt:lpstr>PowerPoint Presentation</vt:lpstr>
      <vt:lpstr>Unauthorized access to computer systems or networks</vt:lpstr>
      <vt:lpstr>Theft of information contained in electronic form</vt:lpstr>
      <vt:lpstr>Email bombing</vt:lpstr>
      <vt:lpstr>PowerPoint Presentation</vt:lpstr>
      <vt:lpstr>Email Spoofing</vt:lpstr>
      <vt:lpstr>Data diddling</vt:lpstr>
      <vt:lpstr>PowerPoint Presentation</vt:lpstr>
      <vt:lpstr>PowerPoint Presentation</vt:lpstr>
      <vt:lpstr>Salami attacks</vt:lpstr>
      <vt:lpstr>PowerPoint Presentation</vt:lpstr>
      <vt:lpstr>PowerPoint Presentation</vt:lpstr>
      <vt:lpstr>Denial of Service attack</vt:lpstr>
      <vt:lpstr>PowerPoint Presentation</vt:lpstr>
      <vt:lpstr>PowerPoint Presentation</vt:lpstr>
      <vt:lpstr>Virus / worm attacks</vt:lpstr>
      <vt:lpstr>PowerPoint Presentation</vt:lpstr>
      <vt:lpstr>PowerPoint Presentation</vt:lpstr>
      <vt:lpstr>PowerPoint Presentation</vt:lpstr>
      <vt:lpstr>PowerPoint Presentation</vt:lpstr>
      <vt:lpstr>Logic bombs</vt:lpstr>
      <vt:lpstr>PowerPoint Presentation</vt:lpstr>
      <vt:lpstr>Trojan attacks</vt:lpstr>
      <vt:lpstr>PowerPoint Presentation</vt:lpstr>
      <vt:lpstr>Trojan Attacks</vt:lpstr>
      <vt:lpstr>Trojan Attacks</vt:lpstr>
      <vt:lpstr>Internet time thefts</vt:lpstr>
      <vt:lpstr>PowerPoint Presentation</vt:lpstr>
      <vt:lpstr>Web jacking</vt:lpstr>
      <vt:lpstr>PowerPoint Presentation</vt:lpstr>
      <vt:lpstr>Theft of computer system</vt:lpstr>
      <vt:lpstr>Physically damaging a computer system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dc:title>
  <dc:creator>Administrator</dc:creator>
  <cp:lastModifiedBy>Diksha Nagpal</cp:lastModifiedBy>
  <cp:revision>119</cp:revision>
  <dcterms:created xsi:type="dcterms:W3CDTF">2013-11-12T05:07:40Z</dcterms:created>
  <dcterms:modified xsi:type="dcterms:W3CDTF">2019-02-05T10:27:25Z</dcterms:modified>
</cp:coreProperties>
</file>