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ca89e075ae7dea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ca89e075ae7dea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cfdffa143_0_9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cfdffa143_0_6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fdffa143_0_11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a89e075ae7dea_1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ca89e075ae7dea_6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a89e075ae7dea_4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ca89e075ae7dea_10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a89e075ae7dea_13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A">
  <p:cSld name="TITLE_AND_BODY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ve me a title slide image that will reflect this topic and it's goals &quot;Forecasting COVID-19 Cases: A Data-Driven Approach&quot;" id="81" name="Google Shape;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25" y="0"/>
            <a:ext cx="6858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>
            <p:ph idx="2" type="pic"/>
          </p:nvPr>
        </p:nvSpPr>
        <p:spPr>
          <a:xfrm>
            <a:off x="4087375" y="0"/>
            <a:ext cx="5148000" cy="5143500"/>
          </a:xfrm>
          <a:prstGeom prst="rect">
            <a:avLst/>
          </a:prstGeom>
        </p:spPr>
      </p:sp>
      <p:sp>
        <p:nvSpPr>
          <p:cNvPr id="136" name="Google Shape;136;p28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Conclusion.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352109" y="1080511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COVID-19 was a major blow on the global economy and health systems, it revealed issues with modern public health, but was an </a:t>
            </a:r>
            <a:r>
              <a:rPr lang="en" sz="1400">
                <a:solidFill>
                  <a:schemeClr val="dk1"/>
                </a:solidFill>
              </a:rPr>
              <a:t>opportunity</a:t>
            </a:r>
            <a:r>
              <a:rPr lang="en" sz="1400">
                <a:solidFill>
                  <a:schemeClr val="dk1"/>
                </a:solidFill>
              </a:rPr>
              <a:t> in disguise for improvement and prevention in was such area as </a:t>
            </a:r>
            <a:r>
              <a:rPr lang="en" sz="1400">
                <a:solidFill>
                  <a:schemeClr val="dk1"/>
                </a:solidFill>
              </a:rPr>
              <a:t>surveillance</a:t>
            </a:r>
            <a:r>
              <a:rPr lang="en" sz="1400">
                <a:solidFill>
                  <a:schemeClr val="dk1"/>
                </a:solidFill>
              </a:rPr>
              <a:t> of </a:t>
            </a:r>
            <a:r>
              <a:rPr lang="en" sz="1400">
                <a:solidFill>
                  <a:schemeClr val="dk1"/>
                </a:solidFill>
              </a:rPr>
              <a:t>future</a:t>
            </a:r>
            <a:r>
              <a:rPr lang="en" sz="1400">
                <a:solidFill>
                  <a:schemeClr val="dk1"/>
                </a:solidFill>
              </a:rPr>
              <a:t> cases, hence the COVID-19 Forecast Model.   The Model performance was limited by dataset complexity and modeling approach.  Feature engineering, incorporating additional variables, further hyperparameter tunning, and more robust models are necessary for improvement.</a:t>
            </a:r>
            <a:endParaRPr sz="2100"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725" y="55025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Fallout of COVID-19</a:t>
            </a:r>
            <a:endParaRPr/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Recession: Sharp decline in economic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Supply Chain Disruptions: Reduced production and trade.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Losses: Increased unemployment 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Market Volatility: Uncertainty and instability.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Debt: Increased spending on healthcare and relief.</a:t>
            </a:r>
            <a:endParaRPr/>
          </a:p>
        </p:txBody>
      </p:sp>
      <p:pic>
        <p:nvPicPr>
          <p:cNvPr id="87" name="Google Shape;87;p20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COVID-19: A Global Public Health Crisis</a:t>
            </a:r>
            <a:endParaRPr/>
          </a:p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Pandemic: Rapid spread, impacting all countries.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Health Strain: Overwhelmed healthcare systems, shortages.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Impact: Isolation, mental health challenges, inequalities.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Mortality and Morbidity: Millions of deaths, long-term health effects.</a:t>
            </a:r>
            <a:endParaRPr/>
          </a:p>
        </p:txBody>
      </p:sp>
      <p:pic>
        <p:nvPicPr>
          <p:cNvPr id="93" name="Google Shape;93;p21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System Shortcomings During COVID-19</a:t>
            </a:r>
            <a:endParaRPr/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Inadequate Preparedness: Healthcare systems lacked capacity for patient influx.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Inconsistent Messaging: Confusing public health communication.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Porous Containment: Ineffective implementation of control measures.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Gaps: Insufficient epidemiological and medical training.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Inadequate Tracking: Lack of proper case tracking systems.</a:t>
            </a:r>
            <a:endParaRPr/>
          </a:p>
        </p:txBody>
      </p:sp>
      <p:pic>
        <p:nvPicPr>
          <p:cNvPr id="99" name="Google Shape;99;p22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100" name="Google Shape;100;p22"/>
          <p:cNvSpPr txBox="1"/>
          <p:nvPr/>
        </p:nvSpPr>
        <p:spPr>
          <a:xfrm>
            <a:off x="178200" y="4599550"/>
            <a:ext cx="38310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2"/>
                </a:solidFill>
              </a:rPr>
              <a:t>Source: https://www.researchgate.net/publication/362551887_Global_Challenges_to_Public_Health_Care_Systems_during_the_COVID-19_Pandemic_A_Review_of_Pandemic_Measures_and_Problems</a:t>
            </a:r>
            <a:endParaRPr i="1"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COVID-19 Challenges: Solutions</a:t>
            </a:r>
            <a:endParaRPr/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Early Detection and Surveillance: Implement robust surveillance systems for rapid identification and response.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Healthcare Infrastructure: Invest in healthcare infrastructure and workforce to handle surges.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Public Health Communication: Develop clear, consistent, and culturally-competent communication strategies.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International Collaboration: Foster global cooperation for resource sharing and coordinated response efforts.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Community Engagement: Empower communities to actively participate in prevention and response efforts.</a:t>
            </a:r>
            <a:endParaRPr/>
          </a:p>
        </p:txBody>
      </p:sp>
      <p:pic>
        <p:nvPicPr>
          <p:cNvPr id="106" name="Google Shape;106;p2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64" y="585216"/>
            <a:ext cx="3968400" cy="396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Modeling: A Double-Edged Sword for Surveillance</a:t>
            </a:r>
            <a:endParaRPr/>
          </a:p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Predictive Modeling: Enables forecasting of COVID-19 trends for proactive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 Early detection, resource optimization, targeted interventions.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Downfalls: Data quality limitations, model accuracy, ethical considerations.</a:t>
            </a:r>
            <a:endParaRPr/>
          </a:p>
        </p:txBody>
      </p:sp>
      <p:pic>
        <p:nvPicPr>
          <p:cNvPr id="112" name="Google Shape;112;p2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Objectives: EDA and Predictive Modeling</a:t>
            </a:r>
            <a:endParaRPr/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Analyze COVID-19 data to understand trends.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 exploratory data analysis (EDA).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Build predictive models for confirmed cases.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Develop models to predict future confirmed cases.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Impact: Provide actionable insights to inform public health policies, resource allocation, and outbreak preparedness.</a:t>
            </a:r>
            <a:endParaRPr/>
          </a:p>
        </p:txBody>
      </p:sp>
      <p:pic>
        <p:nvPicPr>
          <p:cNvPr id="118" name="Google Shape;118;p2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and Workflow</a:t>
            </a:r>
            <a:endParaRPr/>
          </a:p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Collection: COVID-19 dataset from Kaggle, supplemented with population data.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Cleaning: Date conversion, missing value imputation, feature engineering.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EDA: Visualizations (heatmaps, scatter plots, line plots) to understand trends and distributions.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Preprocessing: Dropped redundant columns, scaled features, split data (training, validation, testing).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Building: Linear Regression and Naive Moving Average (baseline).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Evaluation: High RMSE and low R^2 for Linear Regression. NMA struggled to generalize.</a:t>
            </a:r>
            <a:endParaRPr/>
          </a:p>
        </p:txBody>
      </p:sp>
      <p:pic>
        <p:nvPicPr>
          <p:cNvPr id="124" name="Google Shape;124;p2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672" y="228600"/>
            <a:ext cx="4690800" cy="469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Improvement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Quality: Address missing values and outliers.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Engineering: Add lag features and exogenous variables.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Selection: Explore ARIMA, Gradient Boosting, and LSTM models.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Evaluation Metrics: Include RMSE and MAPE for comprehensive assessment.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Splitting: Ensure strict temporal separation in train-test splits.</a:t>
            </a:r>
            <a:endParaRPr/>
          </a:p>
        </p:txBody>
      </p:sp>
      <p:pic>
        <p:nvPicPr>
          <p:cNvPr id="130" name="Google Shape;130;p2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