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80" r:id="rId5"/>
    <p:sldId id="291" r:id="rId6"/>
    <p:sldId id="292" r:id="rId7"/>
    <p:sldId id="259" r:id="rId8"/>
    <p:sldId id="261" r:id="rId9"/>
    <p:sldId id="285" r:id="rId10"/>
    <p:sldId id="286" r:id="rId11"/>
    <p:sldId id="274" r:id="rId12"/>
    <p:sldId id="275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7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27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2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5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F1BE66-4380-4DB3-9607-E98C505C1A28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CA6-4FC6-4BCF-8CF1-EDE8F8A343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2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7457" y="461269"/>
            <a:ext cx="9681755" cy="2387600"/>
          </a:xfrm>
        </p:spPr>
        <p:txBody>
          <a:bodyPr>
            <a:normAutofit/>
          </a:bodyPr>
          <a:lstStyle/>
          <a:p>
            <a:r>
              <a:rPr lang="en-US" b="1" dirty="0"/>
              <a:t>   </a:t>
            </a:r>
            <a:r>
              <a:rPr lang="en-US" sz="4800" b="1" dirty="0" smtClean="0"/>
              <a:t>Highlights on HCI Application</a:t>
            </a:r>
            <a:endParaRPr lang="en-US" sz="48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01009" y="3780943"/>
            <a:ext cx="5580348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</a:t>
            </a:r>
            <a:r>
              <a:rPr lang="en-US" dirty="0" smtClean="0"/>
              <a:t>JMC-ICT 2020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217" y="5218266"/>
            <a:ext cx="146086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Objective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sz="28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Link JMC with its Clients or Insurers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patient profile with finance details</a:t>
            </a:r>
            <a:endParaRPr lang="en-US" dirty="0"/>
          </a:p>
          <a:p>
            <a:r>
              <a:rPr lang="en-US" dirty="0"/>
              <a:t>Record patient  encounter</a:t>
            </a:r>
          </a:p>
          <a:p>
            <a:r>
              <a:rPr lang="en-US" dirty="0"/>
              <a:t>Calculate fee by service type and encounter date</a:t>
            </a:r>
          </a:p>
          <a:p>
            <a:r>
              <a:rPr lang="en-US" dirty="0"/>
              <a:t>Create agreement with woreda and organization</a:t>
            </a:r>
          </a:p>
          <a:p>
            <a:r>
              <a:rPr lang="en-US" dirty="0"/>
              <a:t>Generate payment request report by</a:t>
            </a:r>
          </a:p>
          <a:p>
            <a:pPr marL="0" indent="0">
              <a:buNone/>
            </a:pPr>
            <a:r>
              <a:rPr lang="en-US" dirty="0"/>
              <a:t>           -Monthly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smtClean="0"/>
              <a:t>Quarterly</a:t>
            </a:r>
          </a:p>
          <a:p>
            <a:pPr marL="0" indent="0">
              <a:buNone/>
            </a:pPr>
            <a:r>
              <a:rPr lang="en-US" dirty="0" smtClean="0"/>
              <a:t>           -Costumed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personal, group, single agreed organization or district</a:t>
            </a:r>
          </a:p>
        </p:txBody>
      </p:sp>
    </p:spTree>
    <p:extLst>
      <p:ext uri="{BB962C8B-B14F-4D97-AF65-F5344CB8AC3E}">
        <p14:creationId xmlns:p14="http://schemas.microsoft.com/office/powerpoint/2010/main" val="18055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18" y="0"/>
            <a:ext cx="9404723" cy="1400530"/>
          </a:xfrm>
        </p:spPr>
        <p:txBody>
          <a:bodyPr/>
          <a:lstStyle/>
          <a:p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Patient profile-Search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2" y="1618343"/>
            <a:ext cx="10424160" cy="49130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95271" y="3975400"/>
            <a:ext cx="336045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C00000"/>
                </a:solidFill>
              </a:rPr>
              <a:t>Click </a:t>
            </a:r>
            <a:r>
              <a:rPr lang="en-US" sz="2000" b="1" dirty="0" smtClean="0">
                <a:solidFill>
                  <a:srgbClr val="C00000"/>
                </a:solidFill>
              </a:rPr>
              <a:t>here new encounter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12971" y="3331028"/>
            <a:ext cx="997659" cy="94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encounter….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25" y="1441741"/>
            <a:ext cx="6767015" cy="50238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507840" y="2982621"/>
            <a:ext cx="4536113" cy="19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Encounter (OPD and IPD)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Treatment: Card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Price 5 or 10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Current date: DD-MM-YYYY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54881" y="4558937"/>
            <a:ext cx="3357153" cy="138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Tips and </a:t>
            </a:r>
            <a:r>
              <a:rPr lang="en-US" b="1" spc="-45" dirty="0"/>
              <a:t>Framework 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065" y="1512271"/>
            <a:ext cx="4396341" cy="4797089"/>
          </a:xfrm>
        </p:spPr>
        <p:txBody>
          <a:bodyPr>
            <a:normAutofit/>
          </a:bodyPr>
          <a:lstStyle/>
          <a:p>
            <a:r>
              <a:rPr lang="en-US" b="1" spc="-45" dirty="0" smtClean="0">
                <a:solidFill>
                  <a:schemeClr val="accent1"/>
                </a:solidFill>
              </a:rPr>
              <a:t>Codeigniter-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is </a:t>
            </a:r>
            <a:r>
              <a:rPr lang="en-US" spc="-5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open</a:t>
            </a:r>
            <a:r>
              <a:rPr lang="en-US" spc="-10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source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application </a:t>
            </a:r>
            <a:r>
              <a:rPr lang="en-US" spc="-5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Development  Framework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 a </a:t>
            </a:r>
            <a:r>
              <a:rPr lang="en-US" spc="-5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toolkit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pc="-5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for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people who</a:t>
            </a:r>
            <a:r>
              <a:rPr lang="en-US" spc="-105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build  web </a:t>
            </a:r>
            <a:r>
              <a:rPr lang="en-US" spc="-5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sites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using</a:t>
            </a:r>
            <a:r>
              <a:rPr lang="en-US" spc="-40" dirty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PHP .</a:t>
            </a:r>
          </a:p>
          <a:p>
            <a:pPr marL="368300">
              <a:spcBef>
                <a:spcPts val="10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dirty="0" smtClean="0"/>
              <a:t>Featured </a:t>
            </a:r>
            <a:r>
              <a:rPr lang="en-US" b="1" dirty="0"/>
              <a:t>database classes with support for several platforms. </a:t>
            </a:r>
            <a:endParaRPr lang="en-US" b="1" dirty="0">
              <a:latin typeface="Arial"/>
              <a:cs typeface="Arial"/>
            </a:endParaRPr>
          </a:p>
          <a:p>
            <a:pPr marL="368300">
              <a:spcBef>
                <a:spcPts val="16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dirty="0"/>
              <a:t>Extremely Light </a:t>
            </a:r>
            <a:r>
              <a:rPr lang="en-US" b="1" dirty="0" smtClean="0"/>
              <a:t>Weight </a:t>
            </a:r>
            <a:endParaRPr lang="en-US" b="1" dirty="0">
              <a:latin typeface="Arial"/>
              <a:cs typeface="Arial"/>
            </a:endParaRPr>
          </a:p>
          <a:p>
            <a:pPr marL="368300">
              <a:spcBef>
                <a:spcPts val="16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Fast/</a:t>
            </a:r>
            <a:r>
              <a:rPr lang="en-US" b="1" dirty="0"/>
              <a:t>Full Page Caching </a:t>
            </a:r>
            <a:endParaRPr lang="en-US" b="1" dirty="0">
              <a:latin typeface="Arial"/>
              <a:cs typeface="Arial"/>
            </a:endParaRPr>
          </a:p>
          <a:p>
            <a:pPr marL="368300">
              <a:spcBef>
                <a:spcPts val="16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dirty="0">
                <a:latin typeface="Arial"/>
                <a:cs typeface="Arial"/>
              </a:rPr>
              <a:t>Uses</a:t>
            </a:r>
            <a:r>
              <a:rPr lang="en-US" b="1" spc="-114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M-V-C</a:t>
            </a:r>
          </a:p>
          <a:p>
            <a:pPr marL="368300">
              <a:spcBef>
                <a:spcPts val="16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dirty="0">
                <a:latin typeface="Arial"/>
                <a:cs typeface="Arial"/>
              </a:rPr>
              <a:t>Clean</a:t>
            </a:r>
            <a:r>
              <a:rPr lang="en-US" b="1" spc="-10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URLs</a:t>
            </a:r>
          </a:p>
          <a:p>
            <a:pPr marL="368300">
              <a:spcBef>
                <a:spcPts val="16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dirty="0"/>
              <a:t>Security and XSS Filtering </a:t>
            </a:r>
            <a:endParaRPr lang="en-US" b="1" dirty="0">
              <a:latin typeface="Arial"/>
              <a:cs typeface="Arial"/>
            </a:endParaRPr>
          </a:p>
          <a:p>
            <a:pPr marL="368300">
              <a:spcBef>
                <a:spcPts val="16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dirty="0" smtClean="0">
                <a:latin typeface="Arial"/>
                <a:cs typeface="Arial"/>
              </a:rPr>
              <a:t>Extensible</a:t>
            </a:r>
            <a:endParaRPr lang="en-US" b="1" dirty="0">
              <a:latin typeface="Arial"/>
              <a:cs typeface="Arial"/>
            </a:endParaRPr>
          </a:p>
          <a:p>
            <a:pPr marL="368300">
              <a:spcBef>
                <a:spcPts val="16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spc="-5" dirty="0">
                <a:latin typeface="Arial"/>
                <a:cs typeface="Arial"/>
              </a:rPr>
              <a:t>Friendly Community </a:t>
            </a:r>
            <a:r>
              <a:rPr lang="en-US" b="1" dirty="0">
                <a:latin typeface="Arial"/>
                <a:cs typeface="Arial"/>
              </a:rPr>
              <a:t>of</a:t>
            </a:r>
            <a:r>
              <a:rPr lang="en-US" b="1" spc="-7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Users</a:t>
            </a:r>
          </a:p>
          <a:p>
            <a:pPr marL="368300">
              <a:spcBef>
                <a:spcPts val="15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spc="-5" dirty="0">
                <a:latin typeface="Arial"/>
                <a:cs typeface="Arial"/>
              </a:rPr>
              <a:t>Thoroughly</a:t>
            </a:r>
            <a:r>
              <a:rPr lang="en-US" b="1" spc="-15" dirty="0"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Documented</a:t>
            </a:r>
          </a:p>
          <a:p>
            <a:pPr marL="368300">
              <a:spcBef>
                <a:spcPts val="150"/>
              </a:spcBef>
              <a:buClr>
                <a:srgbClr val="CC9800"/>
              </a:buClr>
              <a:buSzPct val="6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b="1" dirty="0"/>
              <a:t>Large library of “helper” functions </a:t>
            </a:r>
            <a:br>
              <a:rPr lang="en-US" b="1" dirty="0"/>
            </a:br>
            <a:endParaRPr lang="en-US" b="1" dirty="0">
              <a:latin typeface="Arial"/>
              <a:cs typeface="Arial"/>
            </a:endParaRPr>
          </a:p>
          <a:p>
            <a:endParaRPr lang="en-US" b="1" spc="-45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3" y="1633885"/>
            <a:ext cx="5075418" cy="395701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758" y="668169"/>
            <a:ext cx="1264648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6265"/>
          </a:xfrm>
        </p:spPr>
        <p:txBody>
          <a:bodyPr/>
          <a:lstStyle/>
          <a:p>
            <a:r>
              <a:rPr lang="en-US" dirty="0" smtClean="0"/>
              <a:t>     Architecture </a:t>
            </a:r>
            <a:r>
              <a:rPr lang="en-US" dirty="0"/>
              <a:t>of </a:t>
            </a:r>
            <a:r>
              <a:rPr lang="en-US" dirty="0" smtClean="0"/>
              <a:t>Codeigniter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58984"/>
            <a:ext cx="9404723" cy="48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                Architecture…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332411"/>
            <a:ext cx="8946541" cy="523820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figure, whenever a request comes to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Codeigniter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first go to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step,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decide whether to pass this request to step-3 for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or to pass this request to step-4 for security check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requested page is already in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pass the request to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 and the response will go back to the user.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requested page does not exist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pass the requested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to step-4 for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checks.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the request to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submitted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checked. </a:t>
            </a: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check, the 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Controller </a:t>
            </a: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b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Models, Libraries, Helpers, Plugins </a:t>
            </a: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 </a:t>
            </a: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pass it on to 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render the page with available data and pass it on for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the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 page was not cached before so this time it will be cached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this page quickly for future requests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6740" y="1732877"/>
            <a:ext cx="9404723" cy="2512551"/>
          </a:xfrm>
        </p:spPr>
        <p:txBody>
          <a:bodyPr/>
          <a:lstStyle/>
          <a:p>
            <a:r>
              <a:rPr lang="en-US" dirty="0" smtClean="0"/>
              <a:t>                </a:t>
            </a:r>
            <a:br>
              <a:rPr lang="en-US" dirty="0" smtClean="0"/>
            </a:br>
            <a:r>
              <a:rPr lang="en-US" sz="6000" b="1" dirty="0" smtClean="0"/>
              <a:t>                The End </a:t>
            </a:r>
            <a:br>
              <a:rPr lang="en-US" sz="6000" b="1" dirty="0" smtClean="0"/>
            </a:br>
            <a:r>
              <a:rPr lang="en-US" sz="6000" b="1" dirty="0" smtClean="0"/>
              <a:t>              Thanks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6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2954" y="91376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Contents to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8617"/>
            <a:ext cx="10515600" cy="4180114"/>
          </a:xfrm>
        </p:spPr>
        <p:txBody>
          <a:bodyPr>
            <a:normAutofit/>
          </a:bodyPr>
          <a:lstStyle/>
          <a:p>
            <a:r>
              <a:rPr lang="en-US" dirty="0"/>
              <a:t>Access HCI</a:t>
            </a:r>
          </a:p>
          <a:p>
            <a:r>
              <a:rPr lang="en-US" dirty="0"/>
              <a:t>User Management</a:t>
            </a:r>
          </a:p>
          <a:p>
            <a:r>
              <a:rPr lang="en-US" dirty="0"/>
              <a:t>System Setting and </a:t>
            </a:r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 smtClean="0"/>
              <a:t>Patient Registration</a:t>
            </a:r>
          </a:p>
          <a:p>
            <a:r>
              <a:rPr lang="en-US" dirty="0" smtClean="0"/>
              <a:t>Client Management</a:t>
            </a:r>
            <a:endParaRPr lang="en-US" dirty="0"/>
          </a:p>
          <a:p>
            <a:r>
              <a:rPr lang="en-US" dirty="0"/>
              <a:t>Create encounter and view status</a:t>
            </a:r>
          </a:p>
          <a:p>
            <a:r>
              <a:rPr lang="en-US" dirty="0"/>
              <a:t>Service payment info</a:t>
            </a:r>
          </a:p>
          <a:p>
            <a:r>
              <a:rPr lang="en-US" dirty="0"/>
              <a:t>Reports</a:t>
            </a:r>
          </a:p>
          <a:p>
            <a:r>
              <a:rPr lang="en-US" dirty="0" smtClean="0"/>
              <a:t>Communication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US" dirty="0"/>
              <a:t>Accessing HCI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Web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Accessible through any browser</a:t>
            </a:r>
          </a:p>
          <a:p>
            <a:r>
              <a:rPr lang="en-US" dirty="0"/>
              <a:t>To Login to </a:t>
            </a:r>
            <a:r>
              <a:rPr lang="en-US" dirty="0" smtClean="0"/>
              <a:t>HCI, </a:t>
            </a:r>
            <a:r>
              <a:rPr lang="en-US" dirty="0"/>
              <a:t>you need: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 Email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 Password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573618" y="2114277"/>
            <a:ext cx="4700058" cy="35993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851595" flipH="1">
            <a:off x="8896971" y="3390285"/>
            <a:ext cx="169389" cy="131720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 rot="1954362" flipH="1">
            <a:off x="9285929" y="4064123"/>
            <a:ext cx="145228" cy="14177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552" y="2547258"/>
            <a:ext cx="481014" cy="4154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415" y="2336873"/>
            <a:ext cx="438536" cy="432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045" y="3103408"/>
            <a:ext cx="758178" cy="584429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368074" y="5040208"/>
            <a:ext cx="5758405" cy="134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chemeClr val="accent3"/>
                </a:solidFill>
              </a:rPr>
              <a:t>10.142.65.143/hci.ju.edu.et</a:t>
            </a:r>
            <a:endParaRPr lang="en-US" sz="3200" b="1" i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925" y="613954"/>
            <a:ext cx="5005389" cy="57408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031657" y="2898775"/>
            <a:ext cx="983858" cy="137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87086" y="3913935"/>
            <a:ext cx="961717" cy="112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007" y="408228"/>
            <a:ext cx="9613861" cy="1080938"/>
          </a:xfrm>
        </p:spPr>
        <p:txBody>
          <a:bodyPr/>
          <a:lstStyle/>
          <a:p>
            <a:r>
              <a:rPr lang="en-US" sz="4000" dirty="0"/>
              <a:t>      Adapted from EHIA Website, 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1489166"/>
            <a:ext cx="10358846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Problems Identified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Error prone  insurance code</a:t>
            </a:r>
          </a:p>
          <a:p>
            <a:r>
              <a:rPr lang="en-US" dirty="0" smtClean="0"/>
              <a:t>Disagreement between JMC and it clients</a:t>
            </a:r>
          </a:p>
          <a:p>
            <a:r>
              <a:rPr lang="en-US" dirty="0" smtClean="0"/>
              <a:t>Not trust each other</a:t>
            </a:r>
          </a:p>
          <a:p>
            <a:r>
              <a:rPr lang="en-US" dirty="0" smtClean="0"/>
              <a:t>Service charge payment delay</a:t>
            </a:r>
          </a:p>
          <a:p>
            <a:r>
              <a:rPr lang="en-US" dirty="0" smtClean="0"/>
              <a:t>Heavy Workload while increasing insurance patient</a:t>
            </a:r>
          </a:p>
          <a:p>
            <a:r>
              <a:rPr lang="en-US" dirty="0" smtClean="0"/>
              <a:t>Poor fiancé management</a:t>
            </a:r>
          </a:p>
          <a:p>
            <a:r>
              <a:rPr lang="en-US" dirty="0" smtClean="0"/>
              <a:t>Non central administration</a:t>
            </a:r>
          </a:p>
          <a:p>
            <a:r>
              <a:rPr lang="en-US" dirty="0" smtClean="0"/>
              <a:t>Preparing payment report require a lot of times</a:t>
            </a:r>
          </a:p>
          <a:p>
            <a:r>
              <a:rPr lang="en-US" dirty="0" smtClean="0"/>
              <a:t>Incomplete  insurance information </a:t>
            </a:r>
          </a:p>
          <a:p>
            <a:r>
              <a:rPr lang="en-US" dirty="0" smtClean="0"/>
              <a:t>Low health quality due to delay internal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b="1" dirty="0" smtClean="0"/>
              <a:t>Our New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Totally eliminate above mentioned list of problems!</a:t>
            </a:r>
          </a:p>
          <a:p>
            <a:pPr marL="0" indent="0">
              <a:buNone/>
            </a:pP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          User Classification</a:t>
            </a:r>
            <a:endParaRPr lang="en-US" sz="4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System user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4949" y="3030008"/>
            <a:ext cx="4754879" cy="2906179"/>
          </a:xfrm>
        </p:spPr>
        <p:txBody>
          <a:bodyPr/>
          <a:lstStyle/>
          <a:p>
            <a:r>
              <a:rPr lang="en-US" dirty="0" smtClean="0"/>
              <a:t>Insurance user</a:t>
            </a:r>
          </a:p>
          <a:p>
            <a:r>
              <a:rPr lang="en-US" dirty="0" smtClean="0"/>
              <a:t>Accountant</a:t>
            </a:r>
          </a:p>
          <a:p>
            <a:r>
              <a:rPr lang="en-US" dirty="0" smtClean="0"/>
              <a:t>Finance head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Super </a:t>
            </a:r>
            <a:r>
              <a:rPr lang="en-US" b="1" dirty="0"/>
              <a:t>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5770563" cy="2906179"/>
          </a:xfrm>
        </p:spPr>
        <p:txBody>
          <a:bodyPr>
            <a:normAutofit/>
          </a:bodyPr>
          <a:lstStyle/>
          <a:p>
            <a:r>
              <a:rPr lang="en-US" dirty="0"/>
              <a:t>Super </a:t>
            </a:r>
            <a:r>
              <a:rPr lang="en-US" dirty="0" smtClean="0"/>
              <a:t>Administrator</a:t>
            </a:r>
          </a:p>
          <a:p>
            <a:r>
              <a:rPr lang="en-US" dirty="0" smtClean="0"/>
              <a:t>System 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13" y="0"/>
            <a:ext cx="9613861" cy="762063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 smtClean="0"/>
              <a:t>   Home </a:t>
            </a:r>
            <a:r>
              <a:rPr lang="en-US" dirty="0"/>
              <a:t>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2062"/>
            <a:ext cx="12070080" cy="609593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2" y="2743200"/>
            <a:ext cx="5743978" cy="397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5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smtClean="0"/>
              <a:t>                           Patient Classes</a:t>
            </a:r>
            <a:br>
              <a:rPr lang="en-US" sz="3200" dirty="0" smtClean="0"/>
            </a:b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332411"/>
            <a:ext cx="9613861" cy="517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Note: </a:t>
            </a:r>
            <a:r>
              <a:rPr lang="en-US" dirty="0" smtClean="0"/>
              <a:t>Those who </a:t>
            </a:r>
            <a:r>
              <a:rPr lang="en-US" dirty="0"/>
              <a:t>don’t pay from </a:t>
            </a:r>
            <a:r>
              <a:rPr lang="en-US" dirty="0" smtClean="0"/>
              <a:t>pocket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Health </a:t>
            </a:r>
            <a:r>
              <a:rPr lang="en-US" b="1" dirty="0">
                <a:solidFill>
                  <a:srgbClr val="00B050"/>
                </a:solidFill>
              </a:rPr>
              <a:t>care finance patients</a:t>
            </a:r>
          </a:p>
          <a:p>
            <a:pPr marL="0" indent="0">
              <a:buNone/>
            </a:pPr>
            <a:r>
              <a:rPr lang="en-US" dirty="0"/>
              <a:t>       -Who get healthcare via legal letter</a:t>
            </a:r>
          </a:p>
          <a:p>
            <a:r>
              <a:rPr lang="en-US" b="1" dirty="0">
                <a:solidFill>
                  <a:srgbClr val="00B050"/>
                </a:solidFill>
              </a:rPr>
              <a:t>Community based health insurance(CBHI)</a:t>
            </a:r>
          </a:p>
          <a:p>
            <a:pPr marL="0" indent="0">
              <a:buNone/>
            </a:pPr>
            <a:r>
              <a:rPr lang="en-US" dirty="0"/>
              <a:t>       - Include family on CBHI Book from Woreda</a:t>
            </a:r>
          </a:p>
          <a:p>
            <a:r>
              <a:rPr lang="en-US" b="1" dirty="0">
                <a:solidFill>
                  <a:srgbClr val="00B050"/>
                </a:solidFill>
              </a:rPr>
              <a:t>Credit service</a:t>
            </a:r>
          </a:p>
          <a:p>
            <a:pPr marL="0" indent="0">
              <a:buNone/>
            </a:pPr>
            <a:r>
              <a:rPr lang="en-US" dirty="0"/>
              <a:t>       -Employee</a:t>
            </a:r>
          </a:p>
          <a:p>
            <a:pPr marL="0" indent="0">
              <a:buNone/>
            </a:pPr>
            <a:r>
              <a:rPr lang="en-US" dirty="0"/>
              <a:t>       -</a:t>
            </a:r>
            <a:r>
              <a:rPr lang="en-US" dirty="0" smtClean="0"/>
              <a:t>Students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NB: naming of system “</a:t>
            </a:r>
            <a:r>
              <a:rPr lang="en-US" u="sng" dirty="0">
                <a:solidFill>
                  <a:srgbClr val="00B050"/>
                </a:solidFill>
              </a:rPr>
              <a:t>hci.ju.edu.et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0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535</TotalTime>
  <Words>361</Words>
  <Application>Microsoft Office PowerPoint</Application>
  <PresentationFormat>Custom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   Highlights on HCI Application</vt:lpstr>
      <vt:lpstr>                                    Contents to covered</vt:lpstr>
      <vt:lpstr>Accessing HCI</vt:lpstr>
      <vt:lpstr>      Adapted from EHIA Website, 2012</vt:lpstr>
      <vt:lpstr>             Problems Identified</vt:lpstr>
      <vt:lpstr>              Our New system</vt:lpstr>
      <vt:lpstr>          User Classification</vt:lpstr>
      <vt:lpstr>                     Home Page</vt:lpstr>
      <vt:lpstr>                            Patient Classes     </vt:lpstr>
      <vt:lpstr>General Objective              Link JMC with its Clients or Insurers</vt:lpstr>
      <vt:lpstr>           Patient profile-Search result</vt:lpstr>
      <vt:lpstr>Create new encounter….</vt:lpstr>
      <vt:lpstr>Technical Tips and Framework </vt:lpstr>
      <vt:lpstr>     Architecture of Codeigniter  </vt:lpstr>
      <vt:lpstr>                Architecture…</vt:lpstr>
      <vt:lpstr>                                 The End                Thanks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Admin Module    Training</dc:title>
  <dc:creator>SEID</dc:creator>
  <cp:lastModifiedBy>SEID-PC</cp:lastModifiedBy>
  <cp:revision>94</cp:revision>
  <dcterms:created xsi:type="dcterms:W3CDTF">2020-01-25T01:44:29Z</dcterms:created>
  <dcterms:modified xsi:type="dcterms:W3CDTF">2020-04-23T07:44:26Z</dcterms:modified>
</cp:coreProperties>
</file>