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80" r:id="rId5"/>
    <p:sldId id="259" r:id="rId6"/>
    <p:sldId id="260" r:id="rId7"/>
    <p:sldId id="261" r:id="rId8"/>
    <p:sldId id="281" r:id="rId9"/>
    <p:sldId id="283" r:id="rId10"/>
    <p:sldId id="282" r:id="rId11"/>
    <p:sldId id="285" r:id="rId12"/>
    <p:sldId id="286" r:id="rId13"/>
    <p:sldId id="262" r:id="rId14"/>
    <p:sldId id="263" r:id="rId15"/>
    <p:sldId id="287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8" r:id="rId25"/>
    <p:sldId id="279" r:id="rId26"/>
    <p:sldId id="272" r:id="rId27"/>
    <p:sldId id="273" r:id="rId28"/>
    <p:sldId id="274" r:id="rId29"/>
    <p:sldId id="275" r:id="rId30"/>
    <p:sldId id="276" r:id="rId31"/>
    <p:sldId id="27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E66-4380-4DB3-9607-E98C505C1A28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CCA6-4FC6-4BCF-8CF1-EDE8F8A343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9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E66-4380-4DB3-9607-E98C505C1A28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CCA6-4FC6-4BCF-8CF1-EDE8F8A343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550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E66-4380-4DB3-9607-E98C505C1A28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CCA6-4FC6-4BCF-8CF1-EDE8F8A343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3979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E66-4380-4DB3-9607-E98C505C1A28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CCA6-4FC6-4BCF-8CF1-EDE8F8A343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956275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E66-4380-4DB3-9607-E98C505C1A28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CCA6-4FC6-4BCF-8CF1-EDE8F8A343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4719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E66-4380-4DB3-9607-E98C505C1A28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CCA6-4FC6-4BCF-8CF1-EDE8F8A343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6293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E66-4380-4DB3-9607-E98C505C1A28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CCA6-4FC6-4BCF-8CF1-EDE8F8A343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3491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E66-4380-4DB3-9607-E98C505C1A28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CCA6-4FC6-4BCF-8CF1-EDE8F8A343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0362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E66-4380-4DB3-9607-E98C505C1A28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CCA6-4FC6-4BCF-8CF1-EDE8F8A343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658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E66-4380-4DB3-9607-E98C505C1A28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CCA6-4FC6-4BCF-8CF1-EDE8F8A343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254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E66-4380-4DB3-9607-E98C505C1A28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CCA6-4FC6-4BCF-8CF1-EDE8F8A343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37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E66-4380-4DB3-9607-E98C505C1A28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CCA6-4FC6-4BCF-8CF1-EDE8F8A343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625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E66-4380-4DB3-9607-E98C505C1A28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CCA6-4FC6-4BCF-8CF1-EDE8F8A343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510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E66-4380-4DB3-9607-E98C505C1A28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CCA6-4FC6-4BCF-8CF1-EDE8F8A343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198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E66-4380-4DB3-9607-E98C505C1A28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CCA6-4FC6-4BCF-8CF1-EDE8F8A343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126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E66-4380-4DB3-9607-E98C505C1A28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CCA6-4FC6-4BCF-8CF1-EDE8F8A343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728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E66-4380-4DB3-9607-E98C505C1A28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CCA6-4FC6-4BCF-8CF1-EDE8F8A343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902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F1BE66-4380-4DB3-9607-E98C505C1A28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FCCA6-4FC6-4BCF-8CF1-EDE8F8A343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6312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8531" y="1205852"/>
            <a:ext cx="8390709" cy="2387600"/>
          </a:xfrm>
        </p:spPr>
        <p:txBody>
          <a:bodyPr>
            <a:normAutofit/>
          </a:bodyPr>
          <a:lstStyle/>
          <a:p>
            <a:r>
              <a:rPr lang="en-US" dirty="0"/>
              <a:t>             </a:t>
            </a:r>
            <a:r>
              <a:rPr lang="en-US" b="1" dirty="0"/>
              <a:t>HCI Admin Module    Training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01009" y="3780943"/>
            <a:ext cx="5580348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By Seid M 2020</a:t>
            </a:r>
          </a:p>
          <a:p>
            <a:r>
              <a:rPr lang="en-US" dirty="0"/>
              <a:t>JMC-ICT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59240" y="2644883"/>
            <a:ext cx="1460863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56406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84" y="29405"/>
            <a:ext cx="11735516" cy="571486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User Home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00891"/>
            <a:ext cx="12192000" cy="625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234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Patient Classes(Who don’t pay from pocket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6843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Health care finance patients</a:t>
            </a:r>
          </a:p>
          <a:p>
            <a:pPr marL="0" indent="0">
              <a:buNone/>
            </a:pPr>
            <a:r>
              <a:rPr lang="en-US" dirty="0"/>
              <a:t>       -Who get healthcare via legal letter</a:t>
            </a:r>
          </a:p>
          <a:p>
            <a:r>
              <a:rPr lang="en-US" b="1" dirty="0">
                <a:solidFill>
                  <a:srgbClr val="00B050"/>
                </a:solidFill>
              </a:rPr>
              <a:t>Community based health insurance(CBHI)</a:t>
            </a:r>
          </a:p>
          <a:p>
            <a:pPr marL="0" indent="0">
              <a:buNone/>
            </a:pPr>
            <a:r>
              <a:rPr lang="en-US" dirty="0"/>
              <a:t>       - Include family on CBHI Book from Woreda</a:t>
            </a:r>
          </a:p>
          <a:p>
            <a:r>
              <a:rPr lang="en-US" b="1" dirty="0">
                <a:solidFill>
                  <a:srgbClr val="00B050"/>
                </a:solidFill>
              </a:rPr>
              <a:t>Credit service</a:t>
            </a:r>
          </a:p>
          <a:p>
            <a:pPr marL="0" indent="0">
              <a:buNone/>
            </a:pPr>
            <a:r>
              <a:rPr lang="en-US" dirty="0"/>
              <a:t>       -Employee</a:t>
            </a:r>
          </a:p>
          <a:p>
            <a:pPr marL="0" indent="0">
              <a:buNone/>
            </a:pPr>
            <a:r>
              <a:rPr lang="en-US" dirty="0"/>
              <a:t>       -Students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NB: naming of system “</a:t>
            </a:r>
            <a:r>
              <a:rPr lang="en-US" u="sng" dirty="0">
                <a:solidFill>
                  <a:srgbClr val="00B050"/>
                </a:solidFill>
              </a:rPr>
              <a:t>hci.ju.edu.et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90908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patient medical profile</a:t>
            </a:r>
          </a:p>
          <a:p>
            <a:r>
              <a:rPr lang="en-US" dirty="0"/>
              <a:t>Record patient  encounter</a:t>
            </a:r>
          </a:p>
          <a:p>
            <a:r>
              <a:rPr lang="en-US" dirty="0"/>
              <a:t>Calculate fee by service type and encounter date</a:t>
            </a:r>
          </a:p>
          <a:p>
            <a:r>
              <a:rPr lang="en-US" dirty="0"/>
              <a:t>Create agreement with woreda and organization</a:t>
            </a:r>
          </a:p>
          <a:p>
            <a:r>
              <a:rPr lang="en-US" dirty="0"/>
              <a:t>Generate payment request report by</a:t>
            </a:r>
          </a:p>
          <a:p>
            <a:pPr marL="0" indent="0">
              <a:buNone/>
            </a:pPr>
            <a:r>
              <a:rPr lang="en-US" dirty="0"/>
              <a:t>           -Monthly</a:t>
            </a:r>
          </a:p>
          <a:p>
            <a:pPr marL="0" indent="0">
              <a:buNone/>
            </a:pPr>
            <a:r>
              <a:rPr lang="en-US" dirty="0"/>
              <a:t>           -Quarterly</a:t>
            </a:r>
          </a:p>
          <a:p>
            <a:pPr marL="0" indent="0">
              <a:buNone/>
            </a:pPr>
            <a:r>
              <a:rPr lang="en-US" dirty="0"/>
              <a:t>For personal, group, single agreed organization or district</a:t>
            </a:r>
          </a:p>
        </p:txBody>
      </p:sp>
    </p:spTree>
    <p:extLst>
      <p:ext uri="{BB962C8B-B14F-4D97-AF65-F5344CB8AC3E}">
        <p14:creationId xmlns:p14="http://schemas.microsoft.com/office/powerpoint/2010/main" xmlns="" val="180558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0" y="2867920"/>
            <a:ext cx="3704626" cy="1737360"/>
          </a:xfrm>
        </p:spPr>
        <p:txBody>
          <a:bodyPr/>
          <a:lstStyle/>
          <a:p>
            <a:r>
              <a:rPr lang="en-US" dirty="0"/>
              <a:t>Navigation 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754" y="927463"/>
            <a:ext cx="6664670" cy="5760720"/>
          </a:xfrm>
        </p:spPr>
        <p:txBody>
          <a:bodyPr/>
          <a:lstStyle/>
          <a:p>
            <a:r>
              <a:rPr lang="en-US" dirty="0"/>
              <a:t>Patient info      Users management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0" y="615200"/>
            <a:ext cx="3704626" cy="62428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3602085" y="1397339"/>
            <a:ext cx="1792875" cy="881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520442" y="1358537"/>
            <a:ext cx="4042952" cy="136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20441" y="3162458"/>
            <a:ext cx="2808514" cy="52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396342" y="3641895"/>
            <a:ext cx="2664823" cy="6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487782" y="4148854"/>
            <a:ext cx="2759530" cy="58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589023" y="4495567"/>
            <a:ext cx="2850966" cy="190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487782" y="5098252"/>
            <a:ext cx="2952207" cy="4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327761" y="5654027"/>
            <a:ext cx="3001194" cy="100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2289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1431" y="728907"/>
            <a:ext cx="9720072" cy="1021516"/>
          </a:xfrm>
        </p:spPr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24128" y="2050868"/>
            <a:ext cx="9720073" cy="4258491"/>
          </a:xfrm>
        </p:spPr>
        <p:txBody>
          <a:bodyPr/>
          <a:lstStyle/>
          <a:p>
            <a:r>
              <a:rPr lang="en-US" dirty="0"/>
              <a:t>Register new user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Use you full information :User ID, (</a:t>
            </a:r>
            <a:r>
              <a:rPr lang="en-US" dirty="0" err="1"/>
              <a:t>Fname</a:t>
            </a:r>
            <a:r>
              <a:rPr lang="en-US" dirty="0"/>
              <a:t> &amp; </a:t>
            </a:r>
            <a:r>
              <a:rPr lang="en-US" dirty="0" err="1"/>
              <a:t>Lname</a:t>
            </a:r>
            <a:r>
              <a:rPr lang="en-US" dirty="0"/>
              <a:t>), Email: phone, Sex, Role(User, admin or accountant).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Enable/ Disable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Reinitialize password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Update profile photo and phone number last two digit with 01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11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2-    at  least 5 patients each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Register new cbhi patient-  limu kosa,limuseka, jimma, Oromia</a:t>
            </a:r>
          </a:p>
          <a:p>
            <a:r>
              <a:rPr lang="en-US" dirty="0"/>
              <a:t>Credit service -             JIT, airport, jimma, Oromia</a:t>
            </a:r>
          </a:p>
          <a:p>
            <a:r>
              <a:rPr lang="en-US" dirty="0"/>
              <a:t>Health care – select bunobedele,elibabor or Kaffa zone</a:t>
            </a:r>
          </a:p>
          <a:p>
            <a:r>
              <a:rPr lang="en-US" dirty="0"/>
              <a:t>Create encounter for each</a:t>
            </a:r>
          </a:p>
          <a:p>
            <a:r>
              <a:rPr lang="en-US" dirty="0"/>
              <a:t>Add service payment info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Note: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-Student ID :1213/06             -CBHI #ID : 10/12546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-Employee: 1080332011         -Letter No: HUB/25463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-MRN:         125485</a:t>
            </a:r>
          </a:p>
        </p:txBody>
      </p:sp>
    </p:spTree>
    <p:extLst>
      <p:ext uri="{BB962C8B-B14F-4D97-AF65-F5344CB8AC3E}">
        <p14:creationId xmlns:p14="http://schemas.microsoft.com/office/powerpoint/2010/main" xmlns="" val="62221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949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Other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28354"/>
            <a:ext cx="9720073" cy="4781006"/>
          </a:xfrm>
        </p:spPr>
        <p:txBody>
          <a:bodyPr/>
          <a:lstStyle/>
          <a:p>
            <a:r>
              <a:rPr lang="en-US" dirty="0"/>
              <a:t>               Active users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76" y="1942283"/>
            <a:ext cx="2733675" cy="372699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877961" y="1942283"/>
            <a:ext cx="985390" cy="231620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370" y="2194559"/>
            <a:ext cx="8783956" cy="4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075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Communication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2" y="2336873"/>
            <a:ext cx="8633496" cy="3599316"/>
          </a:xfrm>
        </p:spPr>
        <p:txBody>
          <a:bodyPr/>
          <a:lstStyle/>
          <a:p>
            <a:r>
              <a:rPr lang="en-US" dirty="0"/>
              <a:t>                                      Inbox Message</a:t>
            </a:r>
          </a:p>
          <a:p>
            <a:endParaRPr lang="en-US" dirty="0"/>
          </a:p>
          <a:p>
            <a:r>
              <a:rPr lang="en-US" dirty="0"/>
              <a:t>                                        Send message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084832"/>
            <a:ext cx="2933918" cy="422452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2769326" y="2573383"/>
            <a:ext cx="2011680" cy="259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638697" y="3683726"/>
            <a:ext cx="2429692" cy="219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587" y="2462893"/>
            <a:ext cx="4629476" cy="3415393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6126480" y="2782389"/>
            <a:ext cx="992777" cy="62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22423" y="2573383"/>
            <a:ext cx="796834" cy="62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366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12510"/>
          </a:xfrm>
        </p:spPr>
        <p:txBody>
          <a:bodyPr/>
          <a:lstStyle/>
          <a:p>
            <a:r>
              <a:rPr lang="en-US" dirty="0"/>
              <a:t>                    Edit you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397726"/>
            <a:ext cx="9720073" cy="4911634"/>
          </a:xfrm>
        </p:spPr>
        <p:txBody>
          <a:bodyPr/>
          <a:lstStyle/>
          <a:p>
            <a:r>
              <a:rPr lang="en-US" dirty="0"/>
              <a:t>                             Click my account or you name on header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19" y="2210236"/>
            <a:ext cx="2298518" cy="244014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998617" y="1854926"/>
            <a:ext cx="237744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856" y="2711564"/>
            <a:ext cx="5457825" cy="77621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185954" y="1854926"/>
            <a:ext cx="2965269" cy="105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6657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2963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Edit you profile…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72046"/>
            <a:ext cx="6792686" cy="4898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629" y="1499915"/>
            <a:ext cx="5203371" cy="507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499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2954" y="913766"/>
            <a:ext cx="10515600" cy="562338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     Contents to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8617"/>
            <a:ext cx="10515600" cy="47548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Access HCI</a:t>
            </a:r>
          </a:p>
          <a:p>
            <a:r>
              <a:rPr lang="en-US" dirty="0"/>
              <a:t>User Management</a:t>
            </a:r>
          </a:p>
          <a:p>
            <a:r>
              <a:rPr lang="en-US" dirty="0"/>
              <a:t>System Setting</a:t>
            </a:r>
          </a:p>
          <a:p>
            <a:r>
              <a:rPr lang="en-US" dirty="0"/>
              <a:t>Configuration</a:t>
            </a:r>
          </a:p>
          <a:p>
            <a:r>
              <a:rPr lang="en-US" dirty="0"/>
              <a:t>Patient Registration</a:t>
            </a:r>
          </a:p>
          <a:p>
            <a:r>
              <a:rPr lang="en-US" dirty="0"/>
              <a:t>Create encounter and view status</a:t>
            </a:r>
          </a:p>
          <a:p>
            <a:r>
              <a:rPr lang="en-US" dirty="0"/>
              <a:t>Service payment info</a:t>
            </a:r>
          </a:p>
          <a:p>
            <a:r>
              <a:rPr lang="en-US" dirty="0"/>
              <a:t>Reports</a:t>
            </a:r>
          </a:p>
          <a:p>
            <a:r>
              <a:rPr lang="en-US" dirty="0"/>
              <a:t>Communication</a:t>
            </a:r>
          </a:p>
          <a:p>
            <a:r>
              <a:rPr lang="en-US" dirty="0"/>
              <a:t>Noticeboard</a:t>
            </a:r>
          </a:p>
          <a:p>
            <a:r>
              <a:rPr lang="en-US" dirty="0"/>
              <a:t>Backup and restore</a:t>
            </a:r>
          </a:p>
          <a:p>
            <a:r>
              <a:rPr lang="en-US" dirty="0"/>
              <a:t>Multiple </a:t>
            </a:r>
            <a:r>
              <a:rPr lang="en-US" dirty="0" err="1"/>
              <a:t>Excerises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6708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9905" y="743547"/>
            <a:ext cx="9720072" cy="747195"/>
          </a:xfrm>
        </p:spPr>
        <p:txBody>
          <a:bodyPr/>
          <a:lstStyle/>
          <a:p>
            <a:r>
              <a:rPr lang="en-US" dirty="0"/>
              <a:t>                    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2" y="1476103"/>
            <a:ext cx="9960430" cy="4833257"/>
          </a:xfrm>
        </p:spPr>
        <p:txBody>
          <a:bodyPr/>
          <a:lstStyle/>
          <a:p>
            <a:r>
              <a:rPr lang="en-US" dirty="0"/>
              <a:t>  Click here             Select theme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5" y="2220958"/>
            <a:ext cx="2628900" cy="296499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386297" y="1776549"/>
            <a:ext cx="259624" cy="134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771" y="1998617"/>
            <a:ext cx="8874851" cy="4728754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1386297" y="5610767"/>
            <a:ext cx="2851649" cy="3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359220" y="6139814"/>
            <a:ext cx="2825524" cy="39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54880" y="1776549"/>
            <a:ext cx="4428309" cy="179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87534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48" y="697557"/>
            <a:ext cx="9720072" cy="799446"/>
          </a:xfrm>
        </p:spPr>
        <p:txBody>
          <a:bodyPr/>
          <a:lstStyle/>
          <a:p>
            <a:r>
              <a:rPr lang="en-US" dirty="0"/>
              <a:t>               Configuration…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84" y="1188720"/>
            <a:ext cx="9999618" cy="512064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Click add parameter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84" y="2218100"/>
            <a:ext cx="2495550" cy="309848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789611" y="1938203"/>
            <a:ext cx="673555" cy="157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495" y="2090057"/>
            <a:ext cx="7543800" cy="444137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5662751" y="2661562"/>
            <a:ext cx="2246810" cy="92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62149" y="-54864"/>
            <a:ext cx="5224" cy="2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843057" y="2948939"/>
            <a:ext cx="4091937" cy="274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254811" y="3513910"/>
            <a:ext cx="3472268" cy="252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146767" y="3944983"/>
            <a:ext cx="3282316" cy="2364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5559884" y="4503423"/>
            <a:ext cx="2246810" cy="210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833112" y="4957357"/>
            <a:ext cx="1175656" cy="1717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12498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0977"/>
            <a:ext cx="9613861" cy="931881"/>
          </a:xfrm>
        </p:spPr>
        <p:txBody>
          <a:bodyPr/>
          <a:lstStyle/>
          <a:p>
            <a:r>
              <a:rPr lang="en-US" dirty="0"/>
              <a:t>            Patient Management module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074" y="2002087"/>
            <a:ext cx="7236823" cy="485591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968343" y="3964102"/>
            <a:ext cx="4223657" cy="931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Type card number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148149" y="2847703"/>
            <a:ext cx="4820194" cy="1582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8120743" y="2939962"/>
            <a:ext cx="4223657" cy="931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Click search button or Hit Enter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570617" y="2939962"/>
            <a:ext cx="1397726" cy="46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8120742" y="4895983"/>
            <a:ext cx="4223657" cy="931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Notice board </a:t>
            </a:r>
          </a:p>
          <a:p>
            <a:r>
              <a:rPr lang="en-US" sz="1800" dirty="0">
                <a:solidFill>
                  <a:schemeClr val="bg1"/>
                </a:solidFill>
              </a:rPr>
              <a:t>Ex: meeting on 10 Jan,2020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669280" y="5361923"/>
            <a:ext cx="2299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26493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Unsuccessful Search 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227" y="2219256"/>
            <a:ext cx="6005013" cy="420766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011453" y="3242152"/>
            <a:ext cx="433786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No patient associated with entered MRN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915659" y="4506622"/>
            <a:ext cx="5089107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If new, click below green link to register as new patient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2299063" y="5047091"/>
            <a:ext cx="4616596" cy="85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547257" y="3885417"/>
            <a:ext cx="4368402" cy="127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17123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7624"/>
            <a:ext cx="9613861" cy="1080938"/>
          </a:xfrm>
        </p:spPr>
        <p:txBody>
          <a:bodyPr/>
          <a:lstStyle/>
          <a:p>
            <a:r>
              <a:rPr lang="en-US" dirty="0"/>
              <a:t>New patient Registration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323" y="1848562"/>
            <a:ext cx="8215933" cy="479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7965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56612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1440"/>
            <a:ext cx="10437223" cy="6766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921" y="6181725"/>
            <a:ext cx="4113302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4410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944" y="622599"/>
            <a:ext cx="9613861" cy="775126"/>
          </a:xfrm>
        </p:spPr>
        <p:txBody>
          <a:bodyPr/>
          <a:lstStyle/>
          <a:p>
            <a:r>
              <a:rPr lang="en-US" dirty="0"/>
              <a:t>             Successful Search 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886" y="2052638"/>
            <a:ext cx="7040004" cy="419576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839097" y="2886891"/>
            <a:ext cx="2351314" cy="160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8190411" y="2899954"/>
            <a:ext cx="1528355" cy="169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483634" y="2886891"/>
            <a:ext cx="1293223" cy="184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0763794" y="2886891"/>
            <a:ext cx="1058092" cy="171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2902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682" y="309126"/>
            <a:ext cx="9613861" cy="1080938"/>
          </a:xfrm>
        </p:spPr>
        <p:txBody>
          <a:bodyPr/>
          <a:lstStyle/>
          <a:p>
            <a:r>
              <a:rPr lang="en-US" dirty="0"/>
              <a:t>      Successful Search result…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071118"/>
            <a:ext cx="10424160" cy="380077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6818812" y="1903071"/>
            <a:ext cx="2390503" cy="122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81364"/>
            <a:ext cx="10424161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3610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encounter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44915"/>
            <a:ext cx="10424160" cy="491308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895271" y="3975400"/>
            <a:ext cx="336045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C00000"/>
                </a:solidFill>
              </a:rPr>
              <a:t>Click here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812971" y="3331028"/>
            <a:ext cx="997659" cy="94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5449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encounter….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77857"/>
            <a:ext cx="6767015" cy="502383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507840" y="2982621"/>
            <a:ext cx="4536113" cy="19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Encounter (OPD and IPD)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Treatment: Card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Price 5 or 10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Current date: DD-MM-YYYY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088675" y="4676503"/>
            <a:ext cx="4532811" cy="180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7960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1325563"/>
          </a:xfrm>
        </p:spPr>
        <p:txBody>
          <a:bodyPr/>
          <a:lstStyle/>
          <a:p>
            <a:r>
              <a:rPr lang="en-US" dirty="0"/>
              <a:t>Accessing HCI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Web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Accessible through any browser</a:t>
            </a:r>
          </a:p>
          <a:p>
            <a:r>
              <a:rPr lang="en-US" dirty="0"/>
              <a:t>To Login to IMS, you need: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  Email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  Password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573618" y="2114277"/>
            <a:ext cx="4700058" cy="359931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1851595" flipH="1">
            <a:off x="8896971" y="3390285"/>
            <a:ext cx="169389" cy="1317201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Down Arrow 11"/>
          <p:cNvSpPr/>
          <p:nvPr/>
        </p:nvSpPr>
        <p:spPr>
          <a:xfrm rot="1954362" flipH="1">
            <a:off x="9285929" y="4064123"/>
            <a:ext cx="145228" cy="141776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552" y="2547258"/>
            <a:ext cx="481014" cy="4154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415" y="2336873"/>
            <a:ext cx="438536" cy="4324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045" y="3103408"/>
            <a:ext cx="758178" cy="584429"/>
          </a:xfrm>
          <a:prstGeom prst="rect">
            <a:avLst/>
          </a:prstGeom>
        </p:spPr>
      </p:pic>
      <p:sp>
        <p:nvSpPr>
          <p:cNvPr id="10" name="Content Placeholder 4"/>
          <p:cNvSpPr txBox="1">
            <a:spLocks/>
          </p:cNvSpPr>
          <p:nvPr/>
        </p:nvSpPr>
        <p:spPr>
          <a:xfrm>
            <a:off x="368074" y="5040208"/>
            <a:ext cx="5758405" cy="1346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i="1" dirty="0">
                <a:solidFill>
                  <a:schemeClr val="accent3"/>
                </a:solidFill>
              </a:rPr>
              <a:t>10.142.65.36/hci.ju.edu.et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9925" y="613954"/>
            <a:ext cx="5005389" cy="574087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7031657" y="2898775"/>
            <a:ext cx="983858" cy="137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87086" y="3913935"/>
            <a:ext cx="961717" cy="112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65714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Old case or appointment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886" y="2052638"/>
            <a:ext cx="7040004" cy="419576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684882" y="3962337"/>
            <a:ext cx="336045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C00000"/>
                </a:solidFill>
              </a:rPr>
              <a:t>Click here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399417" y="3056709"/>
            <a:ext cx="783772" cy="131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34513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Old case… (H/10/08/05/25455)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50" y="2062481"/>
            <a:ext cx="6817692" cy="467795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507840" y="3430420"/>
            <a:ext cx="4536113" cy="19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Outcome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Service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Date coming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Price for service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Fill Remark if you select others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507840" y="2062481"/>
            <a:ext cx="3321267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(</a:t>
            </a:r>
            <a:r>
              <a:rPr lang="en-US" sz="2400" u="sng" dirty="0">
                <a:solidFill>
                  <a:schemeClr val="bg1"/>
                </a:solidFill>
              </a:rPr>
              <a:t>H/10/08/05/25455</a:t>
            </a:r>
            <a:r>
              <a:rPr lang="en-US" sz="2400" dirty="0"/>
              <a:t>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846320" y="5773783"/>
            <a:ext cx="3814354" cy="70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5906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5007" y="408228"/>
            <a:ext cx="9613861" cy="1080938"/>
          </a:xfrm>
        </p:spPr>
        <p:txBody>
          <a:bodyPr/>
          <a:lstStyle/>
          <a:p>
            <a:r>
              <a:rPr lang="en-US" sz="4000" dirty="0"/>
              <a:t>      Adapted from EHIA Website, 2012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3" y="1489166"/>
            <a:ext cx="10358846" cy="527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930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    </a:t>
            </a:r>
            <a:r>
              <a:rPr lang="en-US" sz="4800" b="1" dirty="0"/>
              <a:t>Super Users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Administrator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069328" cy="2906179"/>
          </a:xfrm>
        </p:spPr>
        <p:txBody>
          <a:bodyPr/>
          <a:lstStyle/>
          <a:p>
            <a:r>
              <a:rPr lang="en-US" dirty="0"/>
              <a:t>User management</a:t>
            </a:r>
          </a:p>
          <a:p>
            <a:pPr marL="0" indent="0">
              <a:buNone/>
            </a:pPr>
            <a:r>
              <a:rPr lang="en-US" dirty="0"/>
              <a:t>except root user</a:t>
            </a:r>
          </a:p>
          <a:p>
            <a:r>
              <a:rPr lang="en-US" dirty="0"/>
              <a:t>Account recovery</a:t>
            </a:r>
          </a:p>
          <a:p>
            <a:r>
              <a:rPr lang="en-US" dirty="0"/>
              <a:t>Monitor active user</a:t>
            </a:r>
          </a:p>
          <a:p>
            <a:r>
              <a:rPr lang="en-US" dirty="0"/>
              <a:t>Check access control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Super Administrator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5770563" cy="2906179"/>
          </a:xfrm>
        </p:spPr>
        <p:txBody>
          <a:bodyPr>
            <a:normAutofit/>
          </a:bodyPr>
          <a:lstStyle/>
          <a:p>
            <a:r>
              <a:rPr lang="en-US" dirty="0"/>
              <a:t>Can backup database</a:t>
            </a:r>
          </a:p>
          <a:p>
            <a:r>
              <a:rPr lang="en-US" dirty="0"/>
              <a:t>Can change system setting like system name.</a:t>
            </a:r>
          </a:p>
          <a:p>
            <a:r>
              <a:rPr lang="en-US" dirty="0"/>
              <a:t>It is root user</a:t>
            </a:r>
          </a:p>
          <a:p>
            <a:r>
              <a:rPr lang="en-US" dirty="0"/>
              <a:t>Can shutdown the system/maintenance mode On/Off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843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5837"/>
            <a:ext cx="10515600" cy="1325563"/>
          </a:xfrm>
        </p:spPr>
        <p:txBody>
          <a:bodyPr/>
          <a:lstStyle/>
          <a:p>
            <a:r>
              <a:rPr lang="en-US" b="1" dirty="0"/>
              <a:t>                        Other Users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5189" y="1681163"/>
            <a:ext cx="5157787" cy="823912"/>
          </a:xfrm>
        </p:spPr>
        <p:txBody>
          <a:bodyPr/>
          <a:lstStyle/>
          <a:p>
            <a:r>
              <a:rPr lang="en-US" u="sng" dirty="0"/>
              <a:t>Accountant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Prepare reports monthly, quarterly.</a:t>
            </a:r>
          </a:p>
          <a:p>
            <a:r>
              <a:rPr lang="en-US" dirty="0"/>
              <a:t>Monitor user activities.</a:t>
            </a:r>
          </a:p>
          <a:p>
            <a:r>
              <a:rPr lang="en-US" dirty="0"/>
              <a:t>Register new </a:t>
            </a:r>
            <a:r>
              <a:rPr lang="en-US" sz="2400" dirty="0"/>
              <a:t>Region, Zone District, Kebele.</a:t>
            </a:r>
          </a:p>
          <a:p>
            <a:r>
              <a:rPr lang="en-US" sz="2400" dirty="0"/>
              <a:t>Create new agreement</a:t>
            </a:r>
          </a:p>
          <a:p>
            <a:r>
              <a:rPr lang="en-US" sz="2400" dirty="0"/>
              <a:t>View all encounter status</a:t>
            </a:r>
          </a:p>
          <a:p>
            <a:r>
              <a:rPr lang="en-US" sz="2400" dirty="0"/>
              <a:t>Send and Received message 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73322" y="1621428"/>
            <a:ext cx="4754880" cy="822960"/>
          </a:xfrm>
        </p:spPr>
        <p:txBody>
          <a:bodyPr/>
          <a:lstStyle/>
          <a:p>
            <a:r>
              <a:rPr lang="en-US" u="sng" dirty="0"/>
              <a:t>Users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41872" y="2564810"/>
            <a:ext cx="4700059" cy="37445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Register new patient with credit service, CBHI and Health care finance.</a:t>
            </a:r>
          </a:p>
          <a:p>
            <a:r>
              <a:rPr lang="en-US" dirty="0"/>
              <a:t>Add service charge info</a:t>
            </a:r>
          </a:p>
          <a:p>
            <a:r>
              <a:rPr lang="en-US" dirty="0"/>
              <a:t>Create new encounter.</a:t>
            </a:r>
          </a:p>
          <a:p>
            <a:r>
              <a:rPr lang="en-US" dirty="0"/>
              <a:t>Discharge</a:t>
            </a:r>
          </a:p>
          <a:p>
            <a:r>
              <a:rPr lang="en-US" dirty="0"/>
              <a:t>Edit patient info.</a:t>
            </a:r>
          </a:p>
          <a:p>
            <a:r>
              <a:rPr lang="en-US" dirty="0"/>
              <a:t>View their own </a:t>
            </a:r>
            <a:r>
              <a:rPr lang="en-US" dirty="0" err="1"/>
              <a:t>registrations,encounters</a:t>
            </a:r>
            <a:r>
              <a:rPr lang="en-US" dirty="0"/>
              <a:t>.</a:t>
            </a:r>
          </a:p>
          <a:p>
            <a:r>
              <a:rPr lang="en-US" dirty="0"/>
              <a:t>Send and receive message with Accountant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0046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813" y="0"/>
            <a:ext cx="9613861" cy="762063"/>
          </a:xfrm>
        </p:spPr>
        <p:txBody>
          <a:bodyPr/>
          <a:lstStyle/>
          <a:p>
            <a:r>
              <a:rPr lang="en-US" dirty="0"/>
              <a:t>                  Super Admin Home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080"/>
            <a:ext cx="12096206" cy="60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0652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04" y="-135046"/>
            <a:ext cx="9613861" cy="1080938"/>
          </a:xfrm>
        </p:spPr>
        <p:txBody>
          <a:bodyPr/>
          <a:lstStyle/>
          <a:p>
            <a:r>
              <a:rPr lang="en-US" dirty="0"/>
              <a:t>                System Administrator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1" y="653143"/>
            <a:ext cx="11960270" cy="637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93088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81" y="0"/>
            <a:ext cx="9613861" cy="1080938"/>
          </a:xfrm>
        </p:spPr>
        <p:txBody>
          <a:bodyPr/>
          <a:lstStyle/>
          <a:p>
            <a:r>
              <a:rPr lang="en-US" dirty="0"/>
              <a:t>               Accountant/Finance head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0938"/>
            <a:ext cx="12192000" cy="561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872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458</TotalTime>
  <Words>568</Words>
  <Application>Microsoft Office PowerPoint</Application>
  <PresentationFormat>Custom</PresentationFormat>
  <Paragraphs>139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Ion</vt:lpstr>
      <vt:lpstr>             HCI Admin Module    Training</vt:lpstr>
      <vt:lpstr>                                    Contents to covered</vt:lpstr>
      <vt:lpstr>Accessing HCI</vt:lpstr>
      <vt:lpstr>      Adapted from EHIA Website, 2012</vt:lpstr>
      <vt:lpstr>                        Super Users</vt:lpstr>
      <vt:lpstr>                        Other Users</vt:lpstr>
      <vt:lpstr>                  Super Admin Home Page</vt:lpstr>
      <vt:lpstr>                System Administrator</vt:lpstr>
      <vt:lpstr>               Accountant/Finance head</vt:lpstr>
      <vt:lpstr>                             User Home Page</vt:lpstr>
      <vt:lpstr> Patient Classes(Who don’t pay from pocket</vt:lpstr>
      <vt:lpstr>General Objective</vt:lpstr>
      <vt:lpstr>Navigation bar</vt:lpstr>
      <vt:lpstr>Exercise 1</vt:lpstr>
      <vt:lpstr>Exercise 2-    at  least 5 patients each user</vt:lpstr>
      <vt:lpstr>                        Other Tasks</vt:lpstr>
      <vt:lpstr>                       Communication</vt:lpstr>
      <vt:lpstr>                    Edit you profile</vt:lpstr>
      <vt:lpstr>                   Edit you profile…</vt:lpstr>
      <vt:lpstr>                     Configuration</vt:lpstr>
      <vt:lpstr>               Configuration…</vt:lpstr>
      <vt:lpstr>            Patient Management module</vt:lpstr>
      <vt:lpstr>Unsuccessful Search result</vt:lpstr>
      <vt:lpstr>New patient Registration</vt:lpstr>
      <vt:lpstr>Slide 25</vt:lpstr>
      <vt:lpstr>             Successful Search result</vt:lpstr>
      <vt:lpstr>      Successful Search result…</vt:lpstr>
      <vt:lpstr>Create new encounter</vt:lpstr>
      <vt:lpstr>Create new encounter….</vt:lpstr>
      <vt:lpstr>         Old case or appointment</vt:lpstr>
      <vt:lpstr>                Old case… (H/10/08/05/25455)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Admin Module    Training</dc:title>
  <dc:creator>SEID</dc:creator>
  <cp:lastModifiedBy>SEID</cp:lastModifiedBy>
  <cp:revision>70</cp:revision>
  <dcterms:created xsi:type="dcterms:W3CDTF">2020-01-25T01:44:29Z</dcterms:created>
  <dcterms:modified xsi:type="dcterms:W3CDTF">2020-02-19T11:27:34Z</dcterms:modified>
</cp:coreProperties>
</file>