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9"/>
  </p:notesMasterIdLst>
  <p:sldIdLst>
    <p:sldId id="256" r:id="rId2"/>
    <p:sldId id="588" r:id="rId3"/>
    <p:sldId id="594" r:id="rId4"/>
    <p:sldId id="595" r:id="rId5"/>
    <p:sldId id="596" r:id="rId6"/>
    <p:sldId id="597" r:id="rId7"/>
    <p:sldId id="598"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63798" autoAdjust="0"/>
  </p:normalViewPr>
  <p:slideViewPr>
    <p:cSldViewPr>
      <p:cViewPr varScale="1">
        <p:scale>
          <a:sx n="76" d="100"/>
          <a:sy n="76" d="100"/>
        </p:scale>
        <p:origin x="1812" y="78"/>
      </p:cViewPr>
      <p:guideLst>
        <p:guide orient="horz" pos="1620"/>
        <p:guide pos="2880"/>
      </p:guideLst>
    </p:cSldViewPr>
  </p:slideViewPr>
  <p:notesTextViewPr>
    <p:cViewPr>
      <p:scale>
        <a:sx n="66" d="100"/>
        <a:sy n="66" d="100"/>
      </p:scale>
      <p:origin x="0" y="0"/>
    </p:cViewPr>
  </p:notesTextViewPr>
  <p:sorterViewPr>
    <p:cViewPr>
      <p:scale>
        <a:sx n="83" d="100"/>
        <a:sy n="8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6/2/2017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401889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402483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117196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Scanner class</a:t>
            </a:r>
          </a:p>
          <a:p>
            <a:r>
              <a:rPr lang="en-US" sz="1200" kern="1200" dirty="0">
                <a:solidFill>
                  <a:schemeClr val="tx1"/>
                </a:solidFill>
                <a:effectLst/>
                <a:latin typeface="+mn-lt"/>
                <a:ea typeface="+mn-ea"/>
                <a:cs typeface="+mn-cs"/>
              </a:rPr>
              <a:t>The Scanner class is a class in </a:t>
            </a:r>
            <a:r>
              <a:rPr lang="en-US" sz="1200" kern="1200" dirty="0" err="1">
                <a:solidFill>
                  <a:schemeClr val="tx1"/>
                </a:solidFill>
                <a:effectLst/>
                <a:latin typeface="+mn-lt"/>
                <a:ea typeface="+mn-ea"/>
                <a:cs typeface="+mn-cs"/>
              </a:rPr>
              <a:t>java.util</a:t>
            </a:r>
            <a:r>
              <a:rPr lang="en-US" sz="1200" kern="1200" dirty="0">
                <a:solidFill>
                  <a:schemeClr val="tx1"/>
                </a:solidFill>
                <a:effectLst/>
                <a:latin typeface="+mn-lt"/>
                <a:ea typeface="+mn-ea"/>
                <a:cs typeface="+mn-cs"/>
              </a:rPr>
              <a:t>, which allows the user to read values of various types. There are far more methods in class Scanner than you will need in this course. </a:t>
            </a:r>
          </a:p>
          <a:p>
            <a:r>
              <a:rPr lang="en-US" sz="1200" kern="1200" dirty="0">
                <a:solidFill>
                  <a:schemeClr val="tx1"/>
                </a:solidFill>
                <a:effectLst/>
                <a:latin typeface="+mn-lt"/>
                <a:ea typeface="+mn-ea"/>
                <a:cs typeface="+mn-cs"/>
              </a:rPr>
              <a:t>We only cover a small useful subset, ones that allow us to read in numeric values from either the keyboard or file without having to convert them from strings and determine if there are more values to be read.</a:t>
            </a:r>
          </a:p>
          <a:p>
            <a:r>
              <a:rPr lang="en-US" sz="1200" kern="1200" dirty="0">
                <a:solidFill>
                  <a:schemeClr val="tx1"/>
                </a:solidFill>
                <a:effectLst/>
                <a:latin typeface="+mn-lt"/>
                <a:ea typeface="+mn-ea"/>
                <a:cs typeface="+mn-cs"/>
              </a:rPr>
              <a:t>Class Constructors</a:t>
            </a:r>
          </a:p>
          <a:p>
            <a:r>
              <a:rPr lang="en-US" sz="1200" kern="1200" dirty="0">
                <a:solidFill>
                  <a:schemeClr val="tx1"/>
                </a:solidFill>
                <a:effectLst/>
                <a:latin typeface="+mn-lt"/>
                <a:ea typeface="+mn-ea"/>
                <a:cs typeface="+mn-cs"/>
              </a:rPr>
              <a:t>There are two constructors that are particularly useful: one takes an </a:t>
            </a:r>
            <a:r>
              <a:rPr lang="en-US" sz="1200" kern="1200" dirty="0" err="1">
                <a:solidFill>
                  <a:schemeClr val="tx1"/>
                </a:solidFill>
                <a:effectLst/>
                <a:latin typeface="+mn-lt"/>
                <a:ea typeface="+mn-ea"/>
                <a:cs typeface="+mn-cs"/>
              </a:rPr>
              <a:t>InputStream</a:t>
            </a:r>
            <a:r>
              <a:rPr lang="en-US" sz="1200" kern="1200" dirty="0">
                <a:solidFill>
                  <a:schemeClr val="tx1"/>
                </a:solidFill>
                <a:effectLst/>
                <a:latin typeface="+mn-lt"/>
                <a:ea typeface="+mn-ea"/>
                <a:cs typeface="+mn-cs"/>
              </a:rPr>
              <a:t> object as a parameter and the other takes a </a:t>
            </a:r>
            <a:r>
              <a:rPr lang="en-US" sz="1200" kern="1200" dirty="0" err="1">
                <a:solidFill>
                  <a:schemeClr val="tx1"/>
                </a:solidFill>
                <a:effectLst/>
                <a:latin typeface="+mn-lt"/>
                <a:ea typeface="+mn-ea"/>
                <a:cs typeface="+mn-cs"/>
              </a:rPr>
              <a:t>FileReader</a:t>
            </a:r>
            <a:r>
              <a:rPr lang="en-US" sz="1200" kern="1200" dirty="0">
                <a:solidFill>
                  <a:schemeClr val="tx1"/>
                </a:solidFill>
                <a:effectLst/>
                <a:latin typeface="+mn-lt"/>
                <a:ea typeface="+mn-ea"/>
                <a:cs typeface="+mn-cs"/>
              </a:rPr>
              <a:t> object as a parameter.</a:t>
            </a:r>
          </a:p>
          <a:p>
            <a:r>
              <a:rPr lang="en-US" sz="1200" b="1" kern="1200" dirty="0">
                <a:solidFill>
                  <a:schemeClr val="tx1"/>
                </a:solidFill>
                <a:effectLst/>
                <a:latin typeface="+mn-lt"/>
                <a:ea typeface="+mn-ea"/>
                <a:cs typeface="+mn-cs"/>
              </a:rPr>
              <a:t>Scanner in = new Scanner(System.in)</a:t>
            </a:r>
            <a:r>
              <a:rPr lang="en-US" sz="1200" kern="1200" dirty="0">
                <a:solidFill>
                  <a:schemeClr val="tx1"/>
                </a:solidFill>
                <a:effectLst/>
                <a:latin typeface="+mn-lt"/>
                <a:ea typeface="+mn-ea"/>
                <a:cs typeface="+mn-cs"/>
              </a:rPr>
              <a:t>;  // System.in is an </a:t>
            </a:r>
            <a:r>
              <a:rPr lang="en-US" sz="1200" kern="1200" dirty="0" err="1">
                <a:solidFill>
                  <a:schemeClr val="tx1"/>
                </a:solidFill>
                <a:effectLst/>
                <a:latin typeface="+mn-lt"/>
                <a:ea typeface="+mn-ea"/>
                <a:cs typeface="+mn-cs"/>
              </a:rPr>
              <a:t>InputStream</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Scanner </a:t>
            </a:r>
            <a:r>
              <a:rPr lang="en-US" sz="1200" b="1" kern="1200" dirty="0" err="1">
                <a:solidFill>
                  <a:schemeClr val="tx1"/>
                </a:solidFill>
                <a:effectLst/>
                <a:latin typeface="+mn-lt"/>
                <a:ea typeface="+mn-ea"/>
                <a:cs typeface="+mn-cs"/>
              </a:rPr>
              <a:t>inFile</a:t>
            </a:r>
            <a:r>
              <a:rPr lang="en-US" sz="1200" b="1" kern="1200" dirty="0">
                <a:solidFill>
                  <a:schemeClr val="tx1"/>
                </a:solidFill>
                <a:effectLst/>
                <a:latin typeface="+mn-lt"/>
                <a:ea typeface="+mn-ea"/>
                <a:cs typeface="+mn-cs"/>
              </a:rPr>
              <a:t> = new Scanner(new </a:t>
            </a:r>
            <a:r>
              <a:rPr lang="en-US" sz="1200" b="1" kern="1200" dirty="0" err="1">
                <a:solidFill>
                  <a:schemeClr val="tx1"/>
                </a:solidFill>
                <a:effectLst/>
                <a:latin typeface="+mn-lt"/>
                <a:ea typeface="+mn-ea"/>
                <a:cs typeface="+mn-cs"/>
              </a:rPr>
              <a:t>FileReader</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myFile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the file "</a:t>
            </a:r>
            <a:r>
              <a:rPr lang="en-US" sz="1200" kern="1200" dirty="0" err="1">
                <a:solidFill>
                  <a:schemeClr val="tx1"/>
                </a:solidFill>
                <a:effectLst/>
                <a:latin typeface="+mn-lt"/>
                <a:ea typeface="+mn-ea"/>
                <a:cs typeface="+mn-cs"/>
              </a:rPr>
              <a:t>myFile</a:t>
            </a:r>
            <a:r>
              <a:rPr lang="en-US" sz="1200" kern="1200" dirty="0">
                <a:solidFill>
                  <a:schemeClr val="tx1"/>
                </a:solidFill>
                <a:effectLst/>
                <a:latin typeface="+mn-lt"/>
                <a:ea typeface="+mn-ea"/>
                <a:cs typeface="+mn-cs"/>
              </a:rPr>
              <a:t>" is not found, a </a:t>
            </a:r>
            <a:r>
              <a:rPr lang="en-US" sz="1200" kern="1200" dirty="0" err="1">
                <a:solidFill>
                  <a:schemeClr val="tx1"/>
                </a:solidFill>
                <a:effectLst/>
                <a:latin typeface="+mn-lt"/>
                <a:ea typeface="+mn-ea"/>
                <a:cs typeface="+mn-cs"/>
              </a:rPr>
              <a:t>FileNotFoundException</a:t>
            </a:r>
            <a:r>
              <a:rPr lang="en-US" sz="1200" kern="1200" dirty="0">
                <a:solidFill>
                  <a:schemeClr val="tx1"/>
                </a:solidFill>
                <a:effectLst/>
                <a:latin typeface="+mn-lt"/>
                <a:ea typeface="+mn-ea"/>
                <a:cs typeface="+mn-cs"/>
              </a:rPr>
              <a:t> is thrown. This is a checked exception, so it must be caught or forwarded by putting the phrase throws </a:t>
            </a:r>
            <a:r>
              <a:rPr lang="en-US" sz="1200" kern="1200" dirty="0" err="1">
                <a:solidFill>
                  <a:schemeClr val="tx1"/>
                </a:solidFill>
                <a:effectLst/>
                <a:latin typeface="+mn-lt"/>
                <a:ea typeface="+mn-ea"/>
                <a:cs typeface="+mn-cs"/>
              </a:rPr>
              <a:t>FileNotFoundException</a:t>
            </a:r>
            <a:r>
              <a:rPr lang="en-US" sz="1200" kern="1200" dirty="0">
                <a:solidFill>
                  <a:schemeClr val="tx1"/>
                </a:solidFill>
                <a:effectLst/>
                <a:latin typeface="+mn-lt"/>
                <a:ea typeface="+mn-ea"/>
                <a:cs typeface="+mn-cs"/>
              </a:rPr>
              <a:t>≤ on the header of the method in which the instantiation occurs and the header of any method that calls the method in which the instantiation occurs.</a:t>
            </a:r>
          </a:p>
          <a:p>
            <a:r>
              <a:rPr lang="en-US" sz="1200" b="1" kern="1200" dirty="0">
                <a:solidFill>
                  <a:schemeClr val="tx1"/>
                </a:solidFill>
                <a:effectLst/>
                <a:latin typeface="+mn-lt"/>
                <a:ea typeface="+mn-ea"/>
                <a:cs typeface="+mn-cs"/>
              </a:rPr>
              <a:t>Numeric and String Methods</a:t>
            </a:r>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int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nextInt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an int. If the next token is not an integer,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long </a:t>
            </a:r>
            <a:r>
              <a:rPr lang="en-US" sz="1200" b="1" kern="1200" dirty="0" err="1">
                <a:solidFill>
                  <a:schemeClr val="tx1"/>
                </a:solidFill>
                <a:effectLst/>
                <a:latin typeface="+mn-lt"/>
                <a:ea typeface="+mn-ea"/>
                <a:cs typeface="+mn-cs"/>
              </a:rPr>
              <a:t>nextLong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long. If the next token is not an integer,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float </a:t>
            </a:r>
            <a:r>
              <a:rPr lang="en-US" sz="1200" b="1" kern="1200" dirty="0" err="1">
                <a:solidFill>
                  <a:schemeClr val="tx1"/>
                </a:solidFill>
                <a:effectLst/>
                <a:latin typeface="+mn-lt"/>
                <a:ea typeface="+mn-ea"/>
                <a:cs typeface="+mn-cs"/>
              </a:rPr>
              <a:t>nextFloat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float. If the next token is not a float or is out of range,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double </a:t>
            </a:r>
            <a:r>
              <a:rPr lang="en-US" sz="1200" b="1" kern="1200" dirty="0" err="1">
                <a:solidFill>
                  <a:schemeClr val="tx1"/>
                </a:solidFill>
                <a:effectLst/>
                <a:latin typeface="+mn-lt"/>
                <a:ea typeface="+mn-ea"/>
                <a:cs typeface="+mn-cs"/>
              </a:rPr>
              <a:t>nextDouble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long. If the next token is not a float or is out of range,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String next()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Finds and returns the next complete token from this scanner and returns it as a string; </a:t>
            </a:r>
          </a:p>
          <a:p>
            <a:r>
              <a:rPr lang="en-US" sz="1200" kern="1200" dirty="0">
                <a:solidFill>
                  <a:schemeClr val="tx1"/>
                </a:solidFill>
                <a:effectLst/>
                <a:latin typeface="+mn-lt"/>
                <a:ea typeface="+mn-ea"/>
                <a:cs typeface="+mn-cs"/>
              </a:rPr>
              <a:t>a token is usually ended by whitespace such as a blank or line break. If not token exists, </a:t>
            </a:r>
            <a:r>
              <a:rPr lang="en-US" sz="1200" kern="1200" dirty="0" err="1">
                <a:solidFill>
                  <a:schemeClr val="tx1"/>
                </a:solidFill>
                <a:effectLst/>
                <a:latin typeface="+mn-lt"/>
                <a:ea typeface="+mn-ea"/>
                <a:cs typeface="+mn-cs"/>
              </a:rPr>
              <a:t>NoSuchElementException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String </a:t>
            </a:r>
            <a:r>
              <a:rPr lang="en-US" sz="1200" b="1" kern="1200" dirty="0" err="1">
                <a:solidFill>
                  <a:schemeClr val="tx1"/>
                </a:solidFill>
                <a:effectLst/>
                <a:latin typeface="+mn-lt"/>
                <a:ea typeface="+mn-ea"/>
                <a:cs typeface="+mn-cs"/>
              </a:rPr>
              <a:t>nextLine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rest of the current line, excluding any line separator at the end.</a:t>
            </a:r>
          </a:p>
          <a:p>
            <a:r>
              <a:rPr lang="en-US" sz="1200" b="1" kern="1200" dirty="0">
                <a:solidFill>
                  <a:schemeClr val="tx1"/>
                </a:solidFill>
                <a:effectLst/>
                <a:latin typeface="+mn-lt"/>
                <a:ea typeface="+mn-ea"/>
                <a:cs typeface="+mn-cs"/>
              </a:rPr>
              <a:t>void close()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Closes the scanner.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Scanner looks for tokens in the input. A token is a series of characters that ends with what Java calls whitespace. </a:t>
            </a:r>
          </a:p>
          <a:p>
            <a:r>
              <a:rPr lang="en-US" sz="1200" kern="1200" dirty="0">
                <a:solidFill>
                  <a:schemeClr val="tx1"/>
                </a:solidFill>
                <a:effectLst/>
                <a:latin typeface="+mn-lt"/>
                <a:ea typeface="+mn-ea"/>
                <a:cs typeface="+mn-cs"/>
              </a:rPr>
              <a:t>A whitespace character can be a blank, a tab character, a carriage return, or the end of the file. </a:t>
            </a:r>
          </a:p>
          <a:p>
            <a:r>
              <a:rPr lang="en-US" sz="1200" kern="1200" dirty="0">
                <a:solidFill>
                  <a:schemeClr val="tx1"/>
                </a:solidFill>
                <a:effectLst/>
                <a:latin typeface="+mn-lt"/>
                <a:ea typeface="+mn-ea"/>
                <a:cs typeface="+mn-cs"/>
              </a:rPr>
              <a:t>Thus, if we read a line that has a series of numbers separated by blanks, the scanner will take each number as a separate token. </a:t>
            </a:r>
          </a:p>
          <a:p>
            <a:r>
              <a:rPr lang="en-US" sz="1200" kern="1200" dirty="0">
                <a:solidFill>
                  <a:schemeClr val="tx1"/>
                </a:solidFill>
                <a:effectLst/>
                <a:latin typeface="+mn-lt"/>
                <a:ea typeface="+mn-ea"/>
                <a:cs typeface="+mn-cs"/>
              </a:rPr>
              <a:t>Although we have only shown four numeric methods, each numeric data type has a corresponding method that reads values of that type.</a:t>
            </a:r>
          </a:p>
          <a:p>
            <a:r>
              <a:rPr lang="en-US" sz="1200" kern="1200" dirty="0">
                <a:solidFill>
                  <a:schemeClr val="tx1"/>
                </a:solidFill>
                <a:effectLst/>
                <a:latin typeface="+mn-lt"/>
                <a:ea typeface="+mn-ea"/>
                <a:cs typeface="+mn-cs"/>
              </a:rPr>
              <a:t>The numeric values may all be on one line with blanks between each value or may be on separate lines.   </a:t>
            </a:r>
          </a:p>
          <a:p>
            <a:r>
              <a:rPr lang="en-US" sz="1200" kern="1200" dirty="0">
                <a:solidFill>
                  <a:schemeClr val="tx1"/>
                </a:solidFill>
                <a:effectLst/>
                <a:latin typeface="+mn-lt"/>
                <a:ea typeface="+mn-ea"/>
                <a:cs typeface="+mn-cs"/>
              </a:rPr>
              <a:t>Whitespace characters (blanks or carriage returns) act as separators.  </a:t>
            </a:r>
          </a:p>
          <a:p>
            <a:r>
              <a:rPr lang="en-US" sz="1200" kern="1200" dirty="0">
                <a:solidFill>
                  <a:schemeClr val="tx1"/>
                </a:solidFill>
                <a:effectLst/>
                <a:latin typeface="+mn-lt"/>
                <a:ea typeface="+mn-ea"/>
                <a:cs typeface="+mn-cs"/>
              </a:rPr>
              <a:t>The next method returns the next input value as a string, regardless of what is keyed.  For example, given the following code segment and data</a:t>
            </a:r>
          </a:p>
          <a:p>
            <a:r>
              <a:rPr lang="en-US" sz="1200" b="1" kern="1200" dirty="0" err="1">
                <a:solidFill>
                  <a:schemeClr val="tx1"/>
                </a:solidFill>
                <a:effectLst/>
                <a:latin typeface="+mn-lt"/>
                <a:ea typeface="+mn-ea"/>
                <a:cs typeface="+mn-cs"/>
              </a:rPr>
              <a:t>int</a:t>
            </a:r>
            <a:r>
              <a:rPr lang="en-US" sz="1200" b="1" kern="1200" dirty="0">
                <a:solidFill>
                  <a:schemeClr val="tx1"/>
                </a:solidFill>
                <a:effectLst/>
                <a:latin typeface="+mn-lt"/>
                <a:ea typeface="+mn-ea"/>
                <a:cs typeface="+mn-cs"/>
              </a:rPr>
              <a:t> number = </a:t>
            </a:r>
            <a:r>
              <a:rPr lang="en-US" sz="1200" b="1" kern="1200" dirty="0" err="1">
                <a:solidFill>
                  <a:schemeClr val="tx1"/>
                </a:solidFill>
                <a:effectLst/>
                <a:latin typeface="+mn-lt"/>
                <a:ea typeface="+mn-ea"/>
                <a:cs typeface="+mn-cs"/>
              </a:rPr>
              <a:t>in.nextInt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float real = </a:t>
            </a:r>
            <a:r>
              <a:rPr lang="en-US" sz="1200" b="1" kern="1200" dirty="0" err="1">
                <a:solidFill>
                  <a:schemeClr val="tx1"/>
                </a:solidFill>
                <a:effectLst/>
                <a:latin typeface="+mn-lt"/>
                <a:ea typeface="+mn-ea"/>
                <a:cs typeface="+mn-cs"/>
              </a:rPr>
              <a:t>in.nextFloat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long big = </a:t>
            </a:r>
            <a:r>
              <a:rPr lang="en-US" sz="1200" b="1" kern="1200" dirty="0" err="1">
                <a:solidFill>
                  <a:schemeClr val="tx1"/>
                </a:solidFill>
                <a:effectLst/>
                <a:latin typeface="+mn-lt"/>
                <a:ea typeface="+mn-ea"/>
                <a:cs typeface="+mn-cs"/>
              </a:rPr>
              <a:t>in.nextLong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double </a:t>
            </a:r>
            <a:r>
              <a:rPr lang="en-US" sz="1200" b="1" kern="1200" dirty="0" err="1">
                <a:solidFill>
                  <a:schemeClr val="tx1"/>
                </a:solidFill>
                <a:effectLst/>
                <a:latin typeface="+mn-lt"/>
                <a:ea typeface="+mn-ea"/>
                <a:cs typeface="+mn-cs"/>
              </a:rPr>
              <a:t>bigReal</a:t>
            </a:r>
            <a:r>
              <a:rPr lang="en-US" sz="1200" b="1"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in.nextDouble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String </a:t>
            </a:r>
            <a:r>
              <a:rPr lang="en-US" sz="1200" b="1" kern="1200" dirty="0" err="1">
                <a:solidFill>
                  <a:schemeClr val="tx1"/>
                </a:solidFill>
                <a:effectLst/>
                <a:latin typeface="+mn-lt"/>
                <a:ea typeface="+mn-ea"/>
                <a:cs typeface="+mn-cs"/>
              </a:rPr>
              <a:t>string</a:t>
            </a:r>
            <a:r>
              <a:rPr lang="en-US" sz="1200" b="1"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in.next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Source: http://www.cs.utexas.edu/users/ndale/Scanner.html</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16148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328300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02/06/2017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02/06/2017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02/06/2017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02/06/2017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02/06/2017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02/06/2017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02/06/2017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02/06/2017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02/06/2017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02/06/2017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02/06/2017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02/06/2017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02/06/2017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02/06/2017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02/06/2017</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I/O Streams, File I/O, and Serialization</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lnSpcReduction="10000"/>
          </a:bodyPr>
          <a:lstStyle/>
          <a:p>
            <a:r>
              <a:rPr lang="en-US" dirty="0"/>
              <a:t>IO Streams are </a:t>
            </a:r>
            <a:r>
              <a:rPr lang="en-US" dirty="0">
                <a:solidFill>
                  <a:schemeClr val="tx2"/>
                </a:solidFill>
              </a:rPr>
              <a:t>directed pipes </a:t>
            </a:r>
            <a:r>
              <a:rPr lang="en-US" dirty="0"/>
              <a:t>that transfer information from an input to an output. In other words, </a:t>
            </a:r>
            <a:r>
              <a:rPr lang="en-US" dirty="0">
                <a:solidFill>
                  <a:schemeClr val="tx2"/>
                </a:solidFill>
              </a:rPr>
              <a:t>Streams are a way of transferring and filtering information</a:t>
            </a:r>
            <a:r>
              <a:rPr lang="en-US" dirty="0"/>
              <a:t>. </a:t>
            </a:r>
          </a:p>
          <a:p>
            <a:endParaRPr lang="en-US" dirty="0"/>
          </a:p>
          <a:p>
            <a:r>
              <a:rPr lang="en-US" dirty="0"/>
              <a:t>Please study the file “</a:t>
            </a:r>
            <a:r>
              <a:rPr lang="en-US" dirty="0">
                <a:solidFill>
                  <a:schemeClr val="tx2"/>
                </a:solidFill>
              </a:rPr>
              <a:t>Basics of IO in Java.pdf</a:t>
            </a:r>
            <a:r>
              <a:rPr lang="en-US" dirty="0"/>
              <a:t>” in the files given to you.</a:t>
            </a:r>
          </a:p>
          <a:p>
            <a:endParaRPr lang="en-US" dirty="0"/>
          </a:p>
          <a:p>
            <a:r>
              <a:rPr lang="en-US" dirty="0"/>
              <a:t>To answer the question at the end of that file, Check </a:t>
            </a:r>
            <a:r>
              <a:rPr lang="en-US" dirty="0">
                <a:solidFill>
                  <a:schemeClr val="tx2"/>
                </a:solidFill>
              </a:rPr>
              <a:t>AsciiChar.java</a:t>
            </a:r>
            <a:r>
              <a:rPr lang="en-US" dirty="0"/>
              <a:t>, </a:t>
            </a:r>
            <a:r>
              <a:rPr lang="en-US" dirty="0">
                <a:solidFill>
                  <a:schemeClr val="tx2"/>
                </a:solidFill>
              </a:rPr>
              <a:t>ByteTest.java</a:t>
            </a:r>
            <a:r>
              <a:rPr lang="en-US" dirty="0"/>
              <a:t>, and </a:t>
            </a:r>
            <a:r>
              <a:rPr lang="en-US" dirty="0">
                <a:solidFill>
                  <a:schemeClr val="tx2"/>
                </a:solidFill>
              </a:rPr>
              <a:t>ByteValue.java</a:t>
            </a:r>
          </a:p>
          <a:p>
            <a:endParaRPr lang="en-US" dirty="0">
              <a:solidFill>
                <a:schemeClr val="tx2"/>
              </a:solidFill>
            </a:endParaRPr>
          </a:p>
          <a:p>
            <a:r>
              <a:rPr lang="en-US" dirty="0"/>
              <a:t>Please study the file “</a:t>
            </a:r>
            <a:r>
              <a:rPr lang="en-US" dirty="0">
                <a:solidFill>
                  <a:schemeClr val="tx2"/>
                </a:solidFill>
              </a:rPr>
              <a:t>File IO.pdf</a:t>
            </a:r>
            <a:r>
              <a:rPr lang="en-US" dirty="0"/>
              <a:t>” in the files given to you.</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a:t>
            </a:r>
          </a:p>
        </p:txBody>
      </p:sp>
    </p:spTree>
    <p:extLst>
      <p:ext uri="{BB962C8B-B14F-4D97-AF65-F5344CB8AC3E}">
        <p14:creationId xmlns:p14="http://schemas.microsoft.com/office/powerpoint/2010/main" val="316476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a:bodyPr>
          <a:lstStyle/>
          <a:p>
            <a:r>
              <a:rPr lang="en-US" dirty="0"/>
              <a:t>Check </a:t>
            </a:r>
            <a:r>
              <a:rPr lang="en-US" dirty="0">
                <a:solidFill>
                  <a:schemeClr val="tx2"/>
                </a:solidFill>
              </a:rPr>
              <a:t>CopyBytes.java </a:t>
            </a:r>
            <a:r>
              <a:rPr lang="en-US" dirty="0"/>
              <a:t>to see how to copy bytes from one file to another.</a:t>
            </a:r>
          </a:p>
          <a:p>
            <a:endParaRPr lang="en-US" dirty="0">
              <a:solidFill>
                <a:schemeClr val="tx2"/>
              </a:solidFill>
            </a:endParaRPr>
          </a:p>
          <a:p>
            <a:r>
              <a:rPr lang="en-US" dirty="0"/>
              <a:t>Check </a:t>
            </a:r>
            <a:r>
              <a:rPr lang="en-US" dirty="0">
                <a:solidFill>
                  <a:schemeClr val="tx2"/>
                </a:solidFill>
              </a:rPr>
              <a:t>CopyCharacters.java </a:t>
            </a:r>
            <a:r>
              <a:rPr lang="en-US" dirty="0"/>
              <a:t>to see how to copy characters from one file to another.</a:t>
            </a:r>
          </a:p>
          <a:p>
            <a:endParaRPr lang="en-US" dirty="0"/>
          </a:p>
          <a:p>
            <a:r>
              <a:rPr lang="en-US" dirty="0"/>
              <a:t>Check </a:t>
            </a:r>
            <a:r>
              <a:rPr lang="en-US" dirty="0">
                <a:solidFill>
                  <a:schemeClr val="tx2"/>
                </a:solidFill>
              </a:rPr>
              <a:t>CopyLines.java </a:t>
            </a:r>
            <a:r>
              <a:rPr lang="en-US" dirty="0"/>
              <a:t>to see how to copy lines from one file to another.</a:t>
            </a:r>
          </a:p>
          <a:p>
            <a:endParaRPr lang="en-US" dirty="0"/>
          </a:p>
          <a:p>
            <a:r>
              <a:rPr lang="en-US" dirty="0"/>
              <a:t>Check </a:t>
            </a:r>
            <a:r>
              <a:rPr lang="en-US" dirty="0">
                <a:solidFill>
                  <a:schemeClr val="tx2"/>
                </a:solidFill>
              </a:rPr>
              <a:t>CopyTextFile.java </a:t>
            </a:r>
            <a:r>
              <a:rPr lang="en-US" dirty="0"/>
              <a:t>to see how to copy a text file to another.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331905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lnSpcReduction="10000"/>
          </a:bodyPr>
          <a:lstStyle/>
          <a:p>
            <a:r>
              <a:rPr lang="en-US" dirty="0"/>
              <a:t>Check </a:t>
            </a:r>
            <a:r>
              <a:rPr lang="en-US" dirty="0">
                <a:solidFill>
                  <a:schemeClr val="tx2"/>
                </a:solidFill>
              </a:rPr>
              <a:t>CountBytes.java </a:t>
            </a:r>
            <a:r>
              <a:rPr lang="en-US" dirty="0"/>
              <a:t>to see how to count bytes either input form the console or from a file.</a:t>
            </a:r>
          </a:p>
          <a:p>
            <a:endParaRPr lang="en-US" dirty="0"/>
          </a:p>
          <a:p>
            <a:r>
              <a:rPr lang="en-US" dirty="0"/>
              <a:t>Check </a:t>
            </a:r>
            <a:r>
              <a:rPr lang="en-US" dirty="0">
                <a:solidFill>
                  <a:schemeClr val="tx2"/>
                </a:solidFill>
              </a:rPr>
              <a:t>CountSpace.java </a:t>
            </a:r>
            <a:r>
              <a:rPr lang="en-US" dirty="0"/>
              <a:t>to see how to count spaces either input form the console or from a file.</a:t>
            </a:r>
          </a:p>
          <a:p>
            <a:endParaRPr lang="en-US" dirty="0"/>
          </a:p>
          <a:p>
            <a:r>
              <a:rPr lang="en-US" dirty="0"/>
              <a:t>Check </a:t>
            </a:r>
            <a:r>
              <a:rPr lang="en-US" dirty="0">
                <a:solidFill>
                  <a:schemeClr val="tx2"/>
                </a:solidFill>
              </a:rPr>
              <a:t>Echo.java </a:t>
            </a:r>
            <a:r>
              <a:rPr lang="en-US" dirty="0"/>
              <a:t>to see how to echo lines input form the console.</a:t>
            </a:r>
          </a:p>
          <a:p>
            <a:endParaRPr lang="en-US" dirty="0"/>
          </a:p>
          <a:p>
            <a:r>
              <a:rPr lang="en-US" dirty="0"/>
              <a:t>Check </a:t>
            </a:r>
            <a:r>
              <a:rPr lang="en-US" dirty="0">
                <a:solidFill>
                  <a:schemeClr val="tx2"/>
                </a:solidFill>
              </a:rPr>
              <a:t>EchoFile.java </a:t>
            </a:r>
            <a:r>
              <a:rPr lang="en-US" dirty="0"/>
              <a:t>to see how to echo lines input from a file.</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422888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lnSpcReduction="10000"/>
          </a:bodyPr>
          <a:lstStyle/>
          <a:p>
            <a:r>
              <a:rPr lang="en-US" dirty="0"/>
              <a:t>Check </a:t>
            </a:r>
            <a:r>
              <a:rPr lang="en-US" dirty="0">
                <a:solidFill>
                  <a:schemeClr val="tx2"/>
                </a:solidFill>
              </a:rPr>
              <a:t>FindChar.java </a:t>
            </a:r>
            <a:r>
              <a:rPr lang="en-US" dirty="0"/>
              <a:t>to see how to find the first occurrence of a given char in a given file.</a:t>
            </a:r>
          </a:p>
          <a:p>
            <a:endParaRPr lang="en-US" dirty="0">
              <a:solidFill>
                <a:schemeClr val="tx2"/>
              </a:solidFill>
            </a:endParaRPr>
          </a:p>
          <a:p>
            <a:r>
              <a:rPr lang="en-US" dirty="0"/>
              <a:t>Please study the file “</a:t>
            </a:r>
            <a:r>
              <a:rPr lang="en-US" dirty="0">
                <a:solidFill>
                  <a:schemeClr val="tx2"/>
                </a:solidFill>
              </a:rPr>
              <a:t>Serialization.pdf</a:t>
            </a:r>
            <a:r>
              <a:rPr lang="en-US" dirty="0"/>
              <a:t>” in the files given to you.</a:t>
            </a:r>
          </a:p>
          <a:p>
            <a:endParaRPr lang="en-US" dirty="0"/>
          </a:p>
          <a:p>
            <a:r>
              <a:rPr lang="en-US" dirty="0"/>
              <a:t>Check </a:t>
            </a:r>
            <a:r>
              <a:rPr lang="en-US" dirty="0">
                <a:solidFill>
                  <a:schemeClr val="tx2"/>
                </a:solidFill>
              </a:rPr>
              <a:t>Test.java, TestSerial.java, </a:t>
            </a:r>
            <a:r>
              <a:rPr lang="en-US" dirty="0"/>
              <a:t>and</a:t>
            </a:r>
            <a:r>
              <a:rPr lang="en-US" dirty="0">
                <a:solidFill>
                  <a:schemeClr val="tx2"/>
                </a:solidFill>
              </a:rPr>
              <a:t> TestDeserial.java </a:t>
            </a:r>
            <a:r>
              <a:rPr lang="en-US" dirty="0"/>
              <a:t>to see a basic example of serialization.</a:t>
            </a:r>
          </a:p>
          <a:p>
            <a:endParaRPr lang="en-US" dirty="0"/>
          </a:p>
          <a:p>
            <a:r>
              <a:rPr lang="en-US" dirty="0"/>
              <a:t>Check </a:t>
            </a:r>
            <a:r>
              <a:rPr lang="en-US" dirty="0">
                <a:solidFill>
                  <a:schemeClr val="tx2"/>
                </a:solidFill>
              </a:rPr>
              <a:t>Average.java </a:t>
            </a:r>
            <a:r>
              <a:rPr lang="en-US" dirty="0"/>
              <a:t>to see a basic example of using class Scanner (look at the notes for more explanations on Scanner.)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411358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a:bodyPr>
          <a:lstStyle/>
          <a:p>
            <a:r>
              <a:rPr lang="en-US" dirty="0"/>
              <a:t>Check </a:t>
            </a:r>
            <a:r>
              <a:rPr lang="en-US" dirty="0">
                <a:solidFill>
                  <a:schemeClr val="tx2"/>
                </a:solidFill>
              </a:rPr>
              <a:t>ListFiles.java </a:t>
            </a:r>
            <a:r>
              <a:rPr lang="en-US" dirty="0"/>
              <a:t>to print the files and directories in a path.</a:t>
            </a:r>
          </a:p>
          <a:p>
            <a:endParaRPr lang="en-US" dirty="0"/>
          </a:p>
          <a:p>
            <a:r>
              <a:rPr lang="en-US" dirty="0"/>
              <a:t>Check </a:t>
            </a:r>
            <a:r>
              <a:rPr lang="en-US" dirty="0">
                <a:solidFill>
                  <a:schemeClr val="tx2"/>
                </a:solidFill>
              </a:rPr>
              <a:t>NameFilter.java </a:t>
            </a:r>
            <a:r>
              <a:rPr lang="en-US" dirty="0"/>
              <a:t>to print all the files with a specific extension from a specific folder.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47945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a:t>
            </a:r>
          </a:p>
        </p:txBody>
      </p:sp>
      <p:sp>
        <p:nvSpPr>
          <p:cNvPr id="3" name="Content Placeholder 2"/>
          <p:cNvSpPr>
            <a:spLocks noGrp="1"/>
          </p:cNvSpPr>
          <p:nvPr>
            <p:ph idx="1"/>
          </p:nvPr>
        </p:nvSpPr>
        <p:spPr>
          <a:xfrm>
            <a:off x="179512" y="1220071"/>
            <a:ext cx="8964488" cy="3935802"/>
          </a:xfrm>
        </p:spPr>
        <p:txBody>
          <a:bodyPr>
            <a:normAutofit/>
          </a:bodyPr>
          <a:lstStyle/>
          <a:p>
            <a:pPr marL="0" indent="0">
              <a:buNone/>
            </a:pPr>
            <a:r>
              <a:rPr lang="en-US" b="1" dirty="0">
                <a:latin typeface="Courier New" panose="02070309020205020404" pitchFamily="49" charset="0"/>
                <a:cs typeface="Courier New" panose="02070309020205020404" pitchFamily="49" charset="0"/>
              </a:rPr>
              <a:t>1- Design a </a:t>
            </a:r>
            <a:r>
              <a:rPr lang="en-US" b="1" dirty="0">
                <a:solidFill>
                  <a:schemeClr val="tx2"/>
                </a:solidFill>
                <a:latin typeface="Courier New" panose="02070309020205020404" pitchFamily="49" charset="0"/>
                <a:cs typeface="Courier New" panose="02070309020205020404" pitchFamily="49" charset="0"/>
              </a:rPr>
              <a:t>Car</a:t>
            </a:r>
            <a:r>
              <a:rPr lang="en-US" b="1" dirty="0">
                <a:latin typeface="Courier New" panose="02070309020205020404" pitchFamily="49" charset="0"/>
                <a:cs typeface="Courier New" panose="02070309020205020404" pitchFamily="49" charset="0"/>
              </a:rPr>
              <a:t> class with fields: model, owner, mileage, and registration.</a:t>
            </a:r>
          </a:p>
          <a:p>
            <a:pPr marL="0" indent="0">
              <a:buNone/>
            </a:pPr>
            <a:r>
              <a:rPr lang="en-US" b="1" dirty="0">
                <a:latin typeface="Courier New" panose="02070309020205020404" pitchFamily="49" charset="0"/>
                <a:cs typeface="Courier New" panose="02070309020205020404" pitchFamily="49" charset="0"/>
              </a:rPr>
              <a:t>Provide at least </a:t>
            </a:r>
            <a:r>
              <a:rPr lang="en-US" b="1" dirty="0" err="1">
                <a:latin typeface="Courier New" panose="02070309020205020404" pitchFamily="49" charset="0"/>
                <a:cs typeface="Courier New" panose="02070309020205020404" pitchFamily="49" charset="0"/>
              </a:rPr>
              <a:t>toString</a:t>
            </a:r>
            <a:r>
              <a:rPr lang="en-US" b="1" dirty="0">
                <a:latin typeface="Courier New" panose="02070309020205020404" pitchFamily="49" charset="0"/>
                <a:cs typeface="Courier New" panose="02070309020205020404" pitchFamily="49" charset="0"/>
              </a:rPr>
              <a:t>() and one constructor for this class. Then design a class named </a:t>
            </a:r>
            <a:r>
              <a:rPr lang="en-US" b="1" dirty="0" err="1">
                <a:solidFill>
                  <a:schemeClr val="tx2"/>
                </a:solidFill>
                <a:latin typeface="Courier New" panose="02070309020205020404" pitchFamily="49" charset="0"/>
                <a:cs typeface="Courier New" panose="02070309020205020404" pitchFamily="49" charset="0"/>
              </a:rPr>
              <a:t>CarSerialize</a:t>
            </a:r>
            <a:r>
              <a:rPr lang="en-US" b="1" dirty="0">
                <a:latin typeface="Courier New" panose="02070309020205020404" pitchFamily="49" charset="0"/>
                <a:cs typeface="Courier New" panose="02070309020205020404" pitchFamily="49" charset="0"/>
              </a:rPr>
              <a:t> which has the main() method and inside that, writes one </a:t>
            </a:r>
            <a:r>
              <a:rPr lang="en-US" b="1" dirty="0">
                <a:solidFill>
                  <a:schemeClr val="tx2"/>
                </a:solidFill>
                <a:latin typeface="Courier New" panose="02070309020205020404" pitchFamily="49" charset="0"/>
                <a:cs typeface="Courier New" panose="02070309020205020404" pitchFamily="49" charset="0"/>
              </a:rPr>
              <a:t>Car</a:t>
            </a:r>
            <a:r>
              <a:rPr lang="en-US" b="1" dirty="0">
                <a:latin typeface="Courier New" panose="02070309020205020404" pitchFamily="49" charset="0"/>
                <a:cs typeface="Courier New" panose="02070309020205020404" pitchFamily="49" charset="0"/>
              </a:rPr>
              <a:t> object to a file named </a:t>
            </a:r>
            <a:r>
              <a:rPr lang="en-US" b="1" dirty="0">
                <a:solidFill>
                  <a:schemeClr val="tx2"/>
                </a:solidFill>
                <a:latin typeface="Courier New" panose="02070309020205020404" pitchFamily="49" charset="0"/>
                <a:cs typeface="Courier New" panose="02070309020205020404" pitchFamily="49" charset="0"/>
              </a:rPr>
              <a:t>car.dat</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Finally, read the saved </a:t>
            </a:r>
            <a:r>
              <a:rPr lang="en-US" b="1" dirty="0">
                <a:solidFill>
                  <a:schemeClr val="tx2"/>
                </a:solidFill>
                <a:latin typeface="Courier New" panose="02070309020205020404" pitchFamily="49" charset="0"/>
                <a:cs typeface="Courier New" panose="02070309020205020404" pitchFamily="49" charset="0"/>
              </a:rPr>
              <a:t>Car</a:t>
            </a:r>
            <a:r>
              <a:rPr lang="en-US" b="1" dirty="0">
                <a:latin typeface="Courier New" panose="02070309020205020404" pitchFamily="49" charset="0"/>
                <a:cs typeface="Courier New" panose="02070309020205020404" pitchFamily="49" charset="0"/>
              </a:rPr>
              <a:t> object from the file and print it to illustrate that the same object has been read.</a:t>
            </a:r>
          </a:p>
        </p:txBody>
      </p:sp>
    </p:spTree>
    <p:extLst>
      <p:ext uri="{BB962C8B-B14F-4D97-AF65-F5344CB8AC3E}">
        <p14:creationId xmlns:p14="http://schemas.microsoft.com/office/powerpoint/2010/main" val="2107131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16432</TotalTime>
  <Words>510</Words>
  <Application>Microsoft Office PowerPoint</Application>
  <PresentationFormat>On-screen Show (16:9)</PresentationFormat>
  <Paragraphs>85</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Courier New</vt:lpstr>
      <vt:lpstr>Franklin Gothic Demi</vt:lpstr>
      <vt:lpstr>Webdings</vt:lpstr>
      <vt:lpstr>Clarity</vt:lpstr>
      <vt:lpstr>Introduction to Java for C++ Programmers</vt:lpstr>
      <vt:lpstr>PowerPoint Presentation</vt:lpstr>
      <vt:lpstr>PowerPoint Presentation</vt:lpstr>
      <vt:lpstr>PowerPoint Presentation</vt:lpstr>
      <vt:lpstr>PowerPoint Presentation</vt:lpstr>
      <vt:lpstr>PowerPoint Presentation</vt:lpstr>
      <vt:lpstr>Lab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Reza Khojasteh</cp:lastModifiedBy>
  <cp:revision>828</cp:revision>
  <dcterms:created xsi:type="dcterms:W3CDTF">2016-05-30T19:06:58Z</dcterms:created>
  <dcterms:modified xsi:type="dcterms:W3CDTF">2017-06-03T01:50:01Z</dcterms:modified>
</cp:coreProperties>
</file>