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31"/>
  </p:notesMasterIdLst>
  <p:sldIdLst>
    <p:sldId id="256" r:id="rId2"/>
    <p:sldId id="588" r:id="rId3"/>
    <p:sldId id="589" r:id="rId4"/>
    <p:sldId id="590" r:id="rId5"/>
    <p:sldId id="600" r:id="rId6"/>
    <p:sldId id="592" r:id="rId7"/>
    <p:sldId id="601" r:id="rId8"/>
    <p:sldId id="591" r:id="rId9"/>
    <p:sldId id="593" r:id="rId10"/>
    <p:sldId id="594" r:id="rId11"/>
    <p:sldId id="596" r:id="rId12"/>
    <p:sldId id="597" r:id="rId13"/>
    <p:sldId id="598" r:id="rId14"/>
    <p:sldId id="599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595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350" autoAdjust="0"/>
  </p:normalViewPr>
  <p:slideViewPr>
    <p:cSldViewPr>
      <p:cViewPr varScale="1">
        <p:scale>
          <a:sx n="103" d="100"/>
          <a:sy n="103" d="100"/>
        </p:scale>
        <p:origin x="1032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Yes; it compiles. One can invoke the method m() on x as: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x could be used wherever an object of type A is needed (because of inheritance relationship)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Java program does not compile. Here is the error: </a:t>
            </a:r>
            <a:r>
              <a:rPr lang="en-CA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e = new A(); which should be changed to A e = new B();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compiles and prints: Thursday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2 3 5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 - bark - woofer - bark - Same! Equals!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Andorid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Stratford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Exam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but at run-time, there would be an exception: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in thread "main"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java.lang.NullPointerException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TestArray.main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6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college subclass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6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FourWheel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is easy. Java is portable.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2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Equals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8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Ans. The code compiles and the answer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abstract class is a new data type. The class cannot be instantiated but it could have constructors. Since the static method is a class method, then the static method can be invoked on an abstract class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8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The code compiles and the answer is: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4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The code compiles and the answer is: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Dog1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 parameters are "pass-by-value". Primitive id = 1 and Animal reference are pass to method m().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Animal animal) changes the primitive to id = 0, the state of object from Cat to Dog and the reference value to null.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exit from m(), primitive has id = 1 and reference animal has the same value. What it is changed is the state of animal object (it was changed from Cat to Dog).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animal.s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Dog and id is 1 and the program prints Dog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2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Check the two implemented methods in Series.java (in the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Look for the answers in the lecture/lab material. Some sample answers to some of these questions might be: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 3.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reference to the current object. this() can be used as the first line of a constructor to invoke another constructor in the same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Ans 4.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the final keyword in a front of a method declaration the method cannot be overridden by subclasses.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Look for the answers in the lecture/lab material.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 6.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&lt;T&gt; T method(T object)</a:t>
            </a:r>
          </a:p>
          <a:p>
            <a:pPr marL="54864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 7.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9.0  as a double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2X4 as a String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+ 212 as a String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 as 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Look for the answers in the lecture/lab material.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Ans.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doesn’t compile because of two reasons: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converting from double to float in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x = 1.0;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one is: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operator &amp;&amp; is undefined for the argument type(s)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 != 0) &amp;&amp; (z = x / y)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05/06/2017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Test 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87574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3- Suppose A is an interface, and B is a concrete class with a no-argument constructor, that implements A. Does the following code compile? (if NOT, why?, if YES what can you do with the object x?)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implements A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B()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m() {}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x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B();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9269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4- Read the following Java code. Does the program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A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method1(){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first method");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method2()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("The second method");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B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A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B e =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A();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e.method2();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method1(){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first method");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method2(){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method1 ();     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8738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5-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Start&lt;T&gt;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void method(T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final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= 1;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ds = { "Sunday", "Monday", "Tuesday", "Wednesday", "Thursday", 		"Friday", "Saturday" };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Start&lt;String[]&gt; day = (sa, i) -&gt; System.out.println(sa[(I + i)%7]);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day.method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(ds, 3);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142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6-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mine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mine.first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first()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second(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second(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m, 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m = number;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58474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7-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Dog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bark()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("Dog - bark - 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Dog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bark()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("woofer - bark - 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String s1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String("woofer");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String s2 = "woofer";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String s3 = s2;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(s3==s2)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("Same! 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(s1.equals(s3))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("Equals! 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Bark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Dog woofer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Dog();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Dog nipper = 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woofer.bark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nipper.bark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100349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8-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ExampleArrays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{"Windows", "Unix", "MacOS",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Andorid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"Linux"};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17848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9-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Question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address = "Stratford";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Question()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= "Toronto";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Question().address);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7939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10-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test = "Java 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Test()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test += "Exam";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(new Test().test);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3073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11-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Float[] array = new Float[3];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sum = 0.0f;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(Float f : array)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f;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56648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12-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float[] array = new float[3];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sum = 0.0f;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(Float f : array)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f;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40153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22830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Test 1 covers the material presented </a:t>
            </a:r>
            <a:r>
              <a:rPr lang="en-US" dirty="0">
                <a:solidFill>
                  <a:schemeClr val="tx2"/>
                </a:solidFill>
              </a:rPr>
              <a:t>throughout the lectures and/or labs from week 1 to week 6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test’s structure could be composed of </a:t>
            </a:r>
            <a:r>
              <a:rPr lang="en-US" dirty="0">
                <a:solidFill>
                  <a:schemeClr val="tx2"/>
                </a:solidFill>
              </a:rPr>
              <a:t>three parts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Theory</a:t>
            </a:r>
            <a:r>
              <a:rPr lang="en-US" dirty="0"/>
              <a:t>: small questions about Java concepts (</a:t>
            </a:r>
            <a:r>
              <a:rPr lang="en-US" dirty="0">
                <a:solidFill>
                  <a:schemeClr val="tx2"/>
                </a:solidFill>
              </a:rPr>
              <a:t>5 marks</a:t>
            </a:r>
            <a:r>
              <a:rPr lang="en-US" dirty="0"/>
              <a:t>)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Walkthrough</a:t>
            </a:r>
            <a:r>
              <a:rPr lang="en-US" dirty="0"/>
              <a:t>: tracing and/or debugging code snippets (</a:t>
            </a:r>
            <a:r>
              <a:rPr lang="en-US" dirty="0">
                <a:solidFill>
                  <a:schemeClr val="tx2"/>
                </a:solidFill>
              </a:rPr>
              <a:t>5 marks</a:t>
            </a:r>
            <a:r>
              <a:rPr lang="en-US" dirty="0"/>
              <a:t>)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Coding</a:t>
            </a:r>
            <a:r>
              <a:rPr lang="en-US" dirty="0"/>
              <a:t>: developing code and/or code snippets from scratch  (</a:t>
            </a:r>
            <a:r>
              <a:rPr lang="en-US" dirty="0">
                <a:solidFill>
                  <a:schemeClr val="tx2"/>
                </a:solidFill>
              </a:rPr>
              <a:t>10 marks</a:t>
            </a:r>
            <a:r>
              <a:rPr lang="en-US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13-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type = "superclass ";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Student()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");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CollegeStudent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Student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CollegeStudent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("college ");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go()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 = “subclass ";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CollegeStudent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().go();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410258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14-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Convert&lt;U, V&gt;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 change(U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 v);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ConvertExample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transform(Convert&lt;Integer, String&gt; f, Integer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f.change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s));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transform(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(Integer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s) -&gt;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((char) 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+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3,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"JAC444"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85813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15-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Car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speed = 100;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display()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("Car ");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FourWheel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Car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speed = 150;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Car c = new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FourWheel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c.speed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display() {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super.speed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FourWheel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");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4425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16-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Select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select(String s);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Question1 {	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"Java is easy", "Python is easier", "Java is portable" };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 -&gt;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s.contains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(String s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sel.select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". ");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163290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17-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x = {1,2,3};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y[] = {1,2,3};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("Equals");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("NOT Equals");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54313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18-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Outer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class Inner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ExampleInner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Outer().new Inner().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80765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19-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Example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Example(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void m()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("abstract");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ExampleAbstract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97018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20-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X {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this.new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Y().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Y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X.this.i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	 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 X().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 X().new Y().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14611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843558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21- Read the following Java program. Does it compile? If it does not, explain what the errors are. If the code compiles, write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s = "Cat";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ExamplePassParam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id, Animal animal)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0;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"Dog";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animal = null;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 = 1;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Animal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m(id, animal);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id);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67039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sz="2000" dirty="0"/>
              <a:t>Coding questions might be composed of </a:t>
            </a:r>
            <a:r>
              <a:rPr lang="en-US" sz="2000" dirty="0">
                <a:solidFill>
                  <a:schemeClr val="tx2"/>
                </a:solidFill>
              </a:rPr>
              <a:t>any code/code snippet development questions, based on a skeleton given to you, or from scratch </a:t>
            </a:r>
            <a:r>
              <a:rPr lang="en-US" sz="2000" dirty="0"/>
              <a:t>like (but not including to) these: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1- Write a java method that takes an integer n as a parameter. The method should compute the sum: 1 ∗ 1 + 2 ∗ 2 + · · · + n ∗ n and return its value via two different approaches: a)using iterations and b)using recursion.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You are strongly advised to check all the “</a:t>
            </a:r>
            <a:r>
              <a:rPr lang="en-US" sz="1800" dirty="0">
                <a:solidFill>
                  <a:schemeClr val="tx2"/>
                </a:solidFill>
              </a:rPr>
              <a:t>Lab activities and their solutions</a:t>
            </a:r>
            <a:r>
              <a:rPr lang="en-US" sz="1800" dirty="0"/>
              <a:t>” which were given to you during the weeks 1 to 6.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Good Luck </a:t>
            </a:r>
            <a:r>
              <a:rPr lang="en-US" sz="180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47433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This is an </a:t>
            </a:r>
            <a:r>
              <a:rPr lang="en-US" b="1" dirty="0">
                <a:solidFill>
                  <a:schemeClr val="tx2"/>
                </a:solidFill>
              </a:rPr>
              <a:t>open-book examination</a:t>
            </a:r>
            <a:r>
              <a:rPr lang="en-US" dirty="0"/>
              <a:t> (only </a:t>
            </a:r>
            <a:r>
              <a:rPr lang="en-US" dirty="0">
                <a:solidFill>
                  <a:schemeClr val="tx2"/>
                </a:solidFill>
              </a:rPr>
              <a:t>ONE</a:t>
            </a:r>
            <a:r>
              <a:rPr lang="en-US" dirty="0"/>
              <a:t> book is permitted). </a:t>
            </a:r>
            <a:r>
              <a:rPr lang="en-US" dirty="0">
                <a:solidFill>
                  <a:schemeClr val="tx2"/>
                </a:solidFill>
              </a:rPr>
              <a:t>Alternatively, you are allowed to bring your course notes printed and kept in a binder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Also, a </a:t>
            </a:r>
            <a:r>
              <a:rPr lang="en-US" b="1" dirty="0"/>
              <a:t>letter-sized (8.5” by 11”) </a:t>
            </a:r>
            <a:r>
              <a:rPr lang="en-US" b="1" dirty="0">
                <a:solidFill>
                  <a:schemeClr val="tx2"/>
                </a:solidFill>
              </a:rPr>
              <a:t>crib sheet </a:t>
            </a:r>
            <a:r>
              <a:rPr lang="en-US" b="1" dirty="0"/>
              <a:t>printed is permitted.</a:t>
            </a:r>
            <a:r>
              <a:rPr lang="en-US" dirty="0"/>
              <a:t> This crib sheet can be single or double-sided; 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tx2"/>
                </a:solidFill>
              </a:rPr>
              <a:t>No hand-written material is permitted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409505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Autofit/>
          </a:bodyPr>
          <a:lstStyle/>
          <a:p>
            <a:r>
              <a:rPr lang="en-US" sz="2000" dirty="0"/>
              <a:t>Theory questions might be composed of </a:t>
            </a:r>
            <a:r>
              <a:rPr lang="en-US" sz="2000" dirty="0">
                <a:solidFill>
                  <a:schemeClr val="tx2"/>
                </a:solidFill>
              </a:rPr>
              <a:t>some small (and in some cases challenging questions</a:t>
            </a:r>
            <a:r>
              <a:rPr lang="en-US" sz="2000" dirty="0"/>
              <a:t> like (but not including to) these: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 </a:t>
            </a:r>
            <a:r>
              <a:rPr lang="en-US" sz="2000" b="1" dirty="0"/>
              <a:t>bytecode</a:t>
            </a:r>
            <a:r>
              <a:rPr lang="en-US" sz="2000" dirty="0"/>
              <a:t> and why is it important?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you invoke a method of a class </a:t>
            </a:r>
            <a:r>
              <a:rPr lang="en-US" sz="2000" b="1" dirty="0"/>
              <a:t>without</a:t>
            </a:r>
            <a:r>
              <a:rPr lang="en-US" sz="2000" dirty="0"/>
              <a:t> having an object reference variable of that class? (if no, why?; if yes, how?)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What are the differences between </a:t>
            </a:r>
            <a:r>
              <a:rPr lang="en-US" sz="2000" b="1" i="1" dirty="0"/>
              <a:t>this</a:t>
            </a:r>
            <a:r>
              <a:rPr lang="en-US" sz="2000" dirty="0"/>
              <a:t> and </a:t>
            </a:r>
            <a:r>
              <a:rPr lang="en-US" sz="2000" b="1" i="1" dirty="0"/>
              <a:t>this()</a:t>
            </a:r>
            <a:r>
              <a:rPr lang="en-US" sz="2000" dirty="0"/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How do you prevent a method from being </a:t>
            </a:r>
            <a:r>
              <a:rPr lang="en-US" sz="2000" b="1" dirty="0"/>
              <a:t>overridden</a:t>
            </a:r>
            <a:r>
              <a:rPr lang="en-US" sz="2000" dirty="0"/>
              <a:t>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181545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915566"/>
            <a:ext cx="8874731" cy="393757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2000" dirty="0"/>
              <a:t>Can an </a:t>
            </a:r>
            <a:r>
              <a:rPr lang="en-US" sz="2000" b="1" dirty="0"/>
              <a:t>interface</a:t>
            </a:r>
            <a:r>
              <a:rPr lang="en-US" sz="2000" dirty="0"/>
              <a:t> be </a:t>
            </a:r>
            <a:r>
              <a:rPr lang="en-US" sz="2000" b="1" dirty="0"/>
              <a:t>extended</a:t>
            </a:r>
            <a:r>
              <a:rPr lang="en-US" sz="2000" dirty="0"/>
              <a:t> ? (if it can, how?)</a:t>
            </a:r>
          </a:p>
          <a:p>
            <a:pPr marL="457200" lvl="0" indent="-457200">
              <a:buFont typeface="+mj-lt"/>
              <a:buAutoNum type="arabicPeriod" startAt="5"/>
            </a:pPr>
            <a:endParaRPr lang="en-US" sz="2000" dirty="0"/>
          </a:p>
          <a:p>
            <a:pPr marL="457200" lvl="0" indent="-457200">
              <a:buFont typeface="+mj-lt"/>
              <a:buAutoNum type="arabicPeriod" startAt="5"/>
            </a:pPr>
            <a:r>
              <a:rPr lang="en-US" sz="2000" dirty="0"/>
              <a:t>What are the basic elements in a Java class? Create a Java example to illustrate your understanding.</a:t>
            </a:r>
          </a:p>
          <a:p>
            <a:pPr marL="457200" lvl="0" indent="-457200">
              <a:buFont typeface="+mj-lt"/>
              <a:buAutoNum type="arabicPeriod" startAt="5"/>
            </a:pPr>
            <a:endParaRPr lang="en-US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What access modifiers can you use in Java? What types of access control are given by these access modifiers?</a:t>
            </a:r>
          </a:p>
          <a:p>
            <a:pPr marL="457200" lvl="0" indent="-457200">
              <a:buFont typeface="+mj-lt"/>
              <a:buAutoNum type="arabicPeriod" startAt="5"/>
            </a:pPr>
            <a:endParaRPr lang="en-US" sz="2000" dirty="0"/>
          </a:p>
          <a:p>
            <a:pPr marL="457200" lvl="0" indent="-457200">
              <a:buFont typeface="+mj-lt"/>
              <a:buAutoNum type="arabicPeriod" startAt="5"/>
            </a:pPr>
            <a:r>
              <a:rPr lang="en-US" sz="2000" dirty="0"/>
              <a:t>What is the (default) access control in Java when a data field is declared without using an access modifier?</a:t>
            </a:r>
          </a:p>
          <a:p>
            <a:pPr marL="457200" lvl="0" indent="-457200">
              <a:buFont typeface="+mj-lt"/>
              <a:buAutoNum type="arabicPeriod" startAt="5"/>
            </a:pPr>
            <a:endParaRPr lang="en-US" sz="2000" dirty="0"/>
          </a:p>
          <a:p>
            <a:pPr marL="457200" lvl="0" indent="-457200">
              <a:buFont typeface="+mj-lt"/>
              <a:buAutoNum type="arabicPeriod" startAt="5"/>
            </a:pPr>
            <a:r>
              <a:rPr lang="en-US" sz="2000" dirty="0"/>
              <a:t>What does Java Virtual Machine (JVM) do?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86922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0220"/>
            <a:ext cx="8874731" cy="39375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/>
              <a:t>Write the signature of a </a:t>
            </a:r>
            <a:r>
              <a:rPr lang="en-US" sz="2000" b="1" dirty="0"/>
              <a:t>generic static method</a:t>
            </a:r>
            <a:r>
              <a:rPr lang="en-US" sz="2000" dirty="0"/>
              <a:t> that requires </a:t>
            </a:r>
            <a:r>
              <a:rPr lang="en-US" sz="2000" b="1" dirty="0"/>
              <a:t>one type parameter T</a:t>
            </a:r>
            <a:r>
              <a:rPr lang="en-US" sz="2000" dirty="0"/>
              <a:t>. The </a:t>
            </a:r>
            <a:r>
              <a:rPr lang="en-US" sz="2000" b="1" dirty="0"/>
              <a:t>method takes one argument </a:t>
            </a:r>
            <a:r>
              <a:rPr lang="en-US" sz="2000" dirty="0"/>
              <a:t>whose type is the type parameter and </a:t>
            </a:r>
            <a:r>
              <a:rPr lang="en-US" sz="2000" b="1" dirty="0"/>
              <a:t>returns an object</a:t>
            </a:r>
            <a:r>
              <a:rPr lang="en-US" sz="2000" dirty="0"/>
              <a:t> of that type parameter.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2000" dirty="0"/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/>
              <a:t>What do you think the value of the following expressions are and what would be the type of that value?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* 4.0 + 3 /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'd' - 'b' + "X" + 4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+ 2 + "1 + 2" + 1 + 2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("" + 9 + 5)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!(!true &amp;&amp; 9)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418228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915566"/>
            <a:ext cx="8874731" cy="39375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dirty="0"/>
              <a:t>What is the difference between a Java interface and a Java class?</a:t>
            </a:r>
          </a:p>
          <a:p>
            <a:pPr marL="457200" lvl="0" indent="-457200">
              <a:buFont typeface="+mj-lt"/>
              <a:buAutoNum type="arabicPeriod" startAt="12"/>
            </a:pPr>
            <a:endParaRPr lang="en-US" sz="2000" dirty="0"/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What are the advantages of using an inner class?</a:t>
            </a:r>
          </a:p>
          <a:p>
            <a:pPr marL="457200" lvl="0" indent="-457200">
              <a:buFont typeface="+mj-lt"/>
              <a:buAutoNum type="arabicPeriod" startAt="12"/>
            </a:pPr>
            <a:endParaRPr lang="en-US" sz="2000" dirty="0"/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Create a Java example to illustrate using an anonymous inner class.</a:t>
            </a:r>
          </a:p>
          <a:p>
            <a:pPr marL="457200" lvl="0" indent="-457200">
              <a:buFont typeface="+mj-lt"/>
              <a:buAutoNum type="arabicPeriod" startAt="12"/>
            </a:pPr>
            <a:endParaRPr lang="en-US" sz="2000" dirty="0"/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What is the advantage of using generics in Java?</a:t>
            </a:r>
          </a:p>
          <a:p>
            <a:pPr marL="457200" lvl="0" indent="-457200">
              <a:buFont typeface="+mj-lt"/>
              <a:buAutoNum type="arabicPeriod" startAt="12"/>
            </a:pPr>
            <a:endParaRPr lang="en-US" sz="2000" dirty="0"/>
          </a:p>
          <a:p>
            <a:pPr marL="457200" lvl="0" indent="-457200">
              <a:buFont typeface="+mj-lt"/>
              <a:buAutoNum type="arabicPeriod" startAt="12"/>
            </a:pP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39439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sz="2000" dirty="0"/>
              <a:t>Walkthrough questions might be composed of </a:t>
            </a:r>
            <a:r>
              <a:rPr lang="en-US" sz="2000" dirty="0">
                <a:solidFill>
                  <a:schemeClr val="tx2"/>
                </a:solidFill>
              </a:rPr>
              <a:t>some tracing and/or debugging questions</a:t>
            </a:r>
            <a:r>
              <a:rPr lang="en-US" sz="2000" dirty="0"/>
              <a:t> like (but not including to) these: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1- What would be printed when you run the following code snippet?</a:t>
            </a:r>
          </a:p>
          <a:p>
            <a:pPr marL="0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(s1 == s2) 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("True"); else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("False");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(s1.equals(s2)) 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("True"); else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("False");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280812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2- Given three variables: 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x = 1.0; double y = 0.0;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0;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Does the following code compile? (if YES, what does it print, if any? if NO, why?)</a:t>
            </a:r>
          </a:p>
          <a:p>
            <a:pPr marL="0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(y != 0) &amp;&amp; (z = x / y))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y 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z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Test 1 (Cont’d)</a:t>
            </a:r>
          </a:p>
        </p:txBody>
      </p:sp>
    </p:spTree>
    <p:extLst>
      <p:ext uri="{BB962C8B-B14F-4D97-AF65-F5344CB8AC3E}">
        <p14:creationId xmlns:p14="http://schemas.microsoft.com/office/powerpoint/2010/main" val="80462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17100</TotalTime>
  <Words>2070</Words>
  <Application>Microsoft Office PowerPoint</Application>
  <PresentationFormat>On-screen Show (16:9)</PresentationFormat>
  <Paragraphs>526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Franklin Gothic Demi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Timothy.McKenna@senecacollege.ca; Reza Khojasteh; Marc.Gurwitz@senecacollege.ca; Danny Roy</dc:creator>
  <cp:lastModifiedBy>Reza Khojasteh</cp:lastModifiedBy>
  <cp:revision>887</cp:revision>
  <dcterms:created xsi:type="dcterms:W3CDTF">2016-05-30T19:06:58Z</dcterms:created>
  <dcterms:modified xsi:type="dcterms:W3CDTF">2017-06-05T20:39:56Z</dcterms:modified>
</cp:coreProperties>
</file>