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59" r:id="rId2"/>
    <p:sldId id="327" r:id="rId3"/>
    <p:sldId id="296" r:id="rId4"/>
    <p:sldId id="319" r:id="rId5"/>
    <p:sldId id="301" r:id="rId6"/>
    <p:sldId id="355" r:id="rId7"/>
    <p:sldId id="360" r:id="rId8"/>
    <p:sldId id="369"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70" r:id="rId23"/>
  </p:sldIdLst>
  <p:sldSz cx="9144000" cy="6858000" type="screen4x3"/>
  <p:notesSz cx="6858000" cy="92964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27"/>
            <p14:sldId id="296"/>
            <p14:sldId id="319"/>
            <p14:sldId id="301"/>
            <p14:sldId id="355"/>
            <p14:sldId id="360"/>
            <p14:sldId id="369"/>
            <p14:sldId id="371"/>
            <p14:sldId id="372"/>
            <p14:sldId id="373"/>
            <p14:sldId id="374"/>
            <p14:sldId id="375"/>
            <p14:sldId id="376"/>
            <p14:sldId id="377"/>
            <p14:sldId id="378"/>
            <p14:sldId id="379"/>
            <p14:sldId id="380"/>
            <p14:sldId id="381"/>
            <p14:sldId id="382"/>
            <p14:sldId id="383"/>
            <p14:sldId id="370"/>
          </p14:sldIdLst>
        </p14:section>
        <p14:section name="Conclusion and Summary" id="{790CEF5B-569A-4C2F-BED5-750B08C0E5A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15" d="100"/>
          <a:sy n="115" d="100"/>
        </p:scale>
        <p:origin x="1638" y="6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3438"/>
    </p:cViewPr>
  </p:sorterViewPr>
  <p:notesViewPr>
    <p:cSldViewPr>
      <p:cViewPr varScale="1">
        <p:scale>
          <a:sx n="83" d="100"/>
          <a:sy n="83" d="100"/>
        </p:scale>
        <p:origin x="-3144" y="-96"/>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3177" tIns="46589" rIns="93177" bIns="46589" rtlCol="0"/>
          <a:lstStyle>
            <a:lvl1pPr algn="r">
              <a:defRPr sz="1200"/>
            </a:lvl1pPr>
          </a:lstStyle>
          <a:p>
            <a:fld id="{D83FDC75-7F73-4A4A-A77C-09AADF00E0EA}" type="datetimeFigureOut">
              <a:rPr lang="en-US" smtClean="0"/>
              <a:pPr/>
              <a:t>04/01/15</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3177" tIns="46589" rIns="93177" bIns="46589"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794148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3177" tIns="46589" rIns="93177" bIns="46589" rtlCol="0"/>
          <a:lstStyle>
            <a:lvl1pPr algn="r">
              <a:defRPr sz="1200"/>
            </a:lvl1pPr>
          </a:lstStyle>
          <a:p>
            <a:fld id="{48AEF76B-3757-4A0B-AF93-28494465C1DD}" type="datetimeFigureOut">
              <a:rPr lang="en-US" smtClean="0"/>
              <a:pPr/>
              <a:t>04/01/15</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7" tIns="46589" rIns="93177" bIns="46589"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49754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219734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extLst>
      <p:ext uri="{BB962C8B-B14F-4D97-AF65-F5344CB8AC3E}">
        <p14:creationId xmlns:p14="http://schemas.microsoft.com/office/powerpoint/2010/main" val="3031089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04/01/15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04/01/15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04/01/15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b="0" i="0" u="none"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smtClean="0"/>
              <a:t>Normalization</a:t>
            </a:r>
            <a:br>
              <a:rPr lang="en-US" smtClean="0"/>
            </a:br>
            <a:r>
              <a:rPr lang="en-US" smtClean="0"/>
              <a:t>REVIEW</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DBS201</a:t>
            </a:r>
            <a:endParaRPr lang="en-US" sz="2400" dirty="0" smtClean="0">
              <a:latin typeface="+mn-lt"/>
            </a:endParaRPr>
          </a:p>
          <a:p>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More Than 1 Multi-valued Dependency</a:t>
            </a:r>
            <a:r>
              <a:rPr lang="en-CA" sz="3600" dirty="0"/>
              <a:t/>
            </a:r>
            <a:br>
              <a:rPr lang="en-CA" sz="3600" dirty="0"/>
            </a:br>
            <a:r>
              <a:rPr lang="en-US" sz="3600" dirty="0"/>
              <a:t> Bridge Tables</a:t>
            </a:r>
            <a:endParaRPr lang="en-CA" sz="3600" dirty="0"/>
          </a:p>
        </p:txBody>
      </p:sp>
      <p:sp>
        <p:nvSpPr>
          <p:cNvPr id="3" name="Content Placeholder 2"/>
          <p:cNvSpPr>
            <a:spLocks noGrp="1"/>
          </p:cNvSpPr>
          <p:nvPr>
            <p:ph idx="1"/>
          </p:nvPr>
        </p:nvSpPr>
        <p:spPr/>
        <p:txBody>
          <a:bodyPr/>
          <a:lstStyle/>
          <a:p>
            <a:pPr marL="0" indent="0">
              <a:buNone/>
            </a:pPr>
            <a:r>
              <a:rPr lang="en-US" dirty="0"/>
              <a:t>Agenda:	</a:t>
            </a:r>
            <a:endParaRPr lang="en-US" dirty="0" smtClean="0"/>
          </a:p>
          <a:p>
            <a:pPr marL="0" indent="0">
              <a:buNone/>
            </a:pPr>
            <a:r>
              <a:rPr lang="en-US" sz="2800" dirty="0" smtClean="0"/>
              <a:t>1</a:t>
            </a:r>
            <a:r>
              <a:rPr lang="en-US" sz="2800" dirty="0"/>
              <a:t>.   Multiple multi-valued dependencies.</a:t>
            </a:r>
            <a:endParaRPr lang="en-CA" sz="2800" dirty="0"/>
          </a:p>
          <a:p>
            <a:pPr marL="0" indent="0">
              <a:buNone/>
            </a:pPr>
            <a:r>
              <a:rPr lang="en-US" sz="2800" dirty="0" smtClean="0"/>
              <a:t>2</a:t>
            </a:r>
            <a:r>
              <a:rPr lang="en-US" sz="2800" dirty="0"/>
              <a:t>.   Bridge tables for Many-to-Many Relationships.</a:t>
            </a:r>
            <a:endParaRPr lang="en-CA" sz="2800" dirty="0"/>
          </a:p>
          <a:p>
            <a:endParaRPr lang="en-CA" dirty="0"/>
          </a:p>
        </p:txBody>
      </p:sp>
    </p:spTree>
    <p:extLst>
      <p:ext uri="{BB962C8B-B14F-4D97-AF65-F5344CB8AC3E}">
        <p14:creationId xmlns:p14="http://schemas.microsoft.com/office/powerpoint/2010/main" val="3538256513"/>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 </a:t>
            </a:r>
            <a:r>
              <a:rPr lang="en-US" sz="3600" dirty="0"/>
              <a:t>1</a:t>
            </a:r>
            <a:r>
              <a:rPr lang="en-US" sz="3600" b="1" dirty="0"/>
              <a:t>.   Multiple multi-valued dependencies</a:t>
            </a:r>
            <a:endParaRPr lang="en-CA" sz="3600" dirty="0"/>
          </a:p>
        </p:txBody>
      </p:sp>
      <p:sp>
        <p:nvSpPr>
          <p:cNvPr id="3" name="Content Placeholder 2"/>
          <p:cNvSpPr>
            <a:spLocks noGrp="1"/>
          </p:cNvSpPr>
          <p:nvPr>
            <p:ph idx="1"/>
          </p:nvPr>
        </p:nvSpPr>
        <p:spPr/>
        <p:txBody>
          <a:bodyPr>
            <a:normAutofit fontScale="92500" lnSpcReduction="10000"/>
          </a:bodyPr>
          <a:lstStyle/>
          <a:p>
            <a:r>
              <a:rPr lang="en-US" dirty="0"/>
              <a:t>Here we are concerned about relations that have two or more multi-valued dependencies.  Each dependency is separate.  It is </a:t>
            </a:r>
            <a:r>
              <a:rPr lang="en-US" u="sng" dirty="0"/>
              <a:t>not </a:t>
            </a:r>
            <a:r>
              <a:rPr lang="en-US" dirty="0"/>
              <a:t> the case that one of the multi-valued dependencies is inside the other multi-valued dependency.  The example we will use is a Route and Driver List.</a:t>
            </a:r>
            <a:endParaRPr lang="en-CA" dirty="0"/>
          </a:p>
          <a:p>
            <a:pPr marL="0" indent="0">
              <a:buNone/>
            </a:pPr>
            <a:r>
              <a:rPr lang="en-US" dirty="0"/>
              <a:t> </a:t>
            </a:r>
            <a:endParaRPr lang="en-CA" dirty="0"/>
          </a:p>
          <a:p>
            <a:r>
              <a:rPr lang="en-US" dirty="0"/>
              <a:t>A route has many Drivers and many Stops, but the Drivers are not related to the Stops. </a:t>
            </a:r>
            <a:endParaRPr lang="en-CA" dirty="0"/>
          </a:p>
          <a:p>
            <a:endParaRPr lang="en-CA" dirty="0"/>
          </a:p>
        </p:txBody>
      </p:sp>
    </p:spTree>
    <p:extLst>
      <p:ext uri="{BB962C8B-B14F-4D97-AF65-F5344CB8AC3E}">
        <p14:creationId xmlns:p14="http://schemas.microsoft.com/office/powerpoint/2010/main" val="1741386606"/>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Route and Driver List</a:t>
            </a:r>
            <a:endParaRPr lang="en-CA" dirty="0"/>
          </a:p>
        </p:txBody>
      </p:sp>
      <p:pic>
        <p:nvPicPr>
          <p:cNvPr id="8" name="Picture 7"/>
          <p:cNvPicPr>
            <a:picLocks noChangeAspect="1"/>
          </p:cNvPicPr>
          <p:nvPr/>
        </p:nvPicPr>
        <p:blipFill>
          <a:blip r:embed="rId2"/>
          <a:stretch>
            <a:fillRect/>
          </a:stretch>
        </p:blipFill>
        <p:spPr>
          <a:xfrm>
            <a:off x="762000" y="1196752"/>
            <a:ext cx="7575376" cy="5319980"/>
          </a:xfrm>
          <a:prstGeom prst="rect">
            <a:avLst/>
          </a:prstGeom>
        </p:spPr>
      </p:pic>
    </p:spTree>
    <p:extLst>
      <p:ext uri="{BB962C8B-B14F-4D97-AF65-F5344CB8AC3E}">
        <p14:creationId xmlns:p14="http://schemas.microsoft.com/office/powerpoint/2010/main" val="1295003948"/>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Route and Driver List</a:t>
            </a:r>
            <a:endParaRPr lang="en-CA" dirty="0"/>
          </a:p>
        </p:txBody>
      </p:sp>
      <p:sp>
        <p:nvSpPr>
          <p:cNvPr id="3" name="Content Placeholder 2"/>
          <p:cNvSpPr>
            <a:spLocks noGrp="1"/>
          </p:cNvSpPr>
          <p:nvPr>
            <p:ph idx="1"/>
          </p:nvPr>
        </p:nvSpPr>
        <p:spPr/>
        <p:txBody>
          <a:bodyPr/>
          <a:lstStyle/>
          <a:p>
            <a:r>
              <a:rPr lang="en-US" dirty="0"/>
              <a:t>Notice that the time between stops depends on the route. The 196A takes 12 minutes to get from Sheppard to Keele, but the 196B takes 14 minutes. This is because more riders get on to the Express bus and an extra 2 minutes is needed for the time it takes for these extra riders to get on.</a:t>
            </a:r>
            <a:endParaRPr lang="en-CA" dirty="0"/>
          </a:p>
        </p:txBody>
      </p:sp>
    </p:spTree>
    <p:extLst>
      <p:ext uri="{BB962C8B-B14F-4D97-AF65-F5344CB8AC3E}">
        <p14:creationId xmlns:p14="http://schemas.microsoft.com/office/powerpoint/2010/main" val="1835500413"/>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Route and Driver List</a:t>
            </a:r>
            <a:endParaRPr lang="en-CA" dirty="0"/>
          </a:p>
        </p:txBody>
      </p:sp>
      <p:sp>
        <p:nvSpPr>
          <p:cNvPr id="3" name="Content Placeholder 2"/>
          <p:cNvSpPr>
            <a:spLocks noGrp="1"/>
          </p:cNvSpPr>
          <p:nvPr>
            <p:ph idx="1"/>
          </p:nvPr>
        </p:nvSpPr>
        <p:spPr/>
        <p:txBody>
          <a:bodyPr/>
          <a:lstStyle/>
          <a:p>
            <a:pPr marL="0" indent="0">
              <a:buNone/>
            </a:pPr>
            <a:r>
              <a:rPr lang="en-US" b="1" dirty="0"/>
              <a:t>UNF</a:t>
            </a:r>
            <a:r>
              <a:rPr lang="en-US" b="1" dirty="0" smtClean="0"/>
              <a:t>:</a:t>
            </a:r>
            <a:r>
              <a:rPr lang="en-CA" dirty="0"/>
              <a:t> </a:t>
            </a:r>
            <a:r>
              <a:rPr lang="en-US" dirty="0" smtClean="0"/>
              <a:t>[</a:t>
            </a:r>
            <a:r>
              <a:rPr lang="en-US" u="sng" dirty="0"/>
              <a:t>Route#</a:t>
            </a:r>
            <a:r>
              <a:rPr lang="en-US" dirty="0"/>
              <a:t> , </a:t>
            </a:r>
            <a:r>
              <a:rPr lang="en-US" dirty="0" err="1"/>
              <a:t>RouteName</a:t>
            </a:r>
            <a:r>
              <a:rPr lang="en-US" dirty="0"/>
              <a:t>, (Driver#, </a:t>
            </a:r>
            <a:r>
              <a:rPr lang="en-US" dirty="0" err="1"/>
              <a:t>DriverName</a:t>
            </a:r>
            <a:r>
              <a:rPr lang="en-US" dirty="0"/>
              <a:t>), (Stop, </a:t>
            </a:r>
            <a:r>
              <a:rPr lang="en-US" dirty="0" err="1"/>
              <a:t>MinsToNextStop</a:t>
            </a:r>
            <a:r>
              <a:rPr lang="en-US" dirty="0"/>
              <a:t>)]</a:t>
            </a:r>
            <a:endParaRPr lang="en-CA" dirty="0"/>
          </a:p>
          <a:p>
            <a:endParaRPr lang="en-CA" dirty="0"/>
          </a:p>
        </p:txBody>
      </p:sp>
    </p:spTree>
    <p:extLst>
      <p:ext uri="{BB962C8B-B14F-4D97-AF65-F5344CB8AC3E}">
        <p14:creationId xmlns:p14="http://schemas.microsoft.com/office/powerpoint/2010/main" val="104607077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72992"/>
            <a:ext cx="8077200" cy="1143000"/>
          </a:xfrm>
        </p:spPr>
        <p:txBody>
          <a:bodyPr>
            <a:normAutofit fontScale="90000"/>
          </a:bodyPr>
          <a:lstStyle/>
          <a:p>
            <a:r>
              <a:rPr lang="en-US" b="1" dirty="0"/>
              <a:t>1NF : Eliminate multi-valued dependencies.</a:t>
            </a:r>
            <a:r>
              <a:rPr lang="en-CA" dirty="0"/>
              <a:t/>
            </a:r>
            <a:br>
              <a:rPr lang="en-CA" dirty="0"/>
            </a:br>
            <a:endParaRPr lang="en-CA" dirty="0"/>
          </a:p>
        </p:txBody>
      </p:sp>
      <p:sp>
        <p:nvSpPr>
          <p:cNvPr id="3" name="Content Placeholder 2"/>
          <p:cNvSpPr>
            <a:spLocks noGrp="1"/>
          </p:cNvSpPr>
          <p:nvPr>
            <p:ph idx="1"/>
          </p:nvPr>
        </p:nvSpPr>
        <p:spPr>
          <a:xfrm>
            <a:off x="792658" y="1844824"/>
            <a:ext cx="8077200" cy="4297363"/>
          </a:xfrm>
        </p:spPr>
        <p:txBody>
          <a:bodyPr>
            <a:normAutofit fontScale="70000" lnSpcReduction="20000"/>
          </a:bodyPr>
          <a:lstStyle/>
          <a:p>
            <a:pPr marL="0" indent="0">
              <a:buNone/>
            </a:pPr>
            <a:r>
              <a:rPr lang="en-US" dirty="0"/>
              <a:t>First the DRIVER multi-valued dependency.</a:t>
            </a:r>
            <a:endParaRPr lang="en-CA" dirty="0"/>
          </a:p>
          <a:p>
            <a:pPr marL="0" indent="0">
              <a:buNone/>
            </a:pPr>
            <a:r>
              <a:rPr lang="en-US" dirty="0"/>
              <a:t>(</a:t>
            </a:r>
            <a:r>
              <a:rPr lang="en-US" u="sng" dirty="0"/>
              <a:t>Route#</a:t>
            </a:r>
            <a:r>
              <a:rPr lang="en-US" dirty="0"/>
              <a:t>,   </a:t>
            </a:r>
            <a:r>
              <a:rPr lang="en-US" dirty="0" err="1"/>
              <a:t>RouteName</a:t>
            </a:r>
            <a:r>
              <a:rPr lang="en-US" dirty="0"/>
              <a:t>)			</a:t>
            </a:r>
            <a:r>
              <a:rPr lang="en-US" dirty="0" smtClean="0"/>
              <a:t>	I</a:t>
            </a:r>
            <a:r>
              <a:rPr lang="en-US" dirty="0"/>
              <a:t>.</a:t>
            </a:r>
            <a:endParaRPr lang="en-CA" dirty="0"/>
          </a:p>
          <a:p>
            <a:pPr marL="0" indent="0">
              <a:buNone/>
            </a:pPr>
            <a:r>
              <a:rPr lang="en-US" dirty="0"/>
              <a:t>(</a:t>
            </a:r>
            <a:r>
              <a:rPr lang="en-US" u="sng" dirty="0" err="1"/>
              <a:t>Route#,Driver</a:t>
            </a:r>
            <a:r>
              <a:rPr lang="en-US" u="sng" dirty="0"/>
              <a:t>#</a:t>
            </a:r>
            <a:r>
              <a:rPr lang="en-US" dirty="0"/>
              <a:t>, </a:t>
            </a:r>
            <a:r>
              <a:rPr lang="en-US" dirty="0" err="1"/>
              <a:t>DriverName</a:t>
            </a:r>
            <a:r>
              <a:rPr lang="en-US" dirty="0"/>
              <a:t>)		</a:t>
            </a:r>
            <a:r>
              <a:rPr lang="en-US" dirty="0" smtClean="0"/>
              <a:t>	II</a:t>
            </a:r>
            <a:r>
              <a:rPr lang="en-US" dirty="0"/>
              <a:t>.	</a:t>
            </a:r>
            <a:endParaRPr lang="en-CA" dirty="0"/>
          </a:p>
          <a:p>
            <a:pPr marL="0" indent="0">
              <a:buNone/>
            </a:pPr>
            <a:r>
              <a:rPr lang="en-US" dirty="0"/>
              <a:t> </a:t>
            </a:r>
            <a:endParaRPr lang="en-CA" dirty="0"/>
          </a:p>
          <a:p>
            <a:pPr marL="0" indent="0">
              <a:buNone/>
            </a:pPr>
            <a:r>
              <a:rPr lang="en-US" dirty="0"/>
              <a:t>Next, the STOP multi-valued dependency.</a:t>
            </a:r>
            <a:endParaRPr lang="en-CA" dirty="0"/>
          </a:p>
          <a:p>
            <a:pPr marL="0" indent="0">
              <a:buNone/>
            </a:pPr>
            <a:r>
              <a:rPr lang="en-US" dirty="0"/>
              <a:t>(</a:t>
            </a:r>
            <a:r>
              <a:rPr lang="en-US" u="sng" dirty="0"/>
              <a:t>Route#, Stop</a:t>
            </a:r>
            <a:r>
              <a:rPr lang="en-US" dirty="0"/>
              <a:t>, </a:t>
            </a:r>
            <a:r>
              <a:rPr lang="en-US" dirty="0" err="1"/>
              <a:t>MinsToNextStop</a:t>
            </a:r>
            <a:r>
              <a:rPr lang="en-US" dirty="0"/>
              <a:t>)		</a:t>
            </a:r>
            <a:r>
              <a:rPr lang="en-US" dirty="0" smtClean="0"/>
              <a:t>	III</a:t>
            </a:r>
            <a:r>
              <a:rPr lang="en-US" dirty="0"/>
              <a:t>.</a:t>
            </a:r>
            <a:endParaRPr lang="en-CA" dirty="0"/>
          </a:p>
          <a:p>
            <a:pPr marL="0" indent="0">
              <a:buNone/>
            </a:pPr>
            <a:r>
              <a:rPr lang="en-US" dirty="0"/>
              <a:t> </a:t>
            </a:r>
            <a:endParaRPr lang="en-CA" dirty="0"/>
          </a:p>
          <a:p>
            <a:pPr marL="0" indent="0">
              <a:buNone/>
            </a:pPr>
            <a:r>
              <a:rPr lang="en-US" dirty="0"/>
              <a:t>So the tables in 1NF are:</a:t>
            </a:r>
            <a:endParaRPr lang="en-CA" dirty="0"/>
          </a:p>
          <a:p>
            <a:pPr marL="0" indent="0">
              <a:buNone/>
            </a:pPr>
            <a:r>
              <a:rPr lang="en-US" dirty="0"/>
              <a:t> </a:t>
            </a:r>
            <a:endParaRPr lang="en-CA" dirty="0"/>
          </a:p>
          <a:p>
            <a:pPr marL="0" indent="0">
              <a:buNone/>
            </a:pPr>
            <a:r>
              <a:rPr lang="en-US" b="1" dirty="0">
                <a:solidFill>
                  <a:srgbClr val="C00000"/>
                </a:solidFill>
              </a:rPr>
              <a:t>[</a:t>
            </a:r>
            <a:r>
              <a:rPr lang="en-US" b="1" u="sng" dirty="0">
                <a:solidFill>
                  <a:srgbClr val="C00000"/>
                </a:solidFill>
              </a:rPr>
              <a:t>Route#</a:t>
            </a:r>
            <a:r>
              <a:rPr lang="en-US" b="1" dirty="0">
                <a:solidFill>
                  <a:srgbClr val="C00000"/>
                </a:solidFill>
              </a:rPr>
              <a:t>,   </a:t>
            </a:r>
            <a:r>
              <a:rPr lang="en-US" b="1" dirty="0" err="1">
                <a:solidFill>
                  <a:srgbClr val="C00000"/>
                </a:solidFill>
              </a:rPr>
              <a:t>RouteName</a:t>
            </a:r>
            <a:r>
              <a:rPr lang="en-US" b="1" dirty="0">
                <a:solidFill>
                  <a:srgbClr val="C00000"/>
                </a:solidFill>
              </a:rPr>
              <a:t>]				</a:t>
            </a:r>
            <a:endParaRPr lang="en-CA" dirty="0">
              <a:solidFill>
                <a:srgbClr val="C00000"/>
              </a:solidFill>
            </a:endParaRPr>
          </a:p>
          <a:p>
            <a:pPr marL="0" indent="0">
              <a:buNone/>
            </a:pPr>
            <a:r>
              <a:rPr lang="en-US" b="1" dirty="0">
                <a:solidFill>
                  <a:srgbClr val="C00000"/>
                </a:solidFill>
              </a:rPr>
              <a:t>[</a:t>
            </a:r>
            <a:r>
              <a:rPr lang="en-US" b="1" u="sng" dirty="0" err="1">
                <a:solidFill>
                  <a:srgbClr val="C00000"/>
                </a:solidFill>
              </a:rPr>
              <a:t>Route#,Driver</a:t>
            </a:r>
            <a:r>
              <a:rPr lang="en-US" b="1" u="sng" dirty="0">
                <a:solidFill>
                  <a:srgbClr val="C00000"/>
                </a:solidFill>
              </a:rPr>
              <a:t>#</a:t>
            </a:r>
            <a:r>
              <a:rPr lang="en-US" b="1" dirty="0">
                <a:solidFill>
                  <a:srgbClr val="C00000"/>
                </a:solidFill>
              </a:rPr>
              <a:t>, </a:t>
            </a:r>
            <a:r>
              <a:rPr lang="en-US" b="1" dirty="0" err="1">
                <a:solidFill>
                  <a:srgbClr val="C00000"/>
                </a:solidFill>
              </a:rPr>
              <a:t>DriverName</a:t>
            </a:r>
            <a:r>
              <a:rPr lang="en-US" b="1" dirty="0">
                <a:solidFill>
                  <a:srgbClr val="C00000"/>
                </a:solidFill>
              </a:rPr>
              <a:t>]				</a:t>
            </a:r>
            <a:endParaRPr lang="en-CA" dirty="0">
              <a:solidFill>
                <a:srgbClr val="C00000"/>
              </a:solidFill>
            </a:endParaRPr>
          </a:p>
          <a:p>
            <a:pPr marL="0" indent="0">
              <a:buNone/>
            </a:pPr>
            <a:r>
              <a:rPr lang="en-US" b="1" dirty="0">
                <a:solidFill>
                  <a:srgbClr val="C00000"/>
                </a:solidFill>
              </a:rPr>
              <a:t>[</a:t>
            </a:r>
            <a:r>
              <a:rPr lang="en-US" b="1" u="sng" dirty="0">
                <a:solidFill>
                  <a:srgbClr val="C00000"/>
                </a:solidFill>
              </a:rPr>
              <a:t>Route#, Stop</a:t>
            </a:r>
            <a:r>
              <a:rPr lang="en-US" b="1" dirty="0">
                <a:solidFill>
                  <a:srgbClr val="C00000"/>
                </a:solidFill>
              </a:rPr>
              <a:t>, </a:t>
            </a:r>
            <a:r>
              <a:rPr lang="en-US" b="1" dirty="0" err="1">
                <a:solidFill>
                  <a:srgbClr val="C00000"/>
                </a:solidFill>
              </a:rPr>
              <a:t>MinsToNextStop</a:t>
            </a:r>
            <a:r>
              <a:rPr lang="en-US" b="1" dirty="0">
                <a:solidFill>
                  <a:srgbClr val="C00000"/>
                </a:solidFill>
              </a:rPr>
              <a:t>]</a:t>
            </a:r>
            <a:endParaRPr lang="en-CA" dirty="0">
              <a:solidFill>
                <a:srgbClr val="C00000"/>
              </a:solidFill>
            </a:endParaRPr>
          </a:p>
        </p:txBody>
      </p:sp>
    </p:spTree>
    <p:extLst>
      <p:ext uri="{BB962C8B-B14F-4D97-AF65-F5344CB8AC3E}">
        <p14:creationId xmlns:p14="http://schemas.microsoft.com/office/powerpoint/2010/main" val="2660198225"/>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2NF: Eliminate Partial Dependencies</a:t>
            </a:r>
            <a:r>
              <a:rPr lang="en-CA" dirty="0"/>
              <a:t/>
            </a:r>
            <a:br>
              <a:rPr lang="en-CA" dirty="0"/>
            </a:br>
            <a:endParaRPr lang="en-CA" dirty="0"/>
          </a:p>
        </p:txBody>
      </p:sp>
      <p:sp>
        <p:nvSpPr>
          <p:cNvPr id="16" name="Line 14"/>
          <p:cNvSpPr>
            <a:spLocks noChangeShapeType="1"/>
          </p:cNvSpPr>
          <p:nvPr/>
        </p:nvSpPr>
        <p:spPr bwMode="auto">
          <a:xfrm flipV="1">
            <a:off x="1679948" y="3368267"/>
            <a:ext cx="17462" cy="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22" name="Picture 21"/>
          <p:cNvPicPr>
            <a:picLocks noChangeAspect="1"/>
          </p:cNvPicPr>
          <p:nvPr/>
        </p:nvPicPr>
        <p:blipFill>
          <a:blip r:embed="rId2"/>
          <a:stretch>
            <a:fillRect/>
          </a:stretch>
        </p:blipFill>
        <p:spPr>
          <a:xfrm>
            <a:off x="1259632" y="1196752"/>
            <a:ext cx="6362700" cy="2790825"/>
          </a:xfrm>
          <a:prstGeom prst="rect">
            <a:avLst/>
          </a:prstGeom>
        </p:spPr>
      </p:pic>
      <p:sp>
        <p:nvSpPr>
          <p:cNvPr id="23" name="Rectangle 22"/>
          <p:cNvSpPr/>
          <p:nvPr/>
        </p:nvSpPr>
        <p:spPr>
          <a:xfrm>
            <a:off x="2699792" y="4293096"/>
            <a:ext cx="4572000" cy="2031325"/>
          </a:xfrm>
          <a:prstGeom prst="rect">
            <a:avLst/>
          </a:prstGeom>
        </p:spPr>
        <p:txBody>
          <a:bodyPr>
            <a:spAutoFit/>
          </a:bodyPr>
          <a:lstStyle/>
          <a:p>
            <a:pPr marL="457200" marR="0" indent="-100965">
              <a:spcBef>
                <a:spcPts val="0"/>
              </a:spcBef>
              <a:spcAft>
                <a:spcPts val="0"/>
              </a:spcAft>
            </a:pPr>
            <a:r>
              <a:rPr lang="en-US" b="1" dirty="0">
                <a:solidFill>
                  <a:srgbClr val="C00000"/>
                </a:solidFill>
                <a:latin typeface="Times New Roman" panose="02020603050405020304" pitchFamily="18" charset="0"/>
                <a:ea typeface="Times New Roman" panose="02020603050405020304" pitchFamily="18" charset="0"/>
              </a:rPr>
              <a:t>[</a:t>
            </a:r>
            <a:r>
              <a:rPr lang="en-US" b="1" u="sng" dirty="0">
                <a:solidFill>
                  <a:srgbClr val="C00000"/>
                </a:solidFill>
                <a:latin typeface="Times New Roman" panose="02020603050405020304" pitchFamily="18" charset="0"/>
                <a:ea typeface="Times New Roman" panose="02020603050405020304" pitchFamily="18" charset="0"/>
              </a:rPr>
              <a:t>Route#</a:t>
            </a:r>
            <a:r>
              <a:rPr lang="en-US" b="1" dirty="0">
                <a:solidFill>
                  <a:srgbClr val="C00000"/>
                </a:solidFill>
                <a:latin typeface="Times New Roman" panose="02020603050405020304" pitchFamily="18" charset="0"/>
                <a:ea typeface="Times New Roman" panose="02020603050405020304" pitchFamily="18" charset="0"/>
              </a:rPr>
              <a:t>,   </a:t>
            </a:r>
            <a:r>
              <a:rPr lang="en-US" b="1" dirty="0" err="1">
                <a:solidFill>
                  <a:srgbClr val="C00000"/>
                </a:solidFill>
                <a:latin typeface="Times New Roman" panose="02020603050405020304" pitchFamily="18" charset="0"/>
                <a:ea typeface="Times New Roman" panose="02020603050405020304" pitchFamily="18" charset="0"/>
              </a:rPr>
              <a:t>RouteName</a:t>
            </a:r>
            <a:r>
              <a:rPr lang="en-US" b="1" dirty="0">
                <a:solidFill>
                  <a:srgbClr val="C00000"/>
                </a:solidFill>
                <a:latin typeface="Times New Roman" panose="02020603050405020304" pitchFamily="18" charset="0"/>
                <a:ea typeface="Times New Roman" panose="02020603050405020304" pitchFamily="18" charset="0"/>
              </a:rPr>
              <a:t>]			</a:t>
            </a:r>
            <a:endParaRPr lang="en-CA" sz="1200" dirty="0">
              <a:solidFill>
                <a:srgbClr val="C00000"/>
              </a:solidFill>
              <a:latin typeface="Times New Roman" panose="02020603050405020304" pitchFamily="18" charset="0"/>
              <a:ea typeface="Times New Roman" panose="02020603050405020304" pitchFamily="18" charset="0"/>
            </a:endParaRPr>
          </a:p>
          <a:p>
            <a:pPr marL="457200" marR="0" indent="-100965">
              <a:spcBef>
                <a:spcPts val="0"/>
              </a:spcBef>
              <a:spcAft>
                <a:spcPts val="0"/>
              </a:spcAft>
            </a:pPr>
            <a:r>
              <a:rPr lang="en-US" b="1" dirty="0">
                <a:solidFill>
                  <a:srgbClr val="C00000"/>
                </a:solidFill>
                <a:latin typeface="Times New Roman" panose="02020603050405020304" pitchFamily="18" charset="0"/>
                <a:ea typeface="Times New Roman" panose="02020603050405020304" pitchFamily="18" charset="0"/>
              </a:rPr>
              <a:t>[</a:t>
            </a:r>
            <a:r>
              <a:rPr lang="en-US" b="1" u="sng" dirty="0">
                <a:solidFill>
                  <a:srgbClr val="C00000"/>
                </a:solidFill>
                <a:latin typeface="Times New Roman" panose="02020603050405020304" pitchFamily="18" charset="0"/>
                <a:ea typeface="Times New Roman" panose="02020603050405020304" pitchFamily="18" charset="0"/>
              </a:rPr>
              <a:t>Driver#</a:t>
            </a:r>
            <a:r>
              <a:rPr lang="en-US" b="1" dirty="0">
                <a:solidFill>
                  <a:srgbClr val="C00000"/>
                </a:solidFill>
                <a:latin typeface="Times New Roman" panose="02020603050405020304" pitchFamily="18" charset="0"/>
                <a:ea typeface="Times New Roman" panose="02020603050405020304" pitchFamily="18" charset="0"/>
              </a:rPr>
              <a:t>, </a:t>
            </a:r>
            <a:r>
              <a:rPr lang="en-US" b="1" dirty="0" err="1">
                <a:solidFill>
                  <a:srgbClr val="C00000"/>
                </a:solidFill>
                <a:latin typeface="Times New Roman" panose="02020603050405020304" pitchFamily="18" charset="0"/>
                <a:ea typeface="Times New Roman" panose="02020603050405020304" pitchFamily="18" charset="0"/>
              </a:rPr>
              <a:t>DriverName</a:t>
            </a:r>
            <a:r>
              <a:rPr lang="en-US" b="1" dirty="0">
                <a:solidFill>
                  <a:srgbClr val="C00000"/>
                </a:solidFill>
                <a:latin typeface="Times New Roman" panose="02020603050405020304" pitchFamily="18" charset="0"/>
                <a:ea typeface="Times New Roman" panose="02020603050405020304" pitchFamily="18" charset="0"/>
              </a:rPr>
              <a:t>]			</a:t>
            </a:r>
            <a:endParaRPr lang="en-CA" sz="1200" dirty="0">
              <a:solidFill>
                <a:srgbClr val="C00000"/>
              </a:solidFill>
              <a:latin typeface="Times New Roman" panose="02020603050405020304" pitchFamily="18" charset="0"/>
              <a:ea typeface="Times New Roman" panose="02020603050405020304" pitchFamily="18" charset="0"/>
            </a:endParaRPr>
          </a:p>
          <a:p>
            <a:pPr marL="356235" marR="0" indent="17780">
              <a:spcBef>
                <a:spcPts val="0"/>
              </a:spcBef>
              <a:spcAft>
                <a:spcPts val="0"/>
              </a:spcAft>
            </a:pPr>
            <a:r>
              <a:rPr lang="en-US" b="1" dirty="0">
                <a:solidFill>
                  <a:srgbClr val="C00000"/>
                </a:solidFill>
                <a:latin typeface="Times New Roman" panose="02020603050405020304" pitchFamily="18" charset="0"/>
                <a:ea typeface="Times New Roman" panose="02020603050405020304" pitchFamily="18" charset="0"/>
              </a:rPr>
              <a:t>[</a:t>
            </a:r>
            <a:r>
              <a:rPr lang="en-US" b="1" u="sng" dirty="0" err="1">
                <a:solidFill>
                  <a:srgbClr val="C00000"/>
                </a:solidFill>
                <a:latin typeface="Times New Roman" panose="02020603050405020304" pitchFamily="18" charset="0"/>
                <a:ea typeface="Times New Roman" panose="02020603050405020304" pitchFamily="18" charset="0"/>
              </a:rPr>
              <a:t>Route#,Driver</a:t>
            </a:r>
            <a:r>
              <a:rPr lang="en-US" b="1" u="sng" dirty="0">
                <a:solidFill>
                  <a:srgbClr val="C00000"/>
                </a:solidFill>
                <a:latin typeface="Times New Roman" panose="02020603050405020304" pitchFamily="18" charset="0"/>
                <a:ea typeface="Times New Roman" panose="02020603050405020304" pitchFamily="18" charset="0"/>
              </a:rPr>
              <a:t>#</a:t>
            </a:r>
            <a:r>
              <a:rPr lang="en-US" b="1" dirty="0">
                <a:solidFill>
                  <a:srgbClr val="C00000"/>
                </a:solidFill>
                <a:latin typeface="Times New Roman" panose="02020603050405020304" pitchFamily="18" charset="0"/>
                <a:ea typeface="Times New Roman" panose="02020603050405020304" pitchFamily="18" charset="0"/>
              </a:rPr>
              <a:t>]			</a:t>
            </a:r>
            <a:endParaRPr lang="en-CA" sz="1200" dirty="0">
              <a:solidFill>
                <a:srgbClr val="C00000"/>
              </a:solidFill>
              <a:latin typeface="Times New Roman" panose="02020603050405020304" pitchFamily="18" charset="0"/>
              <a:ea typeface="Times New Roman" panose="02020603050405020304" pitchFamily="18" charset="0"/>
            </a:endParaRPr>
          </a:p>
          <a:p>
            <a:r>
              <a:rPr lang="en-US" b="1" dirty="0">
                <a:solidFill>
                  <a:srgbClr val="C00000"/>
                </a:solidFill>
                <a:latin typeface="Times New Roman" panose="02020603050405020304" pitchFamily="18" charset="0"/>
                <a:ea typeface="Times New Roman" panose="02020603050405020304" pitchFamily="18" charset="0"/>
              </a:rPr>
              <a:t>[</a:t>
            </a:r>
            <a:r>
              <a:rPr lang="en-US" b="1" u="sng" dirty="0">
                <a:solidFill>
                  <a:srgbClr val="C00000"/>
                </a:solidFill>
                <a:latin typeface="Times New Roman" panose="02020603050405020304" pitchFamily="18" charset="0"/>
                <a:ea typeface="Times New Roman" panose="02020603050405020304" pitchFamily="18" charset="0"/>
              </a:rPr>
              <a:t>Route#, Stop</a:t>
            </a:r>
            <a:r>
              <a:rPr lang="en-US" b="1" dirty="0">
                <a:solidFill>
                  <a:srgbClr val="C00000"/>
                </a:solidFill>
                <a:latin typeface="Times New Roman" panose="02020603050405020304" pitchFamily="18" charset="0"/>
                <a:ea typeface="Times New Roman" panose="02020603050405020304" pitchFamily="18" charset="0"/>
              </a:rPr>
              <a:t>, </a:t>
            </a:r>
            <a:r>
              <a:rPr lang="en-US" b="1" dirty="0" err="1">
                <a:solidFill>
                  <a:srgbClr val="C00000"/>
                </a:solidFill>
                <a:latin typeface="Times New Roman" panose="02020603050405020304" pitchFamily="18" charset="0"/>
                <a:ea typeface="Times New Roman" panose="02020603050405020304" pitchFamily="18" charset="0"/>
              </a:rPr>
              <a:t>MinsToNextStop</a:t>
            </a:r>
            <a:r>
              <a:rPr lang="en-US" b="1" dirty="0">
                <a:solidFill>
                  <a:srgbClr val="C00000"/>
                </a:solidFill>
                <a:latin typeface="Times New Roman" panose="02020603050405020304" pitchFamily="18" charset="0"/>
                <a:ea typeface="Times New Roman" panose="02020603050405020304" pitchFamily="18" charset="0"/>
              </a:rPr>
              <a:t>]</a:t>
            </a:r>
            <a:endParaRPr lang="en-CA" dirty="0">
              <a:solidFill>
                <a:srgbClr val="C00000"/>
              </a:solidFill>
            </a:endParaRPr>
          </a:p>
        </p:txBody>
      </p:sp>
    </p:spTree>
    <p:extLst>
      <p:ext uri="{BB962C8B-B14F-4D97-AF65-F5344CB8AC3E}">
        <p14:creationId xmlns:p14="http://schemas.microsoft.com/office/powerpoint/2010/main" val="4105328053"/>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36712"/>
            <a:ext cx="8077200" cy="1143000"/>
          </a:xfrm>
        </p:spPr>
        <p:txBody>
          <a:bodyPr>
            <a:normAutofit fontScale="90000"/>
          </a:bodyPr>
          <a:lstStyle/>
          <a:p>
            <a:r>
              <a:rPr lang="en-US" sz="4000" b="1" dirty="0"/>
              <a:t>3NF: </a:t>
            </a:r>
            <a:r>
              <a:rPr lang="en-US" sz="4000" dirty="0"/>
              <a:t>There are </a:t>
            </a:r>
            <a:r>
              <a:rPr lang="en-US" sz="4000" b="1" dirty="0"/>
              <a:t>no transitive dependencies</a:t>
            </a:r>
            <a:r>
              <a:rPr lang="en-US" sz="4000" dirty="0"/>
              <a:t>, so the 3NF relations are:</a:t>
            </a:r>
            <a:r>
              <a:rPr lang="en-CA" dirty="0"/>
              <a:t/>
            </a:r>
            <a:br>
              <a:rPr lang="en-CA" dirty="0"/>
            </a:br>
            <a:endParaRPr lang="en-CA" dirty="0"/>
          </a:p>
        </p:txBody>
      </p:sp>
      <p:sp>
        <p:nvSpPr>
          <p:cNvPr id="3" name="Content Placeholder 2"/>
          <p:cNvSpPr>
            <a:spLocks noGrp="1"/>
          </p:cNvSpPr>
          <p:nvPr>
            <p:ph idx="1"/>
          </p:nvPr>
        </p:nvSpPr>
        <p:spPr>
          <a:xfrm>
            <a:off x="827584" y="2204864"/>
            <a:ext cx="8280920" cy="4297363"/>
          </a:xfrm>
        </p:spPr>
        <p:txBody>
          <a:bodyPr/>
          <a:lstStyle/>
          <a:p>
            <a:pPr marL="0" indent="0">
              <a:buNone/>
            </a:pPr>
            <a:r>
              <a:rPr lang="en-US" b="1" dirty="0">
                <a:solidFill>
                  <a:srgbClr val="C00000"/>
                </a:solidFill>
              </a:rPr>
              <a:t>ROUTE(</a:t>
            </a:r>
            <a:r>
              <a:rPr lang="en-US" b="1" u="sng" dirty="0">
                <a:solidFill>
                  <a:srgbClr val="C00000"/>
                </a:solidFill>
              </a:rPr>
              <a:t>Route#</a:t>
            </a:r>
            <a:r>
              <a:rPr lang="en-US" b="1" dirty="0">
                <a:solidFill>
                  <a:srgbClr val="C00000"/>
                </a:solidFill>
              </a:rPr>
              <a:t>,   </a:t>
            </a:r>
            <a:r>
              <a:rPr lang="en-US" b="1" dirty="0" err="1">
                <a:solidFill>
                  <a:srgbClr val="C00000"/>
                </a:solidFill>
              </a:rPr>
              <a:t>RouteName</a:t>
            </a:r>
            <a:r>
              <a:rPr lang="en-US" b="1" dirty="0">
                <a:solidFill>
                  <a:srgbClr val="C00000"/>
                </a:solidFill>
              </a:rPr>
              <a:t>)</a:t>
            </a:r>
            <a:endParaRPr lang="en-CA" dirty="0">
              <a:solidFill>
                <a:srgbClr val="C00000"/>
              </a:solidFill>
            </a:endParaRPr>
          </a:p>
          <a:p>
            <a:pPr marL="0" indent="0">
              <a:buNone/>
            </a:pPr>
            <a:r>
              <a:rPr lang="en-US" b="1" dirty="0">
                <a:solidFill>
                  <a:srgbClr val="C00000"/>
                </a:solidFill>
              </a:rPr>
              <a:t>DRIVER(</a:t>
            </a:r>
            <a:r>
              <a:rPr lang="en-US" b="1" u="sng" dirty="0">
                <a:solidFill>
                  <a:srgbClr val="C00000"/>
                </a:solidFill>
              </a:rPr>
              <a:t>Driver#</a:t>
            </a:r>
            <a:r>
              <a:rPr lang="en-US" b="1" dirty="0">
                <a:solidFill>
                  <a:srgbClr val="C00000"/>
                </a:solidFill>
              </a:rPr>
              <a:t>, </a:t>
            </a:r>
            <a:r>
              <a:rPr lang="en-US" b="1" dirty="0" err="1">
                <a:solidFill>
                  <a:srgbClr val="C00000"/>
                </a:solidFill>
              </a:rPr>
              <a:t>DriverName</a:t>
            </a:r>
            <a:r>
              <a:rPr lang="en-US" b="1" dirty="0">
                <a:solidFill>
                  <a:srgbClr val="C00000"/>
                </a:solidFill>
              </a:rPr>
              <a:t>)</a:t>
            </a:r>
            <a:endParaRPr lang="en-CA" dirty="0">
              <a:solidFill>
                <a:srgbClr val="C00000"/>
              </a:solidFill>
            </a:endParaRPr>
          </a:p>
          <a:p>
            <a:pPr marL="0" indent="0">
              <a:buNone/>
            </a:pPr>
            <a:r>
              <a:rPr lang="en-US" b="1" dirty="0">
                <a:solidFill>
                  <a:srgbClr val="C00000"/>
                </a:solidFill>
              </a:rPr>
              <a:t>ROUTE-DRIVER(</a:t>
            </a:r>
            <a:r>
              <a:rPr lang="en-US" b="1" u="sng" dirty="0">
                <a:solidFill>
                  <a:srgbClr val="C00000"/>
                </a:solidFill>
              </a:rPr>
              <a:t>Route# (FK), Driver# (FK) </a:t>
            </a:r>
            <a:r>
              <a:rPr lang="en-US" b="1" dirty="0">
                <a:solidFill>
                  <a:srgbClr val="C00000"/>
                </a:solidFill>
              </a:rPr>
              <a:t>)</a:t>
            </a:r>
            <a:endParaRPr lang="en-CA" dirty="0">
              <a:solidFill>
                <a:srgbClr val="C00000"/>
              </a:solidFill>
            </a:endParaRPr>
          </a:p>
          <a:p>
            <a:pPr marL="0" indent="0">
              <a:buNone/>
            </a:pPr>
            <a:r>
              <a:rPr lang="en-US" b="1" dirty="0">
                <a:solidFill>
                  <a:srgbClr val="C00000"/>
                </a:solidFill>
              </a:rPr>
              <a:t>DRIVING_TIME(</a:t>
            </a:r>
            <a:r>
              <a:rPr lang="en-US" b="1" u="sng" dirty="0">
                <a:solidFill>
                  <a:srgbClr val="C00000"/>
                </a:solidFill>
              </a:rPr>
              <a:t>Route#, Stop</a:t>
            </a:r>
            <a:r>
              <a:rPr lang="en-US" b="1" dirty="0">
                <a:solidFill>
                  <a:srgbClr val="C00000"/>
                </a:solidFill>
              </a:rPr>
              <a:t>, </a:t>
            </a:r>
            <a:r>
              <a:rPr lang="en-US" b="1" dirty="0" err="1">
                <a:solidFill>
                  <a:srgbClr val="C00000"/>
                </a:solidFill>
              </a:rPr>
              <a:t>MinsToNextStop</a:t>
            </a:r>
            <a:r>
              <a:rPr lang="en-US" b="1" dirty="0">
                <a:solidFill>
                  <a:srgbClr val="C00000"/>
                </a:solidFill>
              </a:rPr>
              <a:t>)</a:t>
            </a:r>
            <a:endParaRPr lang="en-CA" dirty="0">
              <a:solidFill>
                <a:srgbClr val="C00000"/>
              </a:solidFill>
            </a:endParaRPr>
          </a:p>
          <a:p>
            <a:endParaRPr lang="en-CA" dirty="0"/>
          </a:p>
        </p:txBody>
      </p:sp>
    </p:spTree>
    <p:extLst>
      <p:ext uri="{BB962C8B-B14F-4D97-AF65-F5344CB8AC3E}">
        <p14:creationId xmlns:p14="http://schemas.microsoft.com/office/powerpoint/2010/main" val="3343854044"/>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Bridge </a:t>
            </a:r>
            <a:r>
              <a:rPr lang="en-US" b="1" dirty="0"/>
              <a:t>Table for Many-to-Many Relationships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(with example of – non PK attributes on the Bridge Table)</a:t>
            </a:r>
            <a:endParaRPr lang="en-CA" dirty="0"/>
          </a:p>
          <a:p>
            <a:pPr marL="0" indent="0">
              <a:buNone/>
            </a:pPr>
            <a:r>
              <a:rPr lang="en-US" dirty="0"/>
              <a:t> </a:t>
            </a:r>
            <a:endParaRPr lang="en-CA" dirty="0"/>
          </a:p>
          <a:p>
            <a:pPr marL="0" indent="0">
              <a:buNone/>
            </a:pPr>
            <a:r>
              <a:rPr lang="en-US" dirty="0" smtClean="0"/>
              <a:t>The </a:t>
            </a:r>
            <a:r>
              <a:rPr lang="en-US" dirty="0"/>
              <a:t>best way to physically represent a Many to Many Relationship between two entities is with a bridge table.  The bridge table is between the two entities and has the primary keys of the two entities</a:t>
            </a:r>
            <a:endParaRPr lang="en-CA" dirty="0"/>
          </a:p>
          <a:p>
            <a:pPr marL="0" indent="0">
              <a:buNone/>
            </a:pPr>
            <a:r>
              <a:rPr lang="en-US" dirty="0"/>
              <a:t> </a:t>
            </a:r>
            <a:endParaRPr lang="en-CA" dirty="0"/>
          </a:p>
          <a:p>
            <a:pPr marL="0" indent="0">
              <a:buNone/>
            </a:pPr>
            <a:r>
              <a:rPr lang="en-US" dirty="0" smtClean="0"/>
              <a:t>(</a:t>
            </a:r>
            <a:r>
              <a:rPr lang="en-US" dirty="0"/>
              <a:t>Example) A Company is owned by several Owners who own stock.  But Owners can have stock in many companies.  Thus COMPANY and OWNER are related as Many to Many.</a:t>
            </a:r>
            <a:endParaRPr lang="en-CA" dirty="0"/>
          </a:p>
          <a:p>
            <a:endParaRPr lang="en-CA" dirty="0"/>
          </a:p>
        </p:txBody>
      </p:sp>
    </p:spTree>
    <p:extLst>
      <p:ext uri="{BB962C8B-B14F-4D97-AF65-F5344CB8AC3E}">
        <p14:creationId xmlns:p14="http://schemas.microsoft.com/office/powerpoint/2010/main" val="1141328449"/>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Relationship </a:t>
            </a:r>
            <a:endParaRPr lang="en-CA" dirty="0"/>
          </a:p>
        </p:txBody>
      </p:sp>
      <p:pic>
        <p:nvPicPr>
          <p:cNvPr id="4" name="Content Placeholder 3"/>
          <p:cNvPicPr>
            <a:picLocks noGrp="1" noChangeAspect="1"/>
          </p:cNvPicPr>
          <p:nvPr>
            <p:ph idx="1"/>
          </p:nvPr>
        </p:nvPicPr>
        <p:blipFill>
          <a:blip r:embed="rId2"/>
          <a:stretch>
            <a:fillRect/>
          </a:stretch>
        </p:blipFill>
        <p:spPr>
          <a:xfrm>
            <a:off x="762000" y="2301956"/>
            <a:ext cx="8077200" cy="2887501"/>
          </a:xfrm>
          <a:prstGeom prst="rect">
            <a:avLst/>
          </a:prstGeom>
        </p:spPr>
      </p:pic>
    </p:spTree>
    <p:extLst>
      <p:ext uri="{BB962C8B-B14F-4D97-AF65-F5344CB8AC3E}">
        <p14:creationId xmlns:p14="http://schemas.microsoft.com/office/powerpoint/2010/main" val="300886022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6 Types of Keys:</a:t>
            </a:r>
            <a:endParaRPr lang="en-US" dirty="0"/>
          </a:p>
        </p:txBody>
      </p:sp>
      <p:sp>
        <p:nvSpPr>
          <p:cNvPr id="5" name="Content Placeholder 4"/>
          <p:cNvSpPr>
            <a:spLocks noGrp="1"/>
          </p:cNvSpPr>
          <p:nvPr>
            <p:ph idx="1"/>
            <p:custDataLst>
              <p:tags r:id="rId3"/>
            </p:custDataLst>
          </p:nvPr>
        </p:nvSpPr>
        <p:spPr>
          <a:xfrm>
            <a:off x="762000" y="1596413"/>
            <a:ext cx="8077200" cy="4856923"/>
          </a:xfrm>
        </p:spPr>
        <p:txBody>
          <a:bodyPr>
            <a:normAutofit/>
          </a:bodyPr>
          <a:lstStyle/>
          <a:p>
            <a:r>
              <a:rPr lang="en-CA" dirty="0" smtClean="0"/>
              <a:t>Composite Key</a:t>
            </a:r>
          </a:p>
          <a:p>
            <a:r>
              <a:rPr lang="en-CA" dirty="0" smtClean="0"/>
              <a:t>Natural Key (usually Composites)</a:t>
            </a:r>
          </a:p>
          <a:p>
            <a:r>
              <a:rPr lang="en-CA" dirty="0" smtClean="0"/>
              <a:t>Surrogate Key (AKA: Unnatural Key)</a:t>
            </a:r>
          </a:p>
          <a:p>
            <a:r>
              <a:rPr lang="en-CA" dirty="0"/>
              <a:t>Candidate </a:t>
            </a:r>
            <a:r>
              <a:rPr lang="en-CA" dirty="0" smtClean="0"/>
              <a:t>Key</a:t>
            </a:r>
          </a:p>
          <a:p>
            <a:r>
              <a:rPr lang="en-CA" dirty="0"/>
              <a:t>Primary Key</a:t>
            </a:r>
          </a:p>
          <a:p>
            <a:r>
              <a:rPr lang="en-CA" dirty="0" smtClean="0"/>
              <a:t>Foreign Key</a:t>
            </a:r>
            <a:endParaRPr lang="en-CA" dirty="0"/>
          </a:p>
          <a:p>
            <a:endParaRPr lang="en-CA" dirty="0" smtClean="0"/>
          </a:p>
        </p:txBody>
      </p:sp>
    </p:spTree>
    <p:custDataLst>
      <p:tags r:id="rId1"/>
    </p:custDataLst>
    <p:extLst>
      <p:ext uri="{BB962C8B-B14F-4D97-AF65-F5344CB8AC3E}">
        <p14:creationId xmlns:p14="http://schemas.microsoft.com/office/powerpoint/2010/main" val="3625248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Relationship </a:t>
            </a:r>
            <a:endParaRPr lang="en-CA" dirty="0"/>
          </a:p>
        </p:txBody>
      </p:sp>
      <p:sp>
        <p:nvSpPr>
          <p:cNvPr id="4" name="Rectangle 1"/>
          <p:cNvSpPr>
            <a:spLocks noGrp="1" noChangeArrowheads="1"/>
          </p:cNvSpPr>
          <p:nvPr>
            <p:ph idx="1"/>
          </p:nvPr>
        </p:nvSpPr>
        <p:spPr bwMode="auto">
          <a:xfrm>
            <a:off x="827584" y="1340768"/>
            <a:ext cx="769843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Let’s say that Joe small owns $5000 of NORTEL and $3000 of ROGERS.</a:t>
            </a:r>
            <a:r>
              <a:rPr lang="en-CA" altLang="en-US" sz="2000" dirty="0"/>
              <a:t> </a:t>
            </a:r>
            <a:r>
              <a:rPr kumimoji="0" lang="en-US" alt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Bill owns $10000 NORTEL and $7000 of Gillette and $5000 of Big “O”.</a:t>
            </a:r>
            <a:r>
              <a:rPr lang="en-CA" altLang="en-US" sz="2000" dirty="0"/>
              <a:t> </a:t>
            </a:r>
            <a:r>
              <a:rPr kumimoji="0" lang="en-US" alt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Mary has $50000 of  NORTEL.  The Ownership table (bridge table) has an entry for each.</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983593" y="2996952"/>
            <a:ext cx="7386414" cy="3356184"/>
          </a:xfrm>
          <a:prstGeom prst="rect">
            <a:avLst/>
          </a:prstGeom>
        </p:spPr>
      </p:pic>
    </p:spTree>
    <p:extLst>
      <p:ext uri="{BB962C8B-B14F-4D97-AF65-F5344CB8AC3E}">
        <p14:creationId xmlns:p14="http://schemas.microsoft.com/office/powerpoint/2010/main" val="1553093647"/>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Relationship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Relations required for the M:N relationship between COMPANIES and OWNERs</a:t>
            </a:r>
            <a:endParaRPr lang="en-CA" dirty="0"/>
          </a:p>
          <a:p>
            <a:pPr marL="0" indent="0">
              <a:buNone/>
            </a:pPr>
            <a:r>
              <a:rPr lang="en-US" dirty="0"/>
              <a:t> </a:t>
            </a:r>
            <a:endParaRPr lang="en-CA" dirty="0"/>
          </a:p>
          <a:p>
            <a:pPr marL="0" indent="0">
              <a:buNone/>
            </a:pPr>
            <a:r>
              <a:rPr lang="en-US" dirty="0"/>
              <a:t>I	COMPANY(</a:t>
            </a:r>
            <a:r>
              <a:rPr lang="en-US" u="sng" dirty="0"/>
              <a:t>Co#</a:t>
            </a:r>
            <a:r>
              <a:rPr lang="en-US" dirty="0"/>
              <a:t>, </a:t>
            </a:r>
            <a:r>
              <a:rPr lang="en-US" dirty="0" err="1"/>
              <a:t>CoName</a:t>
            </a:r>
            <a:r>
              <a:rPr lang="en-US" dirty="0"/>
              <a:t>)</a:t>
            </a:r>
            <a:endParaRPr lang="en-CA" dirty="0"/>
          </a:p>
          <a:p>
            <a:pPr marL="0" indent="0">
              <a:buNone/>
            </a:pPr>
            <a:r>
              <a:rPr lang="en-US" dirty="0"/>
              <a:t>II	OWNERSHIP( </a:t>
            </a:r>
            <a:r>
              <a:rPr lang="en-US" u="sng" dirty="0"/>
              <a:t>Co# (FK), </a:t>
            </a:r>
            <a:r>
              <a:rPr lang="en-US" u="sng" dirty="0" err="1"/>
              <a:t>OwnerId</a:t>
            </a:r>
            <a:r>
              <a:rPr lang="en-US" u="sng" dirty="0"/>
              <a:t> (FK)</a:t>
            </a:r>
            <a:r>
              <a:rPr lang="en-US" dirty="0"/>
              <a:t>, </a:t>
            </a:r>
            <a:r>
              <a:rPr lang="en-US" dirty="0" smtClean="0"/>
              <a:t>	</a:t>
            </a:r>
            <a:r>
              <a:rPr lang="en-US" dirty="0" err="1" smtClean="0"/>
              <a:t>DollarAmount</a:t>
            </a:r>
            <a:r>
              <a:rPr lang="en-US" dirty="0"/>
              <a:t>)        </a:t>
            </a:r>
            <a:endParaRPr lang="en-US" dirty="0" smtClean="0"/>
          </a:p>
          <a:p>
            <a:pPr marL="0" indent="0">
              <a:buNone/>
            </a:pPr>
            <a:r>
              <a:rPr lang="en-US" dirty="0" smtClean="0"/>
              <a:t>	</a:t>
            </a:r>
            <a:r>
              <a:rPr lang="en-US" sz="3000" i="1" dirty="0" smtClean="0">
                <a:solidFill>
                  <a:srgbClr val="C00000"/>
                </a:solidFill>
              </a:rPr>
              <a:t>This </a:t>
            </a:r>
            <a:r>
              <a:rPr lang="en-US" sz="3000" i="1" dirty="0">
                <a:solidFill>
                  <a:srgbClr val="C00000"/>
                </a:solidFill>
              </a:rPr>
              <a:t>bridge </a:t>
            </a:r>
            <a:r>
              <a:rPr lang="en-US" sz="3000" i="1" dirty="0" smtClean="0">
                <a:solidFill>
                  <a:srgbClr val="C00000"/>
                </a:solidFill>
              </a:rPr>
              <a:t>table</a:t>
            </a:r>
            <a:r>
              <a:rPr lang="en-CA" sz="3000" i="1" dirty="0">
                <a:solidFill>
                  <a:srgbClr val="C00000"/>
                </a:solidFill>
              </a:rPr>
              <a:t> </a:t>
            </a:r>
            <a:r>
              <a:rPr lang="en-US" sz="3000" i="1" dirty="0" smtClean="0">
                <a:solidFill>
                  <a:srgbClr val="C00000"/>
                </a:solidFill>
              </a:rPr>
              <a:t>has </a:t>
            </a:r>
            <a:r>
              <a:rPr lang="en-US" sz="3000" i="1" dirty="0">
                <a:solidFill>
                  <a:srgbClr val="C00000"/>
                </a:solidFill>
              </a:rPr>
              <a:t>more </a:t>
            </a:r>
            <a:r>
              <a:rPr lang="en-US" sz="3000" i="1" dirty="0">
                <a:solidFill>
                  <a:srgbClr val="C00000"/>
                </a:solidFill>
              </a:rPr>
              <a:t>than just a </a:t>
            </a:r>
            <a:r>
              <a:rPr lang="en-US" sz="3000" i="1" dirty="0" smtClean="0">
                <a:solidFill>
                  <a:srgbClr val="C00000"/>
                </a:solidFill>
              </a:rPr>
              <a:t>PK!</a:t>
            </a:r>
            <a:endParaRPr lang="en-CA" sz="3000" i="1" dirty="0">
              <a:solidFill>
                <a:srgbClr val="C00000"/>
              </a:solidFill>
            </a:endParaRPr>
          </a:p>
          <a:p>
            <a:pPr marL="0" indent="0">
              <a:buNone/>
            </a:pPr>
            <a:r>
              <a:rPr lang="en-US" dirty="0" smtClean="0"/>
              <a:t>III</a:t>
            </a:r>
            <a:r>
              <a:rPr lang="en-US" dirty="0"/>
              <a:t>	OWNER( </a:t>
            </a:r>
            <a:r>
              <a:rPr lang="en-US" u="sng" dirty="0" err="1"/>
              <a:t>OwnerID</a:t>
            </a:r>
            <a:r>
              <a:rPr lang="en-US" dirty="0"/>
              <a:t>, </a:t>
            </a:r>
            <a:r>
              <a:rPr lang="en-US" dirty="0" err="1"/>
              <a:t>OwnerName</a:t>
            </a:r>
            <a:r>
              <a:rPr lang="en-US" dirty="0"/>
              <a:t> )  				</a:t>
            </a:r>
            <a:endParaRPr lang="en-CA" dirty="0"/>
          </a:p>
        </p:txBody>
      </p:sp>
    </p:spTree>
    <p:extLst>
      <p:ext uri="{BB962C8B-B14F-4D97-AF65-F5344CB8AC3E}">
        <p14:creationId xmlns:p14="http://schemas.microsoft.com/office/powerpoint/2010/main" val="145334815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 “Merge”</a:t>
            </a:r>
            <a:endParaRPr lang="en-US" dirty="0"/>
          </a:p>
        </p:txBody>
      </p:sp>
      <p:sp>
        <p:nvSpPr>
          <p:cNvPr id="3" name="Content Placeholder 2"/>
          <p:cNvSpPr>
            <a:spLocks noGrp="1"/>
          </p:cNvSpPr>
          <p:nvPr>
            <p:ph idx="1"/>
          </p:nvPr>
        </p:nvSpPr>
        <p:spPr/>
        <p:txBody>
          <a:bodyPr/>
          <a:lstStyle/>
          <a:p>
            <a:r>
              <a:rPr lang="en-US" dirty="0" smtClean="0"/>
              <a:t>Multiple Entity Sets --&gt; Final Entity Set</a:t>
            </a:r>
          </a:p>
          <a:p>
            <a:endParaRPr lang="en-US" dirty="0"/>
          </a:p>
        </p:txBody>
      </p:sp>
    </p:spTree>
    <p:extLst>
      <p:ext uri="{BB962C8B-B14F-4D97-AF65-F5344CB8AC3E}">
        <p14:creationId xmlns:p14="http://schemas.microsoft.com/office/powerpoint/2010/main" val="34233903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03126857"/>
              </p:ext>
            </p:extLst>
          </p:nvPr>
        </p:nvGraphicFramePr>
        <p:xfrm>
          <a:off x="1177462" y="764704"/>
          <a:ext cx="7787026" cy="2474672"/>
        </p:xfrm>
        <a:graphic>
          <a:graphicData uri="http://schemas.openxmlformats.org/drawingml/2006/table">
            <a:tbl>
              <a:tblPr firstRow="1" firstCol="1" bandRow="1">
                <a:tableStyleId>{5C22544A-7EE6-4342-B048-85BDC9FD1C3A}</a:tableStyleId>
              </a:tblPr>
              <a:tblGrid>
                <a:gridCol w="1196737"/>
                <a:gridCol w="685633"/>
                <a:gridCol w="648072"/>
                <a:gridCol w="1368152"/>
                <a:gridCol w="1445787"/>
                <a:gridCol w="1074493"/>
                <a:gridCol w="1368152"/>
              </a:tblGrid>
              <a:tr h="462422">
                <a:tc>
                  <a:txBody>
                    <a:bodyPr/>
                    <a:lstStyle/>
                    <a:p>
                      <a:pPr>
                        <a:lnSpc>
                          <a:spcPct val="115000"/>
                        </a:lnSpc>
                        <a:spcAft>
                          <a:spcPts val="0"/>
                        </a:spcAft>
                      </a:pPr>
                      <a:r>
                        <a:rPr lang="en-CA" sz="1400" b="0" u="sng" dirty="0" err="1" smtClean="0">
                          <a:effectLst/>
                          <a:latin typeface="+mn-lt"/>
                          <a:ea typeface="+mn-ea"/>
                          <a:cs typeface="+mn-cs"/>
                        </a:rPr>
                        <a:t>SubjectCode</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b="0" u="sng" dirty="0" smtClean="0">
                          <a:effectLst/>
                          <a:latin typeface="+mn-lt"/>
                          <a:ea typeface="+mn-ea"/>
                          <a:cs typeface="+mn-cs"/>
                        </a:rPr>
                        <a:t>Section</a:t>
                      </a:r>
                      <a:endParaRPr lang="en-CA" sz="14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InstNo</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latin typeface="+mn-lt"/>
                          <a:ea typeface="+mn-ea"/>
                          <a:cs typeface="+mn-cs"/>
                        </a:rPr>
                        <a:t>InstName</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SubjectName</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StudentNo</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StudentName</a:t>
                      </a:r>
                      <a:endParaRPr lang="en-CA" sz="1400" dirty="0">
                        <a:effectLst/>
                        <a:latin typeface="Calibri"/>
                        <a:ea typeface="Calibri"/>
                        <a:cs typeface="Times New Roman"/>
                      </a:endParaRPr>
                    </a:p>
                  </a:txBody>
                  <a:tcPr marL="68580" marR="68580" marT="0" marB="0"/>
                </a:tc>
              </a:tr>
              <a:tr h="792723">
                <a:tc>
                  <a:txBody>
                    <a:bodyPr/>
                    <a:lstStyle/>
                    <a:p>
                      <a:pPr>
                        <a:lnSpc>
                          <a:spcPct val="115000"/>
                        </a:lnSpc>
                        <a:spcAft>
                          <a:spcPts val="0"/>
                        </a:spcAft>
                      </a:pPr>
                      <a:r>
                        <a:rPr lang="en-CA" sz="1600" dirty="0" err="1" smtClean="0">
                          <a:effectLst/>
                          <a:latin typeface="+mn-lt"/>
                          <a:ea typeface="+mn-ea"/>
                          <a:cs typeface="+mn-cs"/>
                        </a:rPr>
                        <a:t>DBS201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A</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p>
                      <a:pPr>
                        <a:lnSpc>
                          <a:spcPct val="115000"/>
                        </a:lnSpc>
                        <a:spcAft>
                          <a:spcPts val="0"/>
                        </a:spcAft>
                      </a:pP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Russ</a:t>
                      </a:r>
                      <a:r>
                        <a:rPr lang="en-CA" sz="1600" baseline="0" dirty="0" smtClean="0">
                          <a:effectLst/>
                        </a:rPr>
                        <a:t> Pangborn</a:t>
                      </a:r>
                      <a:endParaRPr lang="en-CA" sz="1600" dirty="0">
                        <a:effectLst/>
                      </a:endParaRPr>
                    </a:p>
                    <a:p>
                      <a:pPr>
                        <a:lnSpc>
                          <a:spcPct val="115000"/>
                        </a:lnSpc>
                        <a:spcAft>
                          <a:spcPts val="0"/>
                        </a:spcAft>
                      </a:pP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Intro</a:t>
                      </a:r>
                      <a:r>
                        <a:rPr lang="en-CA" sz="1600" baseline="0" dirty="0" smtClean="0">
                          <a:effectLst/>
                        </a:rPr>
                        <a:t> to DB</a:t>
                      </a:r>
                      <a:endParaRPr lang="en-CA" sz="1600" dirty="0">
                        <a:effectLst/>
                      </a:endParaRPr>
                    </a:p>
                    <a:p>
                      <a:pPr>
                        <a:lnSpc>
                          <a:spcPct val="115000"/>
                        </a:lnSpc>
                        <a:spcAft>
                          <a:spcPts val="0"/>
                        </a:spcAft>
                      </a:pP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111111111</a:t>
                      </a:r>
                      <a:endParaRPr lang="en-CA" sz="1600" dirty="0">
                        <a:effectLst/>
                      </a:endParaRPr>
                    </a:p>
                    <a:p>
                      <a:pPr>
                        <a:lnSpc>
                          <a:spcPct val="115000"/>
                        </a:lnSpc>
                        <a:spcAft>
                          <a:spcPts val="0"/>
                        </a:spcAft>
                      </a:pPr>
                      <a:r>
                        <a:rPr lang="en-CA" sz="1600" dirty="0" smtClean="0">
                          <a:effectLst/>
                          <a:latin typeface="+mn-lt"/>
                          <a:ea typeface="+mn-ea"/>
                          <a:cs typeface="+mn-cs"/>
                        </a:rPr>
                        <a:t>222222222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Terry</a:t>
                      </a:r>
                      <a:r>
                        <a:rPr lang="en-CA" sz="1600" baseline="0" dirty="0" smtClean="0">
                          <a:effectLst/>
                        </a:rPr>
                        <a:t> Adams</a:t>
                      </a:r>
                      <a:endParaRPr lang="en-CA" sz="1600" dirty="0">
                        <a:effectLst/>
                      </a:endParaRPr>
                    </a:p>
                    <a:p>
                      <a:pPr>
                        <a:lnSpc>
                          <a:spcPct val="115000"/>
                        </a:lnSpc>
                        <a:spcAft>
                          <a:spcPts val="0"/>
                        </a:spcAft>
                      </a:pPr>
                      <a:r>
                        <a:rPr lang="en-CA" sz="1600" dirty="0" smtClean="0">
                          <a:effectLst/>
                          <a:latin typeface="+mn-lt"/>
                          <a:ea typeface="+mn-ea"/>
                          <a:cs typeface="+mn-cs"/>
                        </a:rPr>
                        <a:t>Jack</a:t>
                      </a:r>
                      <a:r>
                        <a:rPr lang="en-CA" sz="1600" baseline="0" dirty="0" smtClean="0">
                          <a:effectLst/>
                          <a:latin typeface="+mn-lt"/>
                          <a:ea typeface="+mn-ea"/>
                          <a:cs typeface="+mn-cs"/>
                        </a:rPr>
                        <a:t> Chan</a:t>
                      </a:r>
                      <a:endParaRPr lang="en-CA" sz="1600" dirty="0">
                        <a:effectLst/>
                        <a:latin typeface="Calibri"/>
                        <a:ea typeface="Calibri"/>
                        <a:cs typeface="Times New Roman"/>
                      </a:endParaRPr>
                    </a:p>
                  </a:txBody>
                  <a:tcPr marL="68580" marR="68580" marT="0" marB="0"/>
                </a:tc>
              </a:tr>
              <a:tr h="462422">
                <a:tc>
                  <a:txBody>
                    <a:bodyPr/>
                    <a:lstStyle/>
                    <a:p>
                      <a:pPr>
                        <a:lnSpc>
                          <a:spcPct val="115000"/>
                        </a:lnSpc>
                        <a:spcAft>
                          <a:spcPts val="0"/>
                        </a:spcAft>
                      </a:pPr>
                      <a:r>
                        <a:rPr lang="en-CA" sz="1600" dirty="0" err="1" smtClean="0">
                          <a:effectLst/>
                          <a:latin typeface="+mn-lt"/>
                          <a:ea typeface="+mn-ea"/>
                          <a:cs typeface="+mn-cs"/>
                        </a:rPr>
                        <a:t>DBS201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323</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Bill</a:t>
                      </a:r>
                      <a:r>
                        <a:rPr lang="en-CA" sz="1600" baseline="0" dirty="0" smtClean="0">
                          <a:effectLst/>
                          <a:latin typeface="+mn-lt"/>
                          <a:ea typeface="+mn-ea"/>
                          <a:cs typeface="+mn-cs"/>
                        </a:rPr>
                        <a:t> Gates</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Intro</a:t>
                      </a:r>
                      <a:r>
                        <a:rPr lang="en-CA" sz="1600" baseline="0" dirty="0" smtClean="0">
                          <a:effectLst/>
                          <a:latin typeface="+mn-lt"/>
                          <a:ea typeface="+mn-ea"/>
                          <a:cs typeface="+mn-cs"/>
                        </a:rPr>
                        <a:t> to DB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121212121</a:t>
                      </a:r>
                    </a:p>
                    <a:p>
                      <a:pPr>
                        <a:lnSpc>
                          <a:spcPct val="115000"/>
                        </a:lnSpc>
                        <a:spcAft>
                          <a:spcPts val="0"/>
                        </a:spcAft>
                      </a:pPr>
                      <a:r>
                        <a:rPr lang="en-CA" sz="1600" dirty="0" smtClean="0">
                          <a:effectLst/>
                          <a:latin typeface="+mn-lt"/>
                          <a:ea typeface="+mn-ea"/>
                          <a:cs typeface="+mn-cs"/>
                        </a:rPr>
                        <a:t>323233232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Frank</a:t>
                      </a:r>
                      <a:r>
                        <a:rPr lang="en-CA" sz="1600" baseline="0" dirty="0" smtClean="0">
                          <a:effectLst/>
                          <a:latin typeface="+mn-lt"/>
                          <a:ea typeface="+mn-ea"/>
                          <a:cs typeface="+mn-cs"/>
                        </a:rPr>
                        <a:t> Brown</a:t>
                      </a:r>
                    </a:p>
                    <a:p>
                      <a:pPr>
                        <a:lnSpc>
                          <a:spcPct val="115000"/>
                        </a:lnSpc>
                        <a:spcAft>
                          <a:spcPts val="0"/>
                        </a:spcAft>
                      </a:pPr>
                      <a:r>
                        <a:rPr lang="en-CA" sz="1600" baseline="0" dirty="0" smtClean="0">
                          <a:effectLst/>
                          <a:latin typeface="+mn-lt"/>
                          <a:ea typeface="+mn-ea"/>
                          <a:cs typeface="+mn-cs"/>
                        </a:rPr>
                        <a:t>Mary Wong</a:t>
                      </a:r>
                      <a:endParaRPr lang="en-CA" sz="1600" dirty="0">
                        <a:effectLst/>
                        <a:latin typeface="Calibri"/>
                        <a:ea typeface="Calibri"/>
                        <a:cs typeface="Times New Roman"/>
                      </a:endParaRPr>
                    </a:p>
                  </a:txBody>
                  <a:tcPr marL="68580" marR="68580" marT="0" marB="0"/>
                </a:tc>
              </a:tr>
              <a:tr h="658695">
                <a:tc>
                  <a:txBody>
                    <a:bodyPr/>
                    <a:lstStyle/>
                    <a:p>
                      <a:pPr>
                        <a:lnSpc>
                          <a:spcPct val="115000"/>
                        </a:lnSpc>
                        <a:spcAft>
                          <a:spcPts val="0"/>
                        </a:spcAft>
                      </a:pPr>
                      <a:r>
                        <a:rPr lang="en-CA" sz="1600" dirty="0" err="1" smtClean="0">
                          <a:effectLst/>
                          <a:latin typeface="+mn-lt"/>
                          <a:ea typeface="+mn-ea"/>
                          <a:cs typeface="+mn-cs"/>
                        </a:rPr>
                        <a:t>RPG544</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A</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Russ</a:t>
                      </a:r>
                      <a:r>
                        <a:rPr lang="en-CA" sz="1600" baseline="0" dirty="0" smtClean="0">
                          <a:effectLst/>
                          <a:latin typeface="+mn-lt"/>
                          <a:ea typeface="+mn-ea"/>
                          <a:cs typeface="+mn-cs"/>
                        </a:rPr>
                        <a:t> Pangborn</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mn-lt"/>
                          <a:ea typeface="+mn-ea"/>
                          <a:cs typeface="+mn-cs"/>
                        </a:rPr>
                        <a:t>RPGIV</a:t>
                      </a:r>
                      <a:r>
                        <a:rPr lang="en-CA" sz="1600" baseline="0" dirty="0" smtClean="0">
                          <a:effectLst/>
                          <a:latin typeface="+mn-lt"/>
                          <a:ea typeface="+mn-ea"/>
                          <a:cs typeface="+mn-cs"/>
                        </a:rPr>
                        <a:t> </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444444444</a:t>
                      </a:r>
                    </a:p>
                    <a:p>
                      <a:pPr>
                        <a:lnSpc>
                          <a:spcPct val="115000"/>
                        </a:lnSpc>
                        <a:spcAft>
                          <a:spcPts val="0"/>
                        </a:spcAft>
                      </a:pPr>
                      <a:r>
                        <a:rPr lang="en-CA" sz="1600" dirty="0" smtClean="0">
                          <a:effectLst/>
                          <a:latin typeface="Calibri"/>
                          <a:ea typeface="Calibri"/>
                          <a:cs typeface="Times New Roman"/>
                        </a:rPr>
                        <a:t>143211222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Wendy</a:t>
                      </a:r>
                      <a:r>
                        <a:rPr lang="en-CA" sz="1600" baseline="0" dirty="0" smtClean="0">
                          <a:effectLst/>
                          <a:latin typeface="+mn-lt"/>
                          <a:ea typeface="+mn-ea"/>
                          <a:cs typeface="+mn-cs"/>
                        </a:rPr>
                        <a:t> Clark</a:t>
                      </a:r>
                    </a:p>
                    <a:p>
                      <a:pPr>
                        <a:lnSpc>
                          <a:spcPct val="115000"/>
                        </a:lnSpc>
                        <a:spcAft>
                          <a:spcPts val="0"/>
                        </a:spcAft>
                      </a:pPr>
                      <a:r>
                        <a:rPr lang="en-CA" sz="1600" dirty="0" smtClean="0">
                          <a:effectLst/>
                          <a:latin typeface="Calibri"/>
                          <a:ea typeface="Calibri"/>
                          <a:cs typeface="Times New Roman"/>
                        </a:rPr>
                        <a:t>Peter Lind</a:t>
                      </a:r>
                      <a:endParaRPr lang="en-CA" sz="1600" dirty="0">
                        <a:effectLst/>
                        <a:latin typeface="Calibri"/>
                        <a:ea typeface="Calibri"/>
                        <a:cs typeface="Times New Roman"/>
                      </a:endParaRPr>
                    </a:p>
                  </a:txBody>
                  <a:tcPr marL="68580" marR="68580" marT="0" marB="0"/>
                </a:tc>
              </a:tr>
            </a:tbl>
          </a:graphicData>
        </a:graphic>
      </p:graphicFrame>
      <p:sp>
        <p:nvSpPr>
          <p:cNvPr id="6" name="TextBox 5"/>
          <p:cNvSpPr txBox="1"/>
          <p:nvPr/>
        </p:nvSpPr>
        <p:spPr>
          <a:xfrm>
            <a:off x="583650" y="3789040"/>
            <a:ext cx="8532440" cy="2862322"/>
          </a:xfrm>
          <a:prstGeom prst="rect">
            <a:avLst/>
          </a:prstGeom>
          <a:noFill/>
        </p:spPr>
        <p:txBody>
          <a:bodyPr wrap="square" rtlCol="0">
            <a:spAutoFit/>
          </a:bodyPr>
          <a:lstStyle/>
          <a:p>
            <a:r>
              <a:rPr lang="en-CA" sz="2000" smtClean="0"/>
              <a:t>UNF:</a:t>
            </a:r>
            <a:endParaRPr lang="en-CA" sz="2000" dirty="0" smtClean="0"/>
          </a:p>
          <a:p>
            <a:pPr marL="285750" indent="-285750">
              <a:buFont typeface="Arial" pitchFamily="34" charset="0"/>
              <a:buChar char="•"/>
            </a:pPr>
            <a:r>
              <a:rPr lang="en-US" sz="2000" b="1" smtClean="0"/>
              <a:t>CLASSLIST</a:t>
            </a:r>
            <a:r>
              <a:rPr lang="en-US" sz="2000" smtClean="0"/>
              <a:t> </a:t>
            </a:r>
            <a:r>
              <a:rPr lang="en-US" sz="2000" dirty="0"/>
              <a:t>[ </a:t>
            </a:r>
            <a:r>
              <a:rPr lang="en-US" sz="2000" u="sng" dirty="0" err="1"/>
              <a:t>SubjectCode</a:t>
            </a:r>
            <a:r>
              <a:rPr lang="en-US" sz="2000" u="sng" dirty="0"/>
              <a:t>, </a:t>
            </a:r>
            <a:r>
              <a:rPr lang="en-US" sz="2000" u="sng" dirty="0" err="1"/>
              <a:t>SectionCode</a:t>
            </a:r>
            <a:r>
              <a:rPr lang="en-US" sz="2000" u="sng" dirty="0"/>
              <a:t>,</a:t>
            </a:r>
            <a:r>
              <a:rPr lang="en-US" sz="2000" dirty="0"/>
              <a:t> </a:t>
            </a:r>
            <a:r>
              <a:rPr lang="en-US" sz="2000" dirty="0" err="1"/>
              <a:t>InstructorNo</a:t>
            </a:r>
            <a:r>
              <a:rPr lang="en-US" sz="2000" dirty="0"/>
              <a:t>, </a:t>
            </a:r>
            <a:r>
              <a:rPr lang="en-US" sz="2000" dirty="0" err="1"/>
              <a:t>InstructorName</a:t>
            </a:r>
            <a:r>
              <a:rPr lang="en-US" sz="2000" dirty="0"/>
              <a:t>, </a:t>
            </a:r>
            <a:r>
              <a:rPr lang="en-US" sz="2000" dirty="0" err="1"/>
              <a:t>SubjectName</a:t>
            </a:r>
            <a:r>
              <a:rPr lang="en-US" sz="2000" dirty="0"/>
              <a:t>, {</a:t>
            </a:r>
            <a:r>
              <a:rPr lang="en-US" sz="2000" dirty="0" err="1"/>
              <a:t>StudentNumber</a:t>
            </a:r>
            <a:r>
              <a:rPr lang="en-US" sz="2000" dirty="0"/>
              <a:t>, </a:t>
            </a:r>
            <a:r>
              <a:rPr lang="en-US" sz="2000" dirty="0" err="1"/>
              <a:t>StudentName</a:t>
            </a:r>
            <a:r>
              <a:rPr lang="en-US" sz="2000"/>
              <a:t>} </a:t>
            </a:r>
            <a:r>
              <a:rPr lang="en-US" sz="2000" smtClean="0"/>
              <a:t>] </a:t>
            </a:r>
            <a:br>
              <a:rPr lang="en-US" sz="2000" smtClean="0"/>
            </a:br>
            <a:endParaRPr lang="en-US" sz="2000" dirty="0"/>
          </a:p>
          <a:p>
            <a:r>
              <a:rPr lang="en-US" sz="2000" dirty="0"/>
              <a:t>A relation is in 1</a:t>
            </a:r>
            <a:r>
              <a:rPr lang="en-US" sz="2000" baseline="30000" dirty="0"/>
              <a:t>st</a:t>
            </a:r>
            <a:r>
              <a:rPr lang="en-US" sz="2000" dirty="0"/>
              <a:t> normal form when the primary key determines a single value of each attribute for all attributes in the relation (i.e. the relation contains no </a:t>
            </a:r>
            <a:r>
              <a:rPr lang="en-US" sz="2000"/>
              <a:t>repeating </a:t>
            </a:r>
            <a:r>
              <a:rPr lang="en-US" sz="2000" smtClean="0"/>
              <a:t>groups — no multiple dependencies). </a:t>
            </a:r>
          </a:p>
          <a:p>
            <a:pPr marL="285750" indent="-285750">
              <a:buFont typeface="Arial" pitchFamily="34" charset="0"/>
              <a:buChar char="•"/>
            </a:pPr>
            <a:endParaRPr lang="en-US" sz="2000" dirty="0" smtClean="0"/>
          </a:p>
          <a:p>
            <a:pPr marL="285750" indent="-285750">
              <a:buFont typeface="Arial" pitchFamily="34" charset="0"/>
              <a:buChar char="•"/>
            </a:pPr>
            <a:r>
              <a:rPr lang="en-US" sz="2000" b="1" smtClean="0"/>
              <a:t>There are two </a:t>
            </a:r>
            <a:r>
              <a:rPr lang="en-US" sz="2000" b="1" dirty="0" smtClean="0"/>
              <a:t>ways to get </a:t>
            </a:r>
            <a:r>
              <a:rPr lang="en-US" sz="2000" b="1" smtClean="0"/>
              <a:t>to 1NF . . .</a:t>
            </a:r>
            <a:endParaRPr lang="en-CA" sz="2000" b="1" dirty="0"/>
          </a:p>
        </p:txBody>
      </p:sp>
      <p:sp>
        <p:nvSpPr>
          <p:cNvPr id="5" name="TextBox 4"/>
          <p:cNvSpPr txBox="1"/>
          <p:nvPr/>
        </p:nvSpPr>
        <p:spPr>
          <a:xfrm>
            <a:off x="900249" y="260648"/>
            <a:ext cx="1122423" cy="369332"/>
          </a:xfrm>
          <a:prstGeom prst="rect">
            <a:avLst/>
          </a:prstGeom>
          <a:noFill/>
        </p:spPr>
        <p:txBody>
          <a:bodyPr wrap="none" rtlCol="0">
            <a:spAutoFit/>
          </a:bodyPr>
          <a:lstStyle/>
          <a:p>
            <a:r>
              <a:rPr lang="en-CA" dirty="0" err="1" smtClean="0"/>
              <a:t>CLASSLIST</a:t>
            </a:r>
            <a:endParaRPr lang="en-CA" dirty="0"/>
          </a:p>
        </p:txBody>
      </p:sp>
    </p:spTree>
    <p:extLst>
      <p:ext uri="{BB962C8B-B14F-4D97-AF65-F5344CB8AC3E}">
        <p14:creationId xmlns:p14="http://schemas.microsoft.com/office/powerpoint/2010/main" val="24914792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2544075"/>
              </p:ext>
            </p:extLst>
          </p:nvPr>
        </p:nvGraphicFramePr>
        <p:xfrm>
          <a:off x="1115616" y="548680"/>
          <a:ext cx="7787026" cy="1935386"/>
        </p:xfrm>
        <a:graphic>
          <a:graphicData uri="http://schemas.openxmlformats.org/drawingml/2006/table">
            <a:tbl>
              <a:tblPr firstRow="1" firstCol="1" bandRow="1">
                <a:tableStyleId>{5C22544A-7EE6-4342-B048-85BDC9FD1C3A}</a:tableStyleId>
              </a:tblPr>
              <a:tblGrid>
                <a:gridCol w="1196737"/>
                <a:gridCol w="685633"/>
                <a:gridCol w="648072"/>
                <a:gridCol w="1440160"/>
                <a:gridCol w="1152128"/>
                <a:gridCol w="1296144"/>
                <a:gridCol w="1368152"/>
              </a:tblGrid>
              <a:tr h="206734">
                <a:tc>
                  <a:txBody>
                    <a:bodyPr/>
                    <a:lstStyle/>
                    <a:p>
                      <a:pPr>
                        <a:lnSpc>
                          <a:spcPct val="115000"/>
                        </a:lnSpc>
                        <a:spcAft>
                          <a:spcPts val="0"/>
                        </a:spcAft>
                      </a:pPr>
                      <a:r>
                        <a:rPr lang="en-CA" sz="1400" b="0" u="sng" dirty="0" err="1" smtClean="0">
                          <a:effectLst/>
                          <a:latin typeface="+mn-lt"/>
                          <a:ea typeface="+mn-ea"/>
                          <a:cs typeface="+mn-cs"/>
                        </a:rPr>
                        <a:t>SubjectCode</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b="0" u="sng" dirty="0" smtClean="0">
                          <a:effectLst/>
                          <a:latin typeface="+mn-lt"/>
                          <a:ea typeface="+mn-ea"/>
                          <a:cs typeface="+mn-cs"/>
                        </a:rPr>
                        <a:t>Section</a:t>
                      </a:r>
                      <a:endParaRPr lang="en-CA" sz="14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InstNo</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latin typeface="+mn-lt"/>
                          <a:ea typeface="+mn-ea"/>
                          <a:cs typeface="+mn-cs"/>
                        </a:rPr>
                        <a:t>InstName</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SubjectName</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StudentNo</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StudentName</a:t>
                      </a:r>
                      <a:endParaRPr lang="en-CA" sz="1400" dirty="0">
                        <a:effectLst/>
                        <a:latin typeface="Calibri"/>
                        <a:ea typeface="Calibri"/>
                        <a:cs typeface="Times New Roman"/>
                      </a:endParaRPr>
                    </a:p>
                  </a:txBody>
                  <a:tcPr marL="68580" marR="68580" marT="0" marB="0"/>
                </a:tc>
              </a:tr>
              <a:tr h="263816">
                <a:tc>
                  <a:txBody>
                    <a:bodyPr/>
                    <a:lstStyle/>
                    <a:p>
                      <a:pPr>
                        <a:lnSpc>
                          <a:spcPct val="115000"/>
                        </a:lnSpc>
                        <a:spcAft>
                          <a:spcPts val="0"/>
                        </a:spcAft>
                      </a:pPr>
                      <a:r>
                        <a:rPr lang="en-CA" sz="1600" dirty="0" err="1" smtClean="0">
                          <a:effectLst/>
                          <a:latin typeface="+mn-lt"/>
                          <a:ea typeface="+mn-ea"/>
                          <a:cs typeface="+mn-cs"/>
                        </a:rPr>
                        <a:t>DBS201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A</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Russ</a:t>
                      </a:r>
                      <a:r>
                        <a:rPr lang="en-CA" sz="1600" baseline="0" dirty="0" smtClean="0">
                          <a:effectLst/>
                        </a:rPr>
                        <a:t> Pangborn</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Intro</a:t>
                      </a:r>
                      <a:r>
                        <a:rPr lang="en-CA" sz="1600" baseline="0" dirty="0" smtClean="0">
                          <a:effectLst/>
                        </a:rPr>
                        <a:t> to DB</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111111111</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Terry</a:t>
                      </a:r>
                      <a:r>
                        <a:rPr lang="en-CA" sz="1600" baseline="0" dirty="0" smtClean="0">
                          <a:effectLst/>
                        </a:rPr>
                        <a:t> Adams</a:t>
                      </a:r>
                      <a:endParaRPr lang="en-CA" sz="1600" dirty="0">
                        <a:effectLst/>
                      </a:endParaRPr>
                    </a:p>
                  </a:txBody>
                  <a:tcPr marL="68580" marR="68580" marT="0" marB="0"/>
                </a:tc>
              </a:tr>
              <a:tr h="287942">
                <a:tc>
                  <a:txBody>
                    <a:bodyPr/>
                    <a:lstStyle/>
                    <a:p>
                      <a:pPr>
                        <a:lnSpc>
                          <a:spcPct val="115000"/>
                        </a:lnSpc>
                        <a:spcAft>
                          <a:spcPts val="0"/>
                        </a:spcAft>
                      </a:pPr>
                      <a:r>
                        <a:rPr lang="en-CA" sz="1600" dirty="0" err="1" smtClean="0">
                          <a:effectLst/>
                          <a:latin typeface="Calibri"/>
                          <a:ea typeface="Calibri"/>
                          <a:cs typeface="Times New Roman"/>
                        </a:rPr>
                        <a:t>DBS201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A</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Russ Pangborn</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Intro to DB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222222222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Jack Chan</a:t>
                      </a:r>
                      <a:endParaRPr lang="en-CA" sz="1600" dirty="0">
                        <a:effectLst/>
                        <a:latin typeface="Calibri"/>
                        <a:ea typeface="Calibri"/>
                        <a:cs typeface="Times New Roman"/>
                      </a:endParaRPr>
                    </a:p>
                  </a:txBody>
                  <a:tcPr marL="68580" marR="68580" marT="0" marB="0"/>
                </a:tc>
              </a:tr>
              <a:tr h="216024">
                <a:tc>
                  <a:txBody>
                    <a:bodyPr/>
                    <a:lstStyle/>
                    <a:p>
                      <a:pPr>
                        <a:lnSpc>
                          <a:spcPct val="115000"/>
                        </a:lnSpc>
                        <a:spcAft>
                          <a:spcPts val="0"/>
                        </a:spcAft>
                      </a:pPr>
                      <a:r>
                        <a:rPr lang="en-CA" sz="1600" dirty="0" err="1" smtClean="0">
                          <a:effectLst/>
                          <a:latin typeface="+mn-lt"/>
                          <a:ea typeface="+mn-ea"/>
                          <a:cs typeface="+mn-cs"/>
                        </a:rPr>
                        <a:t>DBS201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323</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Bill</a:t>
                      </a:r>
                      <a:r>
                        <a:rPr lang="en-CA" sz="1600" baseline="0" dirty="0" smtClean="0">
                          <a:effectLst/>
                          <a:latin typeface="+mn-lt"/>
                          <a:ea typeface="+mn-ea"/>
                          <a:cs typeface="+mn-cs"/>
                        </a:rPr>
                        <a:t> Gates</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Intro</a:t>
                      </a:r>
                      <a:r>
                        <a:rPr lang="en-CA" sz="1600" baseline="0" dirty="0" smtClean="0">
                          <a:effectLst/>
                          <a:latin typeface="+mn-lt"/>
                          <a:ea typeface="+mn-ea"/>
                          <a:cs typeface="+mn-cs"/>
                        </a:rPr>
                        <a:t> to DB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121212121</a:t>
                      </a:r>
                    </a:p>
                  </a:txBody>
                  <a:tcPr marL="68580" marR="68580" marT="0" marB="0"/>
                </a:tc>
                <a:tc>
                  <a:txBody>
                    <a:bodyPr/>
                    <a:lstStyle/>
                    <a:p>
                      <a:pPr>
                        <a:lnSpc>
                          <a:spcPct val="115000"/>
                        </a:lnSpc>
                        <a:spcAft>
                          <a:spcPts val="0"/>
                        </a:spcAft>
                      </a:pPr>
                      <a:r>
                        <a:rPr lang="en-CA" sz="1600" dirty="0" smtClean="0">
                          <a:effectLst/>
                          <a:latin typeface="+mn-lt"/>
                          <a:ea typeface="+mn-ea"/>
                          <a:cs typeface="+mn-cs"/>
                        </a:rPr>
                        <a:t>Frank</a:t>
                      </a:r>
                      <a:r>
                        <a:rPr lang="en-CA" sz="1600" baseline="0" dirty="0" smtClean="0">
                          <a:effectLst/>
                          <a:latin typeface="+mn-lt"/>
                          <a:ea typeface="+mn-ea"/>
                          <a:cs typeface="+mn-cs"/>
                        </a:rPr>
                        <a:t> Brown</a:t>
                      </a:r>
                    </a:p>
                  </a:txBody>
                  <a:tcPr marL="68580" marR="68580" marT="0" marB="0"/>
                </a:tc>
              </a:tr>
              <a:tr h="240150">
                <a:tc>
                  <a:txBody>
                    <a:bodyPr/>
                    <a:lstStyle/>
                    <a:p>
                      <a:pPr>
                        <a:lnSpc>
                          <a:spcPct val="115000"/>
                        </a:lnSpc>
                        <a:spcAft>
                          <a:spcPts val="0"/>
                        </a:spcAft>
                      </a:pPr>
                      <a:r>
                        <a:rPr lang="en-CA" sz="1600" dirty="0" err="1" smtClean="0">
                          <a:effectLst/>
                          <a:latin typeface="Calibri"/>
                          <a:ea typeface="Calibri"/>
                          <a:cs typeface="Times New Roman"/>
                        </a:rPr>
                        <a:t>DBS201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323</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Bill Gates</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Intro to DB</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323233232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Mary Wong</a:t>
                      </a:r>
                      <a:endParaRPr lang="en-CA" sz="1600" dirty="0">
                        <a:effectLst/>
                        <a:latin typeface="Calibri"/>
                        <a:ea typeface="Calibri"/>
                        <a:cs typeface="Times New Roman"/>
                      </a:endParaRPr>
                    </a:p>
                  </a:txBody>
                  <a:tcPr marL="68580" marR="68580" marT="0" marB="0"/>
                </a:tc>
              </a:tr>
              <a:tr h="264276">
                <a:tc>
                  <a:txBody>
                    <a:bodyPr/>
                    <a:lstStyle/>
                    <a:p>
                      <a:pPr>
                        <a:lnSpc>
                          <a:spcPct val="115000"/>
                        </a:lnSpc>
                        <a:spcAft>
                          <a:spcPts val="0"/>
                        </a:spcAft>
                      </a:pPr>
                      <a:r>
                        <a:rPr lang="en-CA" sz="1600" dirty="0" err="1" smtClean="0">
                          <a:effectLst/>
                          <a:latin typeface="+mn-lt"/>
                          <a:ea typeface="+mn-ea"/>
                          <a:cs typeface="+mn-cs"/>
                        </a:rPr>
                        <a:t>RPG544</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A</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Russ</a:t>
                      </a:r>
                      <a:r>
                        <a:rPr lang="en-CA" sz="1600" baseline="0" dirty="0" smtClean="0">
                          <a:effectLst/>
                          <a:latin typeface="+mn-lt"/>
                          <a:ea typeface="+mn-ea"/>
                          <a:cs typeface="+mn-cs"/>
                        </a:rPr>
                        <a:t> Pangborn</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mn-lt"/>
                          <a:ea typeface="+mn-ea"/>
                          <a:cs typeface="+mn-cs"/>
                        </a:rPr>
                        <a:t>RPGIV</a:t>
                      </a:r>
                      <a:r>
                        <a:rPr lang="en-CA" sz="1600" baseline="0" dirty="0" smtClean="0">
                          <a:effectLst/>
                          <a:latin typeface="+mn-lt"/>
                          <a:ea typeface="+mn-ea"/>
                          <a:cs typeface="+mn-cs"/>
                        </a:rPr>
                        <a:t> </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444444444</a:t>
                      </a:r>
                    </a:p>
                  </a:txBody>
                  <a:tcPr marL="68580" marR="68580" marT="0" marB="0"/>
                </a:tc>
                <a:tc>
                  <a:txBody>
                    <a:bodyPr/>
                    <a:lstStyle/>
                    <a:p>
                      <a:pPr>
                        <a:lnSpc>
                          <a:spcPct val="115000"/>
                        </a:lnSpc>
                        <a:spcAft>
                          <a:spcPts val="0"/>
                        </a:spcAft>
                      </a:pPr>
                      <a:r>
                        <a:rPr lang="en-CA" sz="1600" dirty="0" smtClean="0">
                          <a:effectLst/>
                          <a:latin typeface="+mn-lt"/>
                          <a:ea typeface="+mn-ea"/>
                          <a:cs typeface="+mn-cs"/>
                        </a:rPr>
                        <a:t>Wendy</a:t>
                      </a:r>
                      <a:r>
                        <a:rPr lang="en-CA" sz="1600" baseline="0" dirty="0" smtClean="0">
                          <a:effectLst/>
                          <a:latin typeface="+mn-lt"/>
                          <a:ea typeface="+mn-ea"/>
                          <a:cs typeface="+mn-cs"/>
                        </a:rPr>
                        <a:t> Clark</a:t>
                      </a:r>
                    </a:p>
                  </a:txBody>
                  <a:tcPr marL="68580" marR="68580" marT="0" marB="0"/>
                </a:tc>
              </a:tr>
              <a:tr h="275578">
                <a:tc>
                  <a:txBody>
                    <a:bodyPr/>
                    <a:lstStyle/>
                    <a:p>
                      <a:pPr>
                        <a:lnSpc>
                          <a:spcPct val="115000"/>
                        </a:lnSpc>
                        <a:spcAft>
                          <a:spcPts val="0"/>
                        </a:spcAft>
                      </a:pPr>
                      <a:r>
                        <a:rPr lang="en-CA" sz="1600" dirty="0" err="1" smtClean="0">
                          <a:effectLst/>
                          <a:latin typeface="Calibri"/>
                          <a:ea typeface="Calibri"/>
                          <a:cs typeface="Times New Roman"/>
                        </a:rPr>
                        <a:t>RPG544</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A</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Russ Pangborn</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RPGIV</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143211222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Peter Lind</a:t>
                      </a:r>
                      <a:endParaRPr lang="en-CA" sz="1600" dirty="0">
                        <a:effectLst/>
                        <a:latin typeface="Calibri"/>
                        <a:ea typeface="Calibri"/>
                        <a:cs typeface="Times New Roman"/>
                      </a:endParaRPr>
                    </a:p>
                  </a:txBody>
                  <a:tcPr marL="68580" marR="68580" marT="0" marB="0"/>
                </a:tc>
              </a:tr>
            </a:tbl>
          </a:graphicData>
        </a:graphic>
      </p:graphicFrame>
      <p:sp>
        <p:nvSpPr>
          <p:cNvPr id="6" name="TextBox 5"/>
          <p:cNvSpPr txBox="1"/>
          <p:nvPr/>
        </p:nvSpPr>
        <p:spPr>
          <a:xfrm>
            <a:off x="611560" y="2636912"/>
            <a:ext cx="8532440" cy="5386090"/>
          </a:xfrm>
          <a:prstGeom prst="rect">
            <a:avLst/>
          </a:prstGeom>
          <a:noFill/>
        </p:spPr>
        <p:txBody>
          <a:bodyPr wrap="square" rtlCol="0">
            <a:spAutoFit/>
          </a:bodyPr>
          <a:lstStyle/>
          <a:p>
            <a:r>
              <a:rPr lang="en-CA" sz="2000" b="1"/>
              <a:t>UNF:</a:t>
            </a:r>
          </a:p>
          <a:p>
            <a:pPr marL="285750" indent="-285750">
              <a:buFont typeface="Arial" pitchFamily="34" charset="0"/>
              <a:buChar char="•"/>
            </a:pPr>
            <a:r>
              <a:rPr lang="en-US" sz="2000" b="1"/>
              <a:t>CLASSLIST</a:t>
            </a:r>
            <a:r>
              <a:rPr lang="en-US" sz="2000"/>
              <a:t> [ </a:t>
            </a:r>
            <a:r>
              <a:rPr lang="en-US" sz="2000" u="sng"/>
              <a:t>SubjectCode, SectionCode,</a:t>
            </a:r>
            <a:r>
              <a:rPr lang="en-US" sz="2000"/>
              <a:t> InstructorNo, InstructorName, SubjectName, {</a:t>
            </a:r>
            <a:r>
              <a:rPr lang="en-US" sz="2000">
                <a:solidFill>
                  <a:srgbClr val="009ED6"/>
                </a:solidFill>
              </a:rPr>
              <a:t>StudentNumber</a:t>
            </a:r>
            <a:r>
              <a:rPr lang="en-US" sz="2000"/>
              <a:t>, StudentName} ] </a:t>
            </a:r>
            <a:endParaRPr lang="en-US" sz="2000" smtClean="0"/>
          </a:p>
          <a:p>
            <a:pPr marL="285750" indent="-285750">
              <a:buFont typeface="Arial" pitchFamily="34" charset="0"/>
              <a:buChar char="•"/>
            </a:pPr>
            <a:endParaRPr lang="en-US" sz="2000" b="1">
              <a:solidFill>
                <a:srgbClr val="C00000"/>
              </a:solidFill>
            </a:endParaRPr>
          </a:p>
          <a:p>
            <a:r>
              <a:rPr lang="en-US" sz="2000" b="1" smtClean="0">
                <a:solidFill>
                  <a:srgbClr val="C00000"/>
                </a:solidFill>
              </a:rPr>
              <a:t>METHOD 1:</a:t>
            </a:r>
            <a:r>
              <a:rPr lang="en-US" sz="2000" smtClean="0">
                <a:solidFill>
                  <a:srgbClr val="C00000"/>
                </a:solidFill>
              </a:rPr>
              <a:t> </a:t>
            </a:r>
            <a:r>
              <a:rPr lang="en-US" sz="2000" smtClean="0"/>
              <a:t>Add to key of unnormalized relation to insure primary key identifies 1 and only 1 value of each attribute in the relation.</a:t>
            </a:r>
          </a:p>
          <a:p>
            <a:pPr marL="285750" indent="-285750">
              <a:buFont typeface="Arial" pitchFamily="34" charset="0"/>
              <a:buChar char="•"/>
            </a:pPr>
            <a:endParaRPr lang="en-CA" sz="2000" smtClean="0"/>
          </a:p>
          <a:p>
            <a:r>
              <a:rPr lang="en-US" sz="2000" b="1" smtClean="0"/>
              <a:t>1NF:</a:t>
            </a:r>
            <a:endParaRPr lang="en-US" sz="2000" b="1" dirty="0" smtClean="0"/>
          </a:p>
          <a:p>
            <a:pPr marL="285750" indent="-285750">
              <a:buFont typeface="Arial" pitchFamily="34" charset="0"/>
              <a:buChar char="•"/>
            </a:pPr>
            <a:r>
              <a:rPr lang="en-US" sz="2000" smtClean="0">
                <a:latin typeface="Lucida Sans" pitchFamily="34" charset="0"/>
                <a:cs typeface="Times New Roman" charset="0"/>
              </a:rPr>
              <a:t>a. </a:t>
            </a:r>
            <a:r>
              <a:rPr lang="en-US" sz="2000" b="1" smtClean="0">
                <a:latin typeface="Lucida Sans" pitchFamily="34" charset="0"/>
                <a:cs typeface="Times New Roman" charset="0"/>
              </a:rPr>
              <a:t>CLASSLIST</a:t>
            </a:r>
            <a:r>
              <a:rPr lang="en-US" sz="2000" smtClean="0">
                <a:latin typeface="Lucida Sans" pitchFamily="34" charset="0"/>
              </a:rPr>
              <a:t> </a:t>
            </a:r>
            <a:r>
              <a:rPr lang="en-US" sz="2000" dirty="0">
                <a:latin typeface="Lucida Sans" pitchFamily="34" charset="0"/>
              </a:rPr>
              <a:t>[ </a:t>
            </a:r>
            <a:r>
              <a:rPr lang="en-US" sz="2000" u="sng" dirty="0" err="1">
                <a:latin typeface="Lucida Sans" pitchFamily="34" charset="0"/>
              </a:rPr>
              <a:t>SubjectCode</a:t>
            </a:r>
            <a:r>
              <a:rPr lang="en-US" sz="2000" u="sng" dirty="0">
                <a:latin typeface="Lucida Sans" pitchFamily="34" charset="0"/>
              </a:rPr>
              <a:t>, </a:t>
            </a:r>
            <a:r>
              <a:rPr lang="en-US" sz="2000" u="sng" dirty="0" err="1">
                <a:latin typeface="Lucida Sans" pitchFamily="34" charset="0"/>
              </a:rPr>
              <a:t>SectionCode</a:t>
            </a:r>
            <a:r>
              <a:rPr lang="en-US" sz="2000" u="sng" dirty="0">
                <a:latin typeface="Lucida Sans" pitchFamily="34" charset="0"/>
              </a:rPr>
              <a:t>,</a:t>
            </a:r>
            <a:r>
              <a:rPr lang="en-US" sz="2000" dirty="0">
                <a:latin typeface="Lucida Sans" pitchFamily="34" charset="0"/>
              </a:rPr>
              <a:t> </a:t>
            </a:r>
            <a:r>
              <a:rPr lang="en-US" sz="2000" dirty="0" err="1">
                <a:latin typeface="Lucida Sans" pitchFamily="34" charset="0"/>
              </a:rPr>
              <a:t>InstructorNo</a:t>
            </a:r>
            <a:r>
              <a:rPr lang="en-US" sz="2000" dirty="0">
                <a:latin typeface="Lucida Sans" pitchFamily="34" charset="0"/>
              </a:rPr>
              <a:t>, </a:t>
            </a:r>
            <a:r>
              <a:rPr lang="en-US" sz="2000" dirty="0" err="1">
                <a:latin typeface="Lucida Sans" pitchFamily="34" charset="0"/>
              </a:rPr>
              <a:t>InstructorName</a:t>
            </a:r>
            <a:r>
              <a:rPr lang="en-US" sz="2000" dirty="0">
                <a:latin typeface="Lucida Sans" pitchFamily="34" charset="0"/>
              </a:rPr>
              <a:t>, </a:t>
            </a:r>
            <a:r>
              <a:rPr lang="en-US" sz="2000" dirty="0" err="1">
                <a:latin typeface="Lucida Sans" pitchFamily="34" charset="0"/>
              </a:rPr>
              <a:t>SubjectName</a:t>
            </a:r>
            <a:r>
              <a:rPr lang="en-US" sz="2000" dirty="0">
                <a:latin typeface="Lucida Sans" pitchFamily="34" charset="0"/>
              </a:rPr>
              <a:t>, </a:t>
            </a:r>
            <a:r>
              <a:rPr lang="en-US" sz="2000" u="sng" dirty="0" err="1">
                <a:solidFill>
                  <a:schemeClr val="accent1"/>
                </a:solidFill>
                <a:latin typeface="Lucida Sans" pitchFamily="34" charset="0"/>
              </a:rPr>
              <a:t>StudentNumber</a:t>
            </a:r>
            <a:r>
              <a:rPr lang="en-US" sz="2000" u="sng" dirty="0">
                <a:latin typeface="Lucida Sans" pitchFamily="34" charset="0"/>
              </a:rPr>
              <a:t>,</a:t>
            </a:r>
            <a:r>
              <a:rPr lang="en-US" sz="2000" dirty="0">
                <a:latin typeface="Lucida Sans" pitchFamily="34" charset="0"/>
              </a:rPr>
              <a:t> </a:t>
            </a:r>
            <a:r>
              <a:rPr lang="en-US" sz="2000" err="1">
                <a:latin typeface="Lucida Sans" pitchFamily="34" charset="0"/>
              </a:rPr>
              <a:t>StudentName</a:t>
            </a:r>
            <a:r>
              <a:rPr lang="en-US" sz="2000">
                <a:latin typeface="Lucida Sans" pitchFamily="34" charset="0"/>
              </a:rPr>
              <a:t> </a:t>
            </a:r>
            <a:r>
              <a:rPr lang="en-US" sz="2000" smtClean="0">
                <a:latin typeface="Lucida Sans" pitchFamily="34" charset="0"/>
              </a:rPr>
              <a:t>]</a:t>
            </a:r>
            <a:br>
              <a:rPr lang="en-US" sz="2000" smtClean="0">
                <a:latin typeface="Lucida Sans" pitchFamily="34" charset="0"/>
              </a:rPr>
            </a:br>
            <a:endParaRPr lang="en-US" sz="2000" dirty="0" smtClean="0">
              <a:latin typeface="Lucida Sans" pitchFamily="34" charset="0"/>
            </a:endParaRPr>
          </a:p>
          <a:p>
            <a:pPr marL="285750" indent="-285750">
              <a:buFont typeface="Arial" pitchFamily="34" charset="0"/>
              <a:buChar char="•"/>
            </a:pPr>
            <a:r>
              <a:rPr lang="en-US" sz="2000" smtClean="0">
                <a:latin typeface="Lucida Sans" pitchFamily="34" charset="0"/>
                <a:cs typeface="Times New Roman" charset="0"/>
              </a:rPr>
              <a:t>b.)</a:t>
            </a:r>
            <a:r>
              <a:rPr lang="en-US" sz="2000" b="1" smtClean="0">
                <a:latin typeface="Lucida Sans" pitchFamily="34" charset="0"/>
                <a:cs typeface="Times New Roman" charset="0"/>
              </a:rPr>
              <a:t> CLASSLIST</a:t>
            </a:r>
            <a:r>
              <a:rPr lang="en-US" sz="2000" smtClean="0">
                <a:latin typeface="Lucida Sans" pitchFamily="34" charset="0"/>
              </a:rPr>
              <a:t> </a:t>
            </a:r>
            <a:r>
              <a:rPr lang="en-US" sz="2000" dirty="0">
                <a:latin typeface="Lucida Sans" pitchFamily="34" charset="0"/>
              </a:rPr>
              <a:t>[ </a:t>
            </a:r>
            <a:r>
              <a:rPr lang="en-US" sz="2000" u="sng" dirty="0" err="1">
                <a:latin typeface="Lucida Sans" pitchFamily="34" charset="0"/>
              </a:rPr>
              <a:t>SubjectCode</a:t>
            </a:r>
            <a:r>
              <a:rPr lang="en-US" sz="2000" u="sng" dirty="0">
                <a:latin typeface="Lucida Sans" pitchFamily="34" charset="0"/>
              </a:rPr>
              <a:t>, </a:t>
            </a:r>
            <a:r>
              <a:rPr lang="en-US" sz="2000" u="sng" dirty="0" err="1">
                <a:latin typeface="Lucida Sans" pitchFamily="34" charset="0"/>
              </a:rPr>
              <a:t>SectionCode</a:t>
            </a:r>
            <a:r>
              <a:rPr lang="en-US" sz="2000" u="sng" dirty="0">
                <a:latin typeface="Lucida Sans" pitchFamily="34" charset="0"/>
              </a:rPr>
              <a:t>,</a:t>
            </a:r>
            <a:r>
              <a:rPr lang="en-US" sz="2000" dirty="0">
                <a:latin typeface="Lucida Sans" pitchFamily="34" charset="0"/>
              </a:rPr>
              <a:t> </a:t>
            </a:r>
            <a:r>
              <a:rPr lang="en-US" sz="2000" u="sng" dirty="0" err="1">
                <a:solidFill>
                  <a:schemeClr val="accent1"/>
                </a:solidFill>
                <a:latin typeface="Lucida Sans" pitchFamily="34" charset="0"/>
              </a:rPr>
              <a:t>StudentNumber</a:t>
            </a:r>
            <a:r>
              <a:rPr lang="en-US" sz="2000" u="sng" dirty="0">
                <a:latin typeface="Lucida Sans" pitchFamily="34" charset="0"/>
              </a:rPr>
              <a:t>, </a:t>
            </a:r>
            <a:r>
              <a:rPr lang="en-US" sz="2000" dirty="0" err="1" smtClean="0">
                <a:latin typeface="Lucida Sans" pitchFamily="34" charset="0"/>
              </a:rPr>
              <a:t>InstructorNo</a:t>
            </a:r>
            <a:r>
              <a:rPr lang="en-US" sz="2000" dirty="0">
                <a:latin typeface="Lucida Sans" pitchFamily="34" charset="0"/>
              </a:rPr>
              <a:t>, </a:t>
            </a:r>
            <a:r>
              <a:rPr lang="en-US" sz="2000" dirty="0" err="1">
                <a:latin typeface="Lucida Sans" pitchFamily="34" charset="0"/>
              </a:rPr>
              <a:t>InstructorName</a:t>
            </a:r>
            <a:r>
              <a:rPr lang="en-US" sz="2000" dirty="0">
                <a:latin typeface="Lucida Sans" pitchFamily="34" charset="0"/>
              </a:rPr>
              <a:t>, </a:t>
            </a:r>
            <a:r>
              <a:rPr lang="en-US" sz="2000" dirty="0" err="1">
                <a:latin typeface="Lucida Sans" pitchFamily="34" charset="0"/>
              </a:rPr>
              <a:t>SubjectName</a:t>
            </a:r>
            <a:r>
              <a:rPr lang="en-US" sz="2000" dirty="0">
                <a:latin typeface="Lucida Sans" pitchFamily="34" charset="0"/>
              </a:rPr>
              <a:t>, </a:t>
            </a:r>
            <a:r>
              <a:rPr lang="en-US" sz="2000" dirty="0" err="1" smtClean="0">
                <a:latin typeface="Lucida Sans" pitchFamily="34" charset="0"/>
              </a:rPr>
              <a:t>StudentName</a:t>
            </a:r>
            <a:r>
              <a:rPr lang="en-US" sz="2000" dirty="0" smtClean="0">
                <a:latin typeface="Lucida Sans" pitchFamily="34" charset="0"/>
              </a:rPr>
              <a:t> </a:t>
            </a:r>
            <a:r>
              <a:rPr lang="en-US" sz="2000" dirty="0">
                <a:latin typeface="Lucida Sans" pitchFamily="34" charset="0"/>
              </a:rPr>
              <a:t>]</a:t>
            </a:r>
            <a:endParaRPr lang="en-US" sz="2000" dirty="0"/>
          </a:p>
          <a:p>
            <a:pPr marL="285750" indent="-285750">
              <a:buFont typeface="Arial" pitchFamily="34" charset="0"/>
              <a:buChar char="•"/>
            </a:pPr>
            <a:endParaRPr lang="en-CA" sz="3200" dirty="0"/>
          </a:p>
          <a:p>
            <a:pPr marL="285750" indent="-285750">
              <a:buFont typeface="Arial" pitchFamily="34" charset="0"/>
              <a:buChar char="•"/>
            </a:pPr>
            <a:endParaRPr lang="en-US" sz="3200" dirty="0"/>
          </a:p>
          <a:p>
            <a:pPr marL="285750" indent="-285750">
              <a:buFont typeface="Arial" pitchFamily="34" charset="0"/>
              <a:buChar char="•"/>
            </a:pPr>
            <a:endParaRPr lang="en-CA" sz="2000" dirty="0"/>
          </a:p>
        </p:txBody>
      </p:sp>
      <p:sp>
        <p:nvSpPr>
          <p:cNvPr id="5" name="TextBox 4"/>
          <p:cNvSpPr txBox="1"/>
          <p:nvPr/>
        </p:nvSpPr>
        <p:spPr>
          <a:xfrm>
            <a:off x="900249" y="188640"/>
            <a:ext cx="1122423" cy="369332"/>
          </a:xfrm>
          <a:prstGeom prst="rect">
            <a:avLst/>
          </a:prstGeom>
          <a:noFill/>
        </p:spPr>
        <p:txBody>
          <a:bodyPr wrap="none" rtlCol="0">
            <a:spAutoFit/>
          </a:bodyPr>
          <a:lstStyle/>
          <a:p>
            <a:r>
              <a:rPr lang="en-CA" dirty="0" err="1" smtClean="0"/>
              <a:t>CLASSLIST</a:t>
            </a:r>
            <a:endParaRPr lang="en-CA" dirty="0"/>
          </a:p>
        </p:txBody>
      </p:sp>
    </p:spTree>
    <p:extLst>
      <p:ext uri="{BB962C8B-B14F-4D97-AF65-F5344CB8AC3E}">
        <p14:creationId xmlns:p14="http://schemas.microsoft.com/office/powerpoint/2010/main" val="24985019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2417" y="2636912"/>
            <a:ext cx="8532440" cy="3477875"/>
          </a:xfrm>
          <a:prstGeom prst="rect">
            <a:avLst/>
          </a:prstGeom>
          <a:noFill/>
        </p:spPr>
        <p:txBody>
          <a:bodyPr wrap="square" rtlCol="0">
            <a:spAutoFit/>
          </a:bodyPr>
          <a:lstStyle/>
          <a:p>
            <a:pPr marL="285750" indent="-285750">
              <a:buFont typeface="Arial" pitchFamily="34" charset="0"/>
              <a:buChar char="•"/>
            </a:pPr>
            <a:r>
              <a:rPr lang="en-US" sz="2000" smtClean="0"/>
              <a:t>Restate </a:t>
            </a:r>
            <a:r>
              <a:rPr lang="en-US" sz="2000" dirty="0" smtClean="0"/>
              <a:t>the original un-normalized relation without the </a:t>
            </a:r>
            <a:r>
              <a:rPr lang="en-US" sz="2000" smtClean="0"/>
              <a:t>repeating group</a:t>
            </a:r>
          </a:p>
          <a:p>
            <a:pPr marL="285750" indent="-285750">
              <a:buFont typeface="Arial" pitchFamily="34" charset="0"/>
              <a:buChar char="•"/>
            </a:pPr>
            <a:r>
              <a:rPr lang="en-US" sz="2000" smtClean="0"/>
              <a:t>And, create </a:t>
            </a:r>
            <a:r>
              <a:rPr lang="en-US" sz="2000"/>
              <a:t>a new relation consisting of key of original relation and attributes within repeating group and add to key to ensure uniqueness </a:t>
            </a:r>
          </a:p>
          <a:p>
            <a:pPr marL="285750" indent="-285750">
              <a:buFont typeface="Arial" pitchFamily="34" charset="0"/>
              <a:buChar char="•"/>
            </a:pPr>
            <a:endParaRPr lang="en-US" sz="2000"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b="1" dirty="0" err="1" smtClean="0">
                <a:latin typeface="Lucida Sans" pitchFamily="34" charset="0"/>
                <a:cs typeface="Times New Roman" charset="0"/>
              </a:rPr>
              <a:t>CLASSLIST</a:t>
            </a:r>
            <a:r>
              <a:rPr lang="en-US" sz="2000" dirty="0" smtClean="0">
                <a:latin typeface="Lucida Sans" pitchFamily="34" charset="0"/>
              </a:rPr>
              <a:t> </a:t>
            </a:r>
            <a:r>
              <a:rPr lang="en-US" sz="2000" dirty="0">
                <a:latin typeface="Lucida Sans" pitchFamily="34" charset="0"/>
              </a:rPr>
              <a:t>[ </a:t>
            </a:r>
            <a:r>
              <a:rPr lang="en-US" sz="2000" u="sng" dirty="0" err="1">
                <a:latin typeface="Lucida Sans" pitchFamily="34" charset="0"/>
              </a:rPr>
              <a:t>SubjectCode</a:t>
            </a:r>
            <a:r>
              <a:rPr lang="en-US" sz="2000" u="sng" dirty="0">
                <a:latin typeface="Lucida Sans" pitchFamily="34" charset="0"/>
              </a:rPr>
              <a:t>, </a:t>
            </a:r>
            <a:r>
              <a:rPr lang="en-US" sz="2000" u="sng" dirty="0" err="1">
                <a:latin typeface="Lucida Sans" pitchFamily="34" charset="0"/>
              </a:rPr>
              <a:t>SectionCode</a:t>
            </a:r>
            <a:r>
              <a:rPr lang="en-US" sz="2000" u="sng" dirty="0">
                <a:latin typeface="Lucida Sans" pitchFamily="34" charset="0"/>
              </a:rPr>
              <a:t>,</a:t>
            </a:r>
            <a:r>
              <a:rPr lang="en-US" sz="2000" dirty="0">
                <a:latin typeface="Lucida Sans" pitchFamily="34" charset="0"/>
              </a:rPr>
              <a:t> </a:t>
            </a:r>
            <a:r>
              <a:rPr lang="en-US" sz="2000" dirty="0" err="1">
                <a:latin typeface="Lucida Sans" pitchFamily="34" charset="0"/>
              </a:rPr>
              <a:t>InstructorNo</a:t>
            </a:r>
            <a:r>
              <a:rPr lang="en-US" sz="2000" dirty="0">
                <a:latin typeface="Lucida Sans" pitchFamily="34" charset="0"/>
              </a:rPr>
              <a:t>, </a:t>
            </a:r>
            <a:r>
              <a:rPr lang="en-US" sz="2000" dirty="0" err="1">
                <a:latin typeface="Lucida Sans" pitchFamily="34" charset="0"/>
              </a:rPr>
              <a:t>InstructorName</a:t>
            </a:r>
            <a:r>
              <a:rPr lang="en-US" sz="2000" dirty="0">
                <a:latin typeface="Lucida Sans" pitchFamily="34" charset="0"/>
              </a:rPr>
              <a:t>, </a:t>
            </a:r>
            <a:r>
              <a:rPr lang="en-US" sz="2000" dirty="0" err="1">
                <a:latin typeface="Lucida Sans" pitchFamily="34" charset="0"/>
              </a:rPr>
              <a:t>SubjectName</a:t>
            </a:r>
            <a:r>
              <a:rPr lang="en-US" sz="2000" dirty="0">
                <a:latin typeface="Lucida Sans" pitchFamily="34" charset="0"/>
              </a:rPr>
              <a:t> </a:t>
            </a:r>
            <a:r>
              <a:rPr lang="en-US" sz="2000" dirty="0" smtClean="0">
                <a:latin typeface="Lucida Sans" pitchFamily="34" charset="0"/>
              </a:rPr>
              <a:t>]</a:t>
            </a:r>
          </a:p>
          <a:p>
            <a:endParaRPr lang="en-US" sz="2000" dirty="0" smtClean="0"/>
          </a:p>
          <a:p>
            <a:pPr marL="285750" indent="-285750">
              <a:buFont typeface="Arial" pitchFamily="34" charset="0"/>
              <a:buChar char="•"/>
            </a:pPr>
            <a:r>
              <a:rPr lang="en-US" sz="2000" b="1" dirty="0" err="1" smtClean="0">
                <a:latin typeface="Lucida Sans" pitchFamily="34" charset="0"/>
                <a:cs typeface="Times New Roman" charset="0"/>
              </a:rPr>
              <a:t>CLASSLISTSTUDENT</a:t>
            </a:r>
            <a:r>
              <a:rPr lang="en-US" sz="2000" dirty="0" smtClean="0">
                <a:latin typeface="Lucida Sans" pitchFamily="34" charset="0"/>
              </a:rPr>
              <a:t> </a:t>
            </a:r>
            <a:r>
              <a:rPr lang="en-US" sz="2000" dirty="0">
                <a:latin typeface="Lucida Sans" pitchFamily="34" charset="0"/>
              </a:rPr>
              <a:t>[ </a:t>
            </a:r>
            <a:r>
              <a:rPr lang="en-US" sz="2000" u="sng" dirty="0" err="1">
                <a:latin typeface="Lucida Sans" pitchFamily="34" charset="0"/>
              </a:rPr>
              <a:t>SubjectCode</a:t>
            </a:r>
            <a:r>
              <a:rPr lang="en-US" sz="2000" u="sng" dirty="0">
                <a:latin typeface="Lucida Sans" pitchFamily="34" charset="0"/>
              </a:rPr>
              <a:t>, </a:t>
            </a:r>
            <a:r>
              <a:rPr lang="en-US" sz="2000" u="sng" dirty="0" err="1">
                <a:latin typeface="Lucida Sans" pitchFamily="34" charset="0"/>
              </a:rPr>
              <a:t>SectionCode</a:t>
            </a:r>
            <a:r>
              <a:rPr lang="en-US" sz="2000" u="sng" dirty="0">
                <a:latin typeface="Lucida Sans" pitchFamily="34" charset="0"/>
              </a:rPr>
              <a:t>,</a:t>
            </a:r>
            <a:r>
              <a:rPr lang="en-US" sz="2000" dirty="0">
                <a:latin typeface="Lucida Sans" pitchFamily="34" charset="0"/>
              </a:rPr>
              <a:t> </a:t>
            </a:r>
            <a:r>
              <a:rPr lang="en-US" sz="2000" u="sng" dirty="0" err="1">
                <a:solidFill>
                  <a:srgbClr val="009ED6"/>
                </a:solidFill>
                <a:latin typeface="Lucida Sans" pitchFamily="34" charset="0"/>
              </a:rPr>
              <a:t>StudentNumber</a:t>
            </a:r>
            <a:r>
              <a:rPr lang="en-US" sz="2000" u="sng" dirty="0">
                <a:latin typeface="Lucida Sans" pitchFamily="34" charset="0"/>
              </a:rPr>
              <a:t>,</a:t>
            </a:r>
            <a:r>
              <a:rPr lang="en-US" sz="2000" dirty="0">
                <a:latin typeface="Lucida Sans" pitchFamily="34" charset="0"/>
              </a:rPr>
              <a:t> </a:t>
            </a:r>
            <a:r>
              <a:rPr lang="en-US" sz="2000" dirty="0" err="1">
                <a:latin typeface="Lucida Sans" pitchFamily="34" charset="0"/>
              </a:rPr>
              <a:t>StudentName</a:t>
            </a:r>
            <a:r>
              <a:rPr lang="en-US" sz="2000" dirty="0">
                <a:latin typeface="Lucida Sans" pitchFamily="34" charset="0"/>
              </a:rPr>
              <a:t> ]</a:t>
            </a:r>
          </a:p>
          <a:p>
            <a:endParaRPr lang="en-CA" sz="2000" dirty="0"/>
          </a:p>
        </p:txBody>
      </p:sp>
      <p:sp>
        <p:nvSpPr>
          <p:cNvPr id="2" name="TextBox 1"/>
          <p:cNvSpPr txBox="1"/>
          <p:nvPr/>
        </p:nvSpPr>
        <p:spPr>
          <a:xfrm>
            <a:off x="683568" y="2204864"/>
            <a:ext cx="1743554" cy="523220"/>
          </a:xfrm>
          <a:prstGeom prst="rect">
            <a:avLst/>
          </a:prstGeom>
          <a:noFill/>
        </p:spPr>
        <p:txBody>
          <a:bodyPr wrap="none" rtlCol="0">
            <a:spAutoFit/>
          </a:bodyPr>
          <a:lstStyle/>
          <a:p>
            <a:r>
              <a:rPr lang="en-US" sz="2800" b="1" smtClean="0">
                <a:solidFill>
                  <a:srgbClr val="C00000"/>
                </a:solidFill>
              </a:rPr>
              <a:t>Method 2:</a:t>
            </a:r>
            <a:endParaRPr lang="en-US" sz="2800" b="1" dirty="0">
              <a:solidFill>
                <a:srgbClr val="C00000"/>
              </a:solidFill>
            </a:endParaRPr>
          </a:p>
        </p:txBody>
      </p:sp>
      <p:sp>
        <p:nvSpPr>
          <p:cNvPr id="3" name="Rectangle 2"/>
          <p:cNvSpPr/>
          <p:nvPr/>
        </p:nvSpPr>
        <p:spPr>
          <a:xfrm>
            <a:off x="827584" y="620688"/>
            <a:ext cx="7920880" cy="923330"/>
          </a:xfrm>
          <a:prstGeom prst="rect">
            <a:avLst/>
          </a:prstGeom>
        </p:spPr>
        <p:txBody>
          <a:bodyPr wrap="square">
            <a:spAutoFit/>
          </a:bodyPr>
          <a:lstStyle/>
          <a:p>
            <a:r>
              <a:rPr lang="en-CA" b="1"/>
              <a:t>UNF:</a:t>
            </a:r>
          </a:p>
          <a:p>
            <a:pPr marL="285750" indent="-285750">
              <a:buFont typeface="Arial" pitchFamily="34" charset="0"/>
              <a:buChar char="•"/>
            </a:pPr>
            <a:r>
              <a:rPr lang="en-US" b="1"/>
              <a:t>CLASSLIST</a:t>
            </a:r>
            <a:r>
              <a:rPr lang="en-US"/>
              <a:t> [ </a:t>
            </a:r>
            <a:r>
              <a:rPr lang="en-US" u="sng"/>
              <a:t>SubjectCode, SectionCode,</a:t>
            </a:r>
            <a:r>
              <a:rPr lang="en-US"/>
              <a:t> InstructorNo, InstructorName, SubjectName, {</a:t>
            </a:r>
            <a:r>
              <a:rPr lang="en-US">
                <a:solidFill>
                  <a:srgbClr val="009ED6"/>
                </a:solidFill>
              </a:rPr>
              <a:t>StudentNumber</a:t>
            </a:r>
            <a:r>
              <a:rPr lang="en-US"/>
              <a:t>, StudentName} ] </a:t>
            </a:r>
          </a:p>
        </p:txBody>
      </p:sp>
    </p:spTree>
    <p:extLst>
      <p:ext uri="{BB962C8B-B14F-4D97-AF65-F5344CB8AC3E}">
        <p14:creationId xmlns:p14="http://schemas.microsoft.com/office/powerpoint/2010/main" val="22317040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smtClean="0"/>
              <a:t>Example:  UNF </a:t>
            </a:r>
            <a:r>
              <a:rPr lang="en-US" dirty="0" smtClean="0"/>
              <a:t>to </a:t>
            </a:r>
            <a:r>
              <a:rPr lang="en-US" dirty="0" err="1" smtClean="0"/>
              <a:t>1NF</a:t>
            </a:r>
            <a:endParaRPr lang="en-CA" dirty="0"/>
          </a:p>
        </p:txBody>
      </p:sp>
      <p:sp>
        <p:nvSpPr>
          <p:cNvPr id="15363" name="Rectangle 3"/>
          <p:cNvSpPr>
            <a:spLocks noGrp="1" noChangeArrowheads="1"/>
          </p:cNvSpPr>
          <p:nvPr>
            <p:ph type="body" idx="1"/>
          </p:nvPr>
        </p:nvSpPr>
        <p:spPr>
          <a:xfrm>
            <a:off x="762000" y="1700808"/>
            <a:ext cx="8077200" cy="4192968"/>
          </a:xfrm>
        </p:spPr>
        <p:txBody>
          <a:bodyPr>
            <a:normAutofit lnSpcReduction="10000"/>
          </a:bodyPr>
          <a:lstStyle/>
          <a:p>
            <a:pPr>
              <a:lnSpc>
                <a:spcPct val="90000"/>
              </a:lnSpc>
            </a:pPr>
            <a:r>
              <a:rPr lang="en-US" sz="2800" dirty="0" err="1" smtClean="0"/>
              <a:t>DentistsOffice</a:t>
            </a:r>
            <a:r>
              <a:rPr lang="en-US" sz="2800" dirty="0" smtClean="0"/>
              <a:t> [</a:t>
            </a:r>
            <a:r>
              <a:rPr lang="en-US" sz="2800" u="sng" dirty="0" err="1" smtClean="0"/>
              <a:t>OfficeNo</a:t>
            </a:r>
            <a:r>
              <a:rPr lang="en-US" sz="2800" dirty="0" smtClean="0"/>
              <a:t>, </a:t>
            </a:r>
            <a:r>
              <a:rPr lang="en-US" sz="2800" dirty="0" err="1" smtClean="0"/>
              <a:t>MailAddress</a:t>
            </a:r>
            <a:r>
              <a:rPr lang="en-US" sz="2800" dirty="0" smtClean="0"/>
              <a:t>, </a:t>
            </a:r>
            <a:r>
              <a:rPr lang="en-US" sz="2800" dirty="0" err="1" smtClean="0"/>
              <a:t>HeadDentist</a:t>
            </a:r>
            <a:r>
              <a:rPr lang="en-US" sz="2800" dirty="0" smtClean="0"/>
              <a:t>, (</a:t>
            </a:r>
            <a:r>
              <a:rPr lang="en-US" sz="2800" dirty="0" err="1"/>
              <a:t>PatientNo</a:t>
            </a:r>
            <a:r>
              <a:rPr lang="en-US" sz="2800" dirty="0"/>
              <a:t>, </a:t>
            </a:r>
            <a:r>
              <a:rPr lang="en-US" sz="2800" dirty="0" err="1"/>
              <a:t>PatientName</a:t>
            </a:r>
            <a:r>
              <a:rPr lang="en-US" sz="2800" dirty="0" smtClean="0"/>
              <a:t>) ]</a:t>
            </a:r>
          </a:p>
          <a:p>
            <a:pPr>
              <a:lnSpc>
                <a:spcPct val="90000"/>
              </a:lnSpc>
            </a:pPr>
            <a:endParaRPr lang="en-US" sz="2800" b="1" dirty="0"/>
          </a:p>
          <a:p>
            <a:r>
              <a:rPr lang="en-US" sz="2800" dirty="0"/>
              <a:t> </a:t>
            </a:r>
            <a:r>
              <a:rPr lang="en-US" sz="2800" dirty="0" smtClean="0"/>
              <a:t>Select </a:t>
            </a:r>
            <a:r>
              <a:rPr lang="en-US" sz="2800" dirty="0"/>
              <a:t>the Primary Key for the multi-valued dependency</a:t>
            </a:r>
            <a:r>
              <a:rPr lang="en-US" sz="2800" dirty="0" smtClean="0"/>
              <a:t>.</a:t>
            </a:r>
          </a:p>
          <a:p>
            <a:r>
              <a:rPr lang="en-US" sz="2800" dirty="0"/>
              <a:t>Create a two-part primary key by concatenating the original </a:t>
            </a:r>
            <a:r>
              <a:rPr lang="en-US" sz="2800" dirty="0" err="1"/>
              <a:t>PK</a:t>
            </a:r>
            <a:r>
              <a:rPr lang="en-US" sz="2800" dirty="0"/>
              <a:t> with the </a:t>
            </a:r>
            <a:r>
              <a:rPr lang="en-US" sz="2800" dirty="0" err="1"/>
              <a:t>PK</a:t>
            </a:r>
            <a:r>
              <a:rPr lang="en-US" sz="2800" dirty="0"/>
              <a:t> of the multi-valued </a:t>
            </a:r>
            <a:r>
              <a:rPr lang="en-US" sz="2800" dirty="0" smtClean="0"/>
              <a:t>dependency</a:t>
            </a:r>
          </a:p>
          <a:p>
            <a:r>
              <a:rPr lang="en-US" sz="2800" dirty="0" err="1"/>
              <a:t>DentistsOffice</a:t>
            </a:r>
            <a:r>
              <a:rPr lang="en-US" sz="2800" dirty="0"/>
              <a:t> [</a:t>
            </a:r>
            <a:r>
              <a:rPr lang="en-US" sz="2800" u="sng" dirty="0" err="1"/>
              <a:t>OfficeNo</a:t>
            </a:r>
            <a:r>
              <a:rPr lang="en-US" sz="2800" dirty="0"/>
              <a:t>, </a:t>
            </a:r>
            <a:r>
              <a:rPr lang="en-US" sz="2800" u="sng" dirty="0" err="1"/>
              <a:t>PatientNo</a:t>
            </a:r>
            <a:r>
              <a:rPr lang="en-US" sz="2800" dirty="0"/>
              <a:t> </a:t>
            </a:r>
            <a:r>
              <a:rPr lang="en-US" sz="2800" dirty="0" err="1" smtClean="0"/>
              <a:t>MailAddress</a:t>
            </a:r>
            <a:r>
              <a:rPr lang="en-US" sz="2800" dirty="0"/>
              <a:t>, </a:t>
            </a:r>
            <a:r>
              <a:rPr lang="en-US" sz="2800" dirty="0" err="1"/>
              <a:t>HeadDentist</a:t>
            </a:r>
            <a:r>
              <a:rPr lang="en-US" sz="2800" dirty="0"/>
              <a:t>, </a:t>
            </a:r>
            <a:r>
              <a:rPr lang="en-US" sz="2800" dirty="0" smtClean="0"/>
              <a:t> </a:t>
            </a:r>
            <a:r>
              <a:rPr lang="en-US" sz="2800" dirty="0" err="1" smtClean="0"/>
              <a:t>PatientName</a:t>
            </a:r>
            <a:r>
              <a:rPr lang="en-US" sz="2800" dirty="0" smtClean="0"/>
              <a:t> </a:t>
            </a:r>
            <a:r>
              <a:rPr lang="en-US" sz="2800" dirty="0"/>
              <a:t>]</a:t>
            </a:r>
          </a:p>
          <a:p>
            <a:endParaRPr lang="en-CA" sz="2800" dirty="0"/>
          </a:p>
          <a:p>
            <a:pPr>
              <a:lnSpc>
                <a:spcPct val="90000"/>
              </a:lnSpc>
            </a:pPr>
            <a:endParaRPr lang="en-US" sz="2800" dirty="0"/>
          </a:p>
          <a:p>
            <a:pPr eaLnBrk="1" hangingPunct="1">
              <a:lnSpc>
                <a:spcPct val="90000"/>
              </a:lnSpc>
            </a:pPr>
            <a:endParaRPr lang="en-US" sz="2800" dirty="0" smtClean="0"/>
          </a:p>
        </p:txBody>
      </p:sp>
    </p:spTree>
    <p:extLst>
      <p:ext uri="{BB962C8B-B14F-4D97-AF65-F5344CB8AC3E}">
        <p14:creationId xmlns:p14="http://schemas.microsoft.com/office/powerpoint/2010/main" val="27475619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 </a:t>
            </a:r>
            <a:r>
              <a:rPr lang="en-US" smtClean="0"/>
              <a:t>DataBase Design Language</a:t>
            </a:r>
            <a:br>
              <a:rPr lang="en-US" smtClean="0"/>
            </a:br>
            <a:r>
              <a:rPr lang="en-US" smtClean="0"/>
              <a:t>(Relational Notation)</a:t>
            </a:r>
          </a:p>
          <a:p>
            <a:endParaRPr lang="en-US" smtClean="0"/>
          </a:p>
          <a:p>
            <a:r>
              <a:rPr lang="en-US" smtClean="0"/>
              <a:t>Entity Set (3NF)</a:t>
            </a:r>
            <a:endParaRPr lang="en-US" dirty="0" smtClean="0"/>
          </a:p>
          <a:p>
            <a:pPr marL="0" indent="0">
              <a:buNone/>
            </a:pPr>
            <a:endParaRPr lang="en-CA" smtClean="0"/>
          </a:p>
          <a:p>
            <a:pPr marL="0" indent="0">
              <a:buNone/>
            </a:pPr>
            <a:endParaRPr lang="en-CA" dirty="0"/>
          </a:p>
          <a:p>
            <a:endParaRPr lang="en-CA" dirty="0"/>
          </a:p>
        </p:txBody>
      </p:sp>
      <p:sp>
        <p:nvSpPr>
          <p:cNvPr id="4" name="Title 3"/>
          <p:cNvSpPr>
            <a:spLocks noGrp="1"/>
          </p:cNvSpPr>
          <p:nvPr>
            <p:ph type="title"/>
          </p:nvPr>
        </p:nvSpPr>
        <p:spPr/>
        <p:txBody>
          <a:bodyPr/>
          <a:lstStyle/>
          <a:p>
            <a:r>
              <a:rPr lang="en-US" smtClean="0"/>
              <a:t>DBDL</a:t>
            </a:r>
            <a:endParaRPr lang="en-US"/>
          </a:p>
        </p:txBody>
      </p:sp>
    </p:spTree>
    <p:extLst>
      <p:ext uri="{BB962C8B-B14F-4D97-AF65-F5344CB8AC3E}">
        <p14:creationId xmlns:p14="http://schemas.microsoft.com/office/powerpoint/2010/main" val="35854089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Dependencies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Functional Dependency </a:t>
            </a:r>
            <a:br>
              <a:rPr lang="en-US" smtClean="0"/>
            </a:br>
            <a:r>
              <a:rPr lang="en-US" smtClean="0"/>
              <a:t>	(e.g., primary key </a:t>
            </a:r>
            <a:r>
              <a:rPr lang="en-US" smtClean="0">
                <a:sym typeface="Wingdings" panose="05000000000000000000" pitchFamily="2" charset="2"/>
              </a:rPr>
              <a:t> other attributes)</a:t>
            </a:r>
          </a:p>
          <a:p>
            <a:endParaRPr lang="en-US" smtClean="0"/>
          </a:p>
          <a:p>
            <a:r>
              <a:rPr lang="en-US" smtClean="0"/>
              <a:t>Multi-value Dependency</a:t>
            </a:r>
          </a:p>
          <a:p>
            <a:pPr lvl="2"/>
            <a:r>
              <a:rPr lang="en-US" smtClean="0"/>
              <a:t>Remove for 1NF</a:t>
            </a:r>
            <a:endParaRPr lang="en-US" dirty="0" smtClean="0"/>
          </a:p>
          <a:p>
            <a:r>
              <a:rPr lang="en-US" smtClean="0"/>
              <a:t>Partial Dependency	</a:t>
            </a:r>
          </a:p>
          <a:p>
            <a:pPr lvl="2"/>
            <a:r>
              <a:rPr lang="en-US" smtClean="0"/>
              <a:t>Remove for 2NF</a:t>
            </a:r>
            <a:endParaRPr lang="en-US" dirty="0" smtClean="0"/>
          </a:p>
          <a:p>
            <a:r>
              <a:rPr lang="en-US" smtClean="0"/>
              <a:t>Transitive Dependency</a:t>
            </a:r>
          </a:p>
          <a:p>
            <a:pPr lvl="2"/>
            <a:r>
              <a:rPr lang="en-US" smtClean="0"/>
              <a:t>Remove for 3NF</a:t>
            </a:r>
            <a:endParaRPr lang="en-US" dirty="0" smtClean="0"/>
          </a:p>
        </p:txBody>
      </p:sp>
    </p:spTree>
    <p:extLst>
      <p:ext uri="{BB962C8B-B14F-4D97-AF65-F5344CB8AC3E}">
        <p14:creationId xmlns:p14="http://schemas.microsoft.com/office/powerpoint/2010/main" val="37939191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C00000"/>
                </a:solidFill>
              </a:rPr>
              <a:t>Multiple</a:t>
            </a:r>
            <a:r>
              <a:rPr lang="en-US" smtClean="0"/>
              <a:t> Multi-Value Dependencies</a:t>
            </a:r>
            <a:endParaRPr lang="en-US"/>
          </a:p>
        </p:txBody>
      </p:sp>
      <p:sp>
        <p:nvSpPr>
          <p:cNvPr id="3" name="Content Placeholder 2"/>
          <p:cNvSpPr>
            <a:spLocks noGrp="1"/>
          </p:cNvSpPr>
          <p:nvPr>
            <p:ph idx="1"/>
          </p:nvPr>
        </p:nvSpPr>
        <p:spPr/>
        <p:txBody>
          <a:bodyPr>
            <a:normAutofit fontScale="92500" lnSpcReduction="10000"/>
          </a:bodyPr>
          <a:lstStyle/>
          <a:p>
            <a:r>
              <a:rPr lang="en-US" dirty="0"/>
              <a:t>UNF: [</a:t>
            </a:r>
            <a:r>
              <a:rPr lang="en-US" u="sng" dirty="0" smtClean="0"/>
              <a:t>key1</a:t>
            </a:r>
            <a:r>
              <a:rPr lang="en-US" dirty="0" smtClean="0"/>
              <a:t>, </a:t>
            </a:r>
            <a:r>
              <a:rPr lang="en-US" dirty="0"/>
              <a:t>at2, at3, (</a:t>
            </a:r>
            <a:r>
              <a:rPr lang="en-US" dirty="0" smtClean="0"/>
              <a:t>key2, at4</a:t>
            </a:r>
            <a:r>
              <a:rPr lang="en-US" dirty="0"/>
              <a:t>, at5</a:t>
            </a:r>
            <a:r>
              <a:rPr lang="en-US" dirty="0" smtClean="0"/>
              <a:t>), (key3, at6) ]</a:t>
            </a:r>
            <a:endParaRPr lang="en-US" dirty="0"/>
          </a:p>
          <a:p>
            <a:r>
              <a:rPr lang="en-US" dirty="0"/>
              <a:t>1NF: [</a:t>
            </a:r>
            <a:r>
              <a:rPr lang="en-US" u="sng" dirty="0" smtClean="0"/>
              <a:t>key1</a:t>
            </a:r>
            <a:r>
              <a:rPr lang="en-US" dirty="0" smtClean="0"/>
              <a:t>, </a:t>
            </a:r>
            <a:r>
              <a:rPr lang="en-US" dirty="0"/>
              <a:t>at2, at3]</a:t>
            </a:r>
            <a:br>
              <a:rPr lang="en-US" dirty="0"/>
            </a:br>
            <a:r>
              <a:rPr lang="en-US" dirty="0"/>
              <a:t>	   [</a:t>
            </a:r>
            <a:r>
              <a:rPr lang="en-US" u="sng" dirty="0" smtClean="0"/>
              <a:t>key1, key2</a:t>
            </a:r>
            <a:r>
              <a:rPr lang="en-US" dirty="0" smtClean="0"/>
              <a:t>, at4, at5] </a:t>
            </a:r>
            <a:r>
              <a:rPr lang="en-US" dirty="0"/>
              <a:t/>
            </a:r>
            <a:br>
              <a:rPr lang="en-US" dirty="0"/>
            </a:br>
            <a:r>
              <a:rPr lang="en-US" dirty="0"/>
              <a:t>	   [</a:t>
            </a:r>
            <a:r>
              <a:rPr lang="en-US" u="sng" dirty="0" smtClean="0"/>
              <a:t>key1, key3</a:t>
            </a:r>
            <a:r>
              <a:rPr lang="en-US" dirty="0" smtClean="0"/>
              <a:t>, at6]</a:t>
            </a:r>
            <a:endParaRPr lang="en-US" dirty="0"/>
          </a:p>
          <a:p>
            <a:pPr marL="0" indent="0">
              <a:buNone/>
            </a:pPr>
            <a:endParaRPr lang="en-US" dirty="0"/>
          </a:p>
          <a:p>
            <a:r>
              <a:rPr lang="en-US" dirty="0" smtClean="0"/>
              <a:t>UNF: [key1, at2, at3, (key2, at4, (key5, at6) ) ]</a:t>
            </a:r>
          </a:p>
          <a:p>
            <a:r>
              <a:rPr lang="en-US" dirty="0" smtClean="0"/>
              <a:t>1NF: [</a:t>
            </a:r>
            <a:r>
              <a:rPr lang="en-US" u="sng" dirty="0" smtClean="0"/>
              <a:t>key1</a:t>
            </a:r>
            <a:r>
              <a:rPr lang="en-US" dirty="0" smtClean="0"/>
              <a:t>, at2, at3]</a:t>
            </a:r>
            <a:br>
              <a:rPr lang="en-US" dirty="0" smtClean="0"/>
            </a:br>
            <a:r>
              <a:rPr lang="en-US" dirty="0" smtClean="0"/>
              <a:t>	   [</a:t>
            </a:r>
            <a:r>
              <a:rPr lang="en-US" u="sng" dirty="0" smtClean="0"/>
              <a:t>key1, key2</a:t>
            </a:r>
            <a:r>
              <a:rPr lang="en-US" dirty="0" smtClean="0"/>
              <a:t>, at4] </a:t>
            </a:r>
            <a:br>
              <a:rPr lang="en-US" dirty="0" smtClean="0"/>
            </a:br>
            <a:r>
              <a:rPr lang="en-US" dirty="0" smtClean="0"/>
              <a:t>	   [</a:t>
            </a:r>
            <a:r>
              <a:rPr lang="en-US" u="sng" dirty="0" smtClean="0"/>
              <a:t>key1, key2</a:t>
            </a:r>
            <a:r>
              <a:rPr lang="en-US" dirty="0" smtClean="0"/>
              <a:t>, </a:t>
            </a:r>
            <a:r>
              <a:rPr lang="en-US" u="sng" dirty="0" smtClean="0"/>
              <a:t>key5</a:t>
            </a:r>
            <a:r>
              <a:rPr lang="en-US" dirty="0" smtClean="0"/>
              <a:t>, at6]</a:t>
            </a:r>
            <a:endParaRPr lang="en-US" dirty="0"/>
          </a:p>
        </p:txBody>
      </p:sp>
    </p:spTree>
    <p:extLst>
      <p:ext uri="{BB962C8B-B14F-4D97-AF65-F5344CB8AC3E}">
        <p14:creationId xmlns:p14="http://schemas.microsoft.com/office/powerpoint/2010/main" val="1351285761"/>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Normalization REVIEW&amp;quot;&quot;/&gt;&lt;property id=&quot;20307&quot; value=&quot;259&quot;/&gt;&lt;/object&gt;&lt;object type=&quot;3&quot; unique_id=&quot;10004&quot;&gt;&lt;property id=&quot;20148&quot; value=&quot;5&quot;/&gt;&lt;property id=&quot;20300&quot; value=&quot;Slide 2 - &amp;quot;6 Types of Keys:&amp;quot;&quot;/&gt;&lt;property id=&quot;20307&quot; value=&quot;327&quot;/&gt;&lt;/object&gt;&lt;object type=&quot;3&quot; unique_id=&quot;10005&quot;&gt;&lt;property id=&quot;20148&quot; value=&quot;5&quot;/&gt;&lt;property id=&quot;20300&quot; value=&quot;Slide 3&quot;/&gt;&lt;property id=&quot;20307&quot; value=&quot;296&quot;/&gt;&lt;/object&gt;&lt;object type=&quot;3&quot; unique_id=&quot;10006&quot;&gt;&lt;property id=&quot;20148&quot; value=&quot;5&quot;/&gt;&lt;property id=&quot;20300&quot; value=&quot;Slide 4&quot;/&gt;&lt;property id=&quot;20307&quot; value=&quot;319&quot;/&gt;&lt;/object&gt;&lt;object type=&quot;3&quot; unique_id=&quot;10007&quot;&gt;&lt;property id=&quot;20148&quot; value=&quot;5&quot;/&gt;&lt;property id=&quot;20300&quot; value=&quot;Slide 5&quot;/&gt;&lt;property id=&quot;20307&quot; value=&quot;301&quot;/&gt;&lt;/object&gt;&lt;object type=&quot;3&quot; unique_id=&quot;10008&quot;&gt;&lt;property id=&quot;20148&quot; value=&quot;5&quot;/&gt;&lt;property id=&quot;20300&quot; value=&quot;Slide 6 - &amp;quot;Example:  UNF to 1NF&amp;quot;&quot;/&gt;&lt;property id=&quot;20307&quot; value=&quot;355&quot;/&gt;&lt;/object&gt;&lt;object type=&quot;3&quot; unique_id=&quot;10009&quot;&gt;&lt;property id=&quot;20148&quot; value=&quot;5&quot;/&gt;&lt;property id=&quot;20300&quot; value=&quot;Slide 7 - &amp;quot;DBDL&amp;quot;&quot;/&gt;&lt;property id=&quot;20307&quot; value=&quot;360&quot;/&gt;&lt;/object&gt;&lt;object type=&quot;3&quot; unique_id=&quot;10010&quot;&gt;&lt;property id=&quot;20148&quot; value=&quot;5&quot;/&gt;&lt;property id=&quot;20300&quot; value=&quot;Slide 8 - &amp;quot;Dependencies&amp;quot;&quot;/&gt;&lt;property id=&quot;20307&quot; value=&quot;369&quot;/&gt;&lt;/object&gt;&lt;object type=&quot;3&quot; unique_id=&quot;10011&quot;&gt;&lt;property id=&quot;20148&quot; value=&quot;5&quot;/&gt;&lt;property id=&quot;20300&quot; value=&quot;Slide 9 - &amp;quot;Multiple Multi-Value Dependencies&amp;quot;&quot;/&gt;&lt;property id=&quot;20307&quot; value=&quot;371&quot;/&gt;&lt;/object&gt;&lt;object type=&quot;3&quot; unique_id=&quot;10012&quot;&gt;&lt;property id=&quot;20148&quot; value=&quot;5&quot;/&gt;&lt;property id=&quot;20300&quot; value=&quot;Slide 10 - &amp;quot;Next Week: “Merge”&amp;quot;&quot;/&gt;&lt;property id=&quot;20307&quot; value=&quot;370&quot;/&gt;&lt;/object&gt;&lt;/object&gt;&lt;object type=&quot;8&quot; unique_id=&quot;10024&quot;&gt;&lt;/object&gt;&lt;/object&gt;&lt;/database&gt;"/>
  <p:tag name="MMPROD_NEXTUNIQUEID" val="10009"/>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3.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4.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698</Words>
  <Application>Microsoft Office PowerPoint</Application>
  <PresentationFormat>On-screen Show (4:3)</PresentationFormat>
  <Paragraphs>201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Georgia</vt:lpstr>
      <vt:lpstr>Lucida Sans</vt:lpstr>
      <vt:lpstr>Times New Roman</vt:lpstr>
      <vt:lpstr>Wingdings</vt:lpstr>
      <vt:lpstr>Training</vt:lpstr>
      <vt:lpstr>Normalization REVIEW</vt:lpstr>
      <vt:lpstr>6 Types of Keys:</vt:lpstr>
      <vt:lpstr>PowerPoint Presentation</vt:lpstr>
      <vt:lpstr>PowerPoint Presentation</vt:lpstr>
      <vt:lpstr>PowerPoint Presentation</vt:lpstr>
      <vt:lpstr>Example:  UNF to 1NF</vt:lpstr>
      <vt:lpstr>DBDL</vt:lpstr>
      <vt:lpstr>Dependencies</vt:lpstr>
      <vt:lpstr>Multiple Multi-Value Dependencies</vt:lpstr>
      <vt:lpstr>More Than 1 Multi-valued Dependency  Bridge Tables</vt:lpstr>
      <vt:lpstr> 1.   Multiple multi-valued dependencies</vt:lpstr>
      <vt:lpstr>Route and Driver List</vt:lpstr>
      <vt:lpstr>Route and Driver List</vt:lpstr>
      <vt:lpstr>Route and Driver List</vt:lpstr>
      <vt:lpstr>1NF : Eliminate multi-valued dependencies. </vt:lpstr>
      <vt:lpstr>2NF: Eliminate Partial Dependencies </vt:lpstr>
      <vt:lpstr>3NF: There are no transitive dependencies, so the 3NF relations are: </vt:lpstr>
      <vt:lpstr>2. Bridge Table for Many-to-Many Relationships</vt:lpstr>
      <vt:lpstr>Many to Many Relationship </vt:lpstr>
      <vt:lpstr>Many to Many Relationship </vt:lpstr>
      <vt:lpstr>Many to Many Relationship </vt:lpstr>
      <vt:lpstr>Next Week: “Merge”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2013-07-01T13:50:36Z</dcterms:created>
  <dcterms:modified xsi:type="dcterms:W3CDTF">2015-04-02T04:10:56Z</dcterms:modified>
</cp:coreProperties>
</file>