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1" r:id="rId3"/>
    <p:sldId id="283" r:id="rId4"/>
    <p:sldId id="284" r:id="rId5"/>
    <p:sldId id="262" r:id="rId6"/>
    <p:sldId id="296" r:id="rId7"/>
    <p:sldId id="302" r:id="rId8"/>
    <p:sldId id="303" r:id="rId9"/>
    <p:sldId id="305" r:id="rId10"/>
    <p:sldId id="304" r:id="rId11"/>
    <p:sldId id="297" r:id="rId12"/>
    <p:sldId id="298" r:id="rId13"/>
    <p:sldId id="299" r:id="rId14"/>
    <p:sldId id="301" r:id="rId15"/>
  </p:sldIdLst>
  <p:sldSz cx="9144000" cy="6858000" type="screen4x3"/>
  <p:notesSz cx="7010400" cy="92964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1"/>
            <p14:sldId id="283"/>
            <p14:sldId id="284"/>
            <p14:sldId id="262"/>
            <p14:sldId id="296"/>
            <p14:sldId id="302"/>
            <p14:sldId id="303"/>
            <p14:sldId id="305"/>
            <p14:sldId id="304"/>
            <p14:sldId id="297"/>
            <p14:sldId id="298"/>
            <p14:sldId id="299"/>
            <p14:sldId id="301"/>
          </p14:sldIdLst>
        </p14:section>
        <p14:section name="Conclusion and Summary" id="{790CEF5B-569A-4C2F-BED5-750B08C0E5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6390" autoAdjust="0"/>
  </p:normalViewPr>
  <p:slideViewPr>
    <p:cSldViewPr>
      <p:cViewPr varScale="1">
        <p:scale>
          <a:sx n="119" d="100"/>
          <a:sy n="119" d="100"/>
        </p:scale>
        <p:origin x="9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1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3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6355">
            <a:noAutofit/>
          </a:bodyPr>
          <a:lstStyle/>
          <a:p>
            <a:pPr marL="232943" indent="-232943"/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60388" y="511175"/>
            <a:ext cx="3197225" cy="2398713"/>
          </a:xfrm>
        </p:spPr>
      </p:sp>
    </p:spTree>
    <p:extLst>
      <p:ext uri="{BB962C8B-B14F-4D97-AF65-F5344CB8AC3E}">
        <p14:creationId xmlns:p14="http://schemas.microsoft.com/office/powerpoint/2010/main" val="202098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04/01/15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b="0" i="0" u="none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Even More 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DBS201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1" y="260648"/>
            <a:ext cx="251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b="1"/>
              <a:t>Normalization Example: </a:t>
            </a:r>
            <a:endParaRPr lang="en-US"/>
          </a:p>
          <a:p>
            <a:endParaRPr lang="en-CA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72739"/>
              </p:ext>
            </p:extLst>
          </p:nvPr>
        </p:nvGraphicFramePr>
        <p:xfrm>
          <a:off x="968486" y="980728"/>
          <a:ext cx="7779978" cy="1959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281"/>
                <a:gridCol w="1381015"/>
                <a:gridCol w="702277"/>
                <a:gridCol w="1553642"/>
                <a:gridCol w="1271161"/>
                <a:gridCol w="1412401"/>
                <a:gridCol w="706201"/>
              </a:tblGrid>
              <a:tr h="6221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Part#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Part_Name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Qty used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Phone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Model Description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Unit Price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$423.56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LC432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Laserject cartridge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Jetson Carbons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905-434-3333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$123.00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$89.99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IJ345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Ink jet tray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 Inks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416-323-2345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$67.00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9672" y="614591"/>
            <a:ext cx="49936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ABC PRINTER COMPANY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1" y="3284984"/>
            <a:ext cx="806489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UNF</a:t>
            </a:r>
            <a:r>
              <a:rPr lang="en-US" sz="1600" dirty="0" smtClean="0"/>
              <a:t>:</a:t>
            </a:r>
            <a:r>
              <a:rPr lang="en-US" sz="1600" dirty="0"/>
              <a:t>	</a:t>
            </a:r>
            <a:r>
              <a:rPr lang="en-US" sz="1600" dirty="0" smtClean="0"/>
              <a:t>[ </a:t>
            </a:r>
            <a:r>
              <a:rPr lang="en-US" sz="1600" dirty="0"/>
              <a:t>model#, </a:t>
            </a:r>
            <a:r>
              <a:rPr lang="en-US" sz="1600" dirty="0" err="1"/>
              <a:t>modelDesc</a:t>
            </a:r>
            <a:r>
              <a:rPr lang="en-US" sz="1600" dirty="0"/>
              <a:t>, (part#, </a:t>
            </a:r>
            <a:r>
              <a:rPr lang="en-US" sz="1600" dirty="0" err="1"/>
              <a:t>part_name</a:t>
            </a:r>
            <a:r>
              <a:rPr lang="en-US" sz="1600" dirty="0"/>
              <a:t>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r>
              <a:rPr lang="en-US" sz="1600" dirty="0"/>
              <a:t>) 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1NF: 	</a:t>
            </a:r>
            <a:r>
              <a:rPr lang="en-US" sz="1600" b="1" dirty="0"/>
              <a:t>MODEL</a:t>
            </a:r>
            <a:r>
              <a:rPr lang="en-US" sz="1600" dirty="0"/>
              <a:t> 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dirty="0" err="1"/>
              <a:t>modelDesc</a:t>
            </a:r>
            <a:r>
              <a:rPr lang="en-US" sz="1600" dirty="0"/>
              <a:t> ]</a:t>
            </a:r>
          </a:p>
          <a:p>
            <a:r>
              <a:rPr lang="en-US" sz="1600" b="1" dirty="0" smtClean="0"/>
              <a:t>	MODEL_PART</a:t>
            </a:r>
            <a:r>
              <a:rPr lang="en-US" sz="1600" dirty="0" smtClean="0"/>
              <a:t> </a:t>
            </a:r>
            <a:r>
              <a:rPr lang="en-US" sz="1600" dirty="0"/>
              <a:t>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u="sng" dirty="0"/>
              <a:t>part#</a:t>
            </a:r>
            <a:r>
              <a:rPr lang="en-US" sz="1600" dirty="0"/>
              <a:t>, </a:t>
            </a:r>
            <a:r>
              <a:rPr lang="en-US" sz="1600" dirty="0" err="1"/>
              <a:t>part_name</a:t>
            </a:r>
            <a:r>
              <a:rPr lang="en-US" sz="1600" dirty="0"/>
              <a:t>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r>
              <a:rPr lang="en-US" sz="1600" dirty="0"/>
              <a:t>) 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2NF: 	</a:t>
            </a:r>
            <a:r>
              <a:rPr lang="en-US" sz="1600" b="1" dirty="0"/>
              <a:t>MODEL</a:t>
            </a:r>
            <a:r>
              <a:rPr lang="en-US" sz="1600" dirty="0"/>
              <a:t> 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dirty="0" err="1"/>
              <a:t>modelDesc</a:t>
            </a:r>
            <a:r>
              <a:rPr lang="en-US" sz="1600" dirty="0"/>
              <a:t> ]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PART</a:t>
            </a: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[ </a:t>
            </a:r>
            <a:r>
              <a:rPr lang="en-US" sz="1600" u="sng" dirty="0"/>
              <a:t>part#</a:t>
            </a:r>
            <a:r>
              <a:rPr lang="en-US" sz="1600" dirty="0"/>
              <a:t>, </a:t>
            </a:r>
            <a:r>
              <a:rPr lang="en-US" sz="1600" dirty="0" err="1" smtClean="0"/>
              <a:t>part_name</a:t>
            </a:r>
            <a:r>
              <a:rPr lang="en-US" sz="1600" dirty="0" smtClean="0"/>
              <a:t>, </a:t>
            </a:r>
            <a:r>
              <a:rPr lang="en-US" sz="1600" dirty="0" err="1" smtClean="0"/>
              <a:t>unitPrice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b="1" dirty="0" smtClean="0"/>
              <a:t>	MODEL_PART</a:t>
            </a:r>
            <a:r>
              <a:rPr lang="en-US" sz="1600" dirty="0" smtClean="0"/>
              <a:t> </a:t>
            </a:r>
            <a:r>
              <a:rPr lang="en-US" sz="1600" dirty="0"/>
              <a:t>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u="sng" dirty="0"/>
              <a:t>part#</a:t>
            </a:r>
            <a:r>
              <a:rPr lang="en-US" sz="1600" dirty="0"/>
              <a:t>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r>
              <a:rPr lang="en-US" sz="1600" dirty="0"/>
              <a:t>, </a:t>
            </a:r>
            <a:r>
              <a:rPr lang="en-US" sz="1600" dirty="0" err="1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 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3NF: 	</a:t>
            </a:r>
            <a:r>
              <a:rPr lang="en-US" sz="1600" b="1" dirty="0"/>
              <a:t>MODEL</a:t>
            </a:r>
            <a:r>
              <a:rPr lang="en-US" sz="1600" dirty="0"/>
              <a:t> 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dirty="0" err="1"/>
              <a:t>modelDesc</a:t>
            </a:r>
            <a:r>
              <a:rPr lang="en-US" sz="1600" dirty="0"/>
              <a:t> ]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PART</a:t>
            </a: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[ </a:t>
            </a:r>
            <a:r>
              <a:rPr lang="en-US" sz="1600" u="sng" dirty="0"/>
              <a:t>part#</a:t>
            </a:r>
            <a:r>
              <a:rPr lang="en-US" sz="1600" dirty="0"/>
              <a:t>, </a:t>
            </a:r>
            <a:r>
              <a:rPr lang="en-US" sz="1600" dirty="0" err="1" smtClean="0"/>
              <a:t>part_name</a:t>
            </a:r>
            <a:r>
              <a:rPr lang="en-US" sz="1600" dirty="0" smtClean="0"/>
              <a:t>, </a:t>
            </a:r>
            <a:r>
              <a:rPr lang="en-US" sz="1600" dirty="0" err="1" smtClean="0"/>
              <a:t>unitPrice</a:t>
            </a:r>
            <a:r>
              <a:rPr lang="en-US" sz="1600" dirty="0" smtClean="0"/>
              <a:t> </a:t>
            </a:r>
            <a:r>
              <a:rPr lang="en-US" sz="1600" dirty="0"/>
              <a:t>]</a:t>
            </a:r>
          </a:p>
          <a:p>
            <a:r>
              <a:rPr lang="en-US" sz="1600" b="1" dirty="0" smtClean="0"/>
              <a:t>	MODEL_PART</a:t>
            </a:r>
            <a:r>
              <a:rPr lang="en-US" sz="1600" dirty="0" smtClean="0"/>
              <a:t>  </a:t>
            </a:r>
            <a:r>
              <a:rPr lang="en-US" sz="1600" dirty="0"/>
              <a:t>[</a:t>
            </a:r>
            <a:r>
              <a:rPr lang="en-US" sz="1600" u="sng" dirty="0"/>
              <a:t>model#</a:t>
            </a:r>
            <a:r>
              <a:rPr lang="en-US" sz="1600" dirty="0"/>
              <a:t> (</a:t>
            </a:r>
            <a:r>
              <a:rPr lang="en-US" sz="1600" b="1" dirty="0"/>
              <a:t>FK1</a:t>
            </a:r>
            <a:r>
              <a:rPr lang="en-US" sz="1600" dirty="0"/>
              <a:t>), </a:t>
            </a:r>
            <a:r>
              <a:rPr lang="en-US" sz="1600" u="sng" dirty="0"/>
              <a:t>part#</a:t>
            </a:r>
            <a:r>
              <a:rPr lang="en-US" sz="1600" dirty="0"/>
              <a:t> (</a:t>
            </a:r>
            <a:r>
              <a:rPr lang="en-US" sz="1600" b="1" dirty="0"/>
              <a:t>FK2</a:t>
            </a:r>
            <a:r>
              <a:rPr lang="en-US" sz="1600" dirty="0"/>
              <a:t>), sup#,(</a:t>
            </a:r>
            <a:r>
              <a:rPr lang="en-US" sz="1600" b="1" dirty="0"/>
              <a:t>FK3</a:t>
            </a:r>
            <a:r>
              <a:rPr lang="en-US" sz="1600" dirty="0"/>
              <a:t>), </a:t>
            </a:r>
            <a:r>
              <a:rPr lang="en-US" sz="1600" dirty="0" err="1" smtClean="0"/>
              <a:t>qty</a:t>
            </a:r>
            <a:r>
              <a:rPr lang="en-US" sz="1600" dirty="0" smtClean="0"/>
              <a:t> </a:t>
            </a:r>
            <a:r>
              <a:rPr lang="en-US" sz="1600" dirty="0"/>
              <a:t>]</a:t>
            </a:r>
          </a:p>
          <a:p>
            <a:r>
              <a:rPr lang="en-US" sz="1600" dirty="0"/>
              <a:t>	</a:t>
            </a:r>
            <a:r>
              <a:rPr lang="en-US" sz="1600" b="1" dirty="0"/>
              <a:t>SUPPLIER</a:t>
            </a:r>
            <a:r>
              <a:rPr lang="en-US" sz="1600" dirty="0"/>
              <a:t> [ </a:t>
            </a:r>
            <a:r>
              <a:rPr lang="en-US" sz="1600" u="sng" dirty="0" err="1"/>
              <a:t>supp</a:t>
            </a:r>
            <a:r>
              <a:rPr lang="en-US" sz="1600" u="sng" dirty="0"/>
              <a:t>#</a:t>
            </a:r>
            <a:r>
              <a:rPr lang="en-US" sz="1600" dirty="0"/>
              <a:t>, </a:t>
            </a:r>
            <a:r>
              <a:rPr lang="en-US" sz="1600" dirty="0" err="1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578747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620688"/>
            <a:ext cx="777686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NORMALIZATION - Merging Relations</a:t>
            </a:r>
            <a:endParaRPr lang="en-US" sz="2800" dirty="0"/>
          </a:p>
          <a:p>
            <a:r>
              <a:rPr lang="en-US" dirty="0"/>
              <a:t> 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Understanding how to merge relations is important for three reasons: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pPr lvl="0">
              <a:buAutoNum type="arabicPeriod"/>
            </a:pPr>
            <a:r>
              <a:rPr lang="en-US" sz="2400" dirty="0" smtClean="0"/>
              <a:t>    On </a:t>
            </a:r>
            <a:r>
              <a:rPr lang="en-US" sz="2400" dirty="0"/>
              <a:t>large projects, the work of several sub-teams comes together during logical design, so there is often a need to merge relations. </a:t>
            </a:r>
          </a:p>
          <a:p>
            <a:pPr lvl="0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2.    Integrating </a:t>
            </a:r>
            <a:r>
              <a:rPr lang="en-US" sz="2400" dirty="0"/>
              <a:t>existing databases with new information requirements often leads to the need to integrate different views. </a:t>
            </a:r>
          </a:p>
          <a:p>
            <a:pPr lvl="0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    </a:t>
            </a:r>
            <a:r>
              <a:rPr lang="en-US" sz="2400" dirty="0"/>
              <a:t>New data requirements may arise during the life cycle, so there is a need to merge any new relations with what has already been developed. </a:t>
            </a:r>
          </a:p>
        </p:txBody>
      </p:sp>
    </p:spTree>
    <p:extLst>
      <p:ext uri="{BB962C8B-B14F-4D97-AF65-F5344CB8AC3E}">
        <p14:creationId xmlns:p14="http://schemas.microsoft.com/office/powerpoint/2010/main" val="1161639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548680"/>
            <a:ext cx="8077200" cy="56166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200" b="1" dirty="0"/>
              <a:t>Merging Relations (view integration) </a:t>
            </a:r>
            <a:endParaRPr lang="en-US" sz="52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5100" dirty="0" smtClean="0"/>
              <a:t>a</a:t>
            </a:r>
            <a:r>
              <a:rPr lang="en-US" sz="5100" dirty="0"/>
              <a:t>. As part of the logical design process, normalized relations may have been created from a number of separate ERDs and possibly other user views. There may be bottom-up or parallel database development activities for different areas of the organization as well as top-down ones. </a:t>
            </a:r>
          </a:p>
          <a:p>
            <a:pPr marL="0" indent="0">
              <a:buNone/>
            </a:pPr>
            <a:r>
              <a:rPr lang="en-US" sz="5100" dirty="0" smtClean="0"/>
              <a:t/>
            </a:r>
            <a:br>
              <a:rPr lang="en-US" sz="5100" dirty="0" smtClean="0"/>
            </a:br>
            <a:r>
              <a:rPr lang="en-US" sz="5100" dirty="0" smtClean="0"/>
              <a:t>b</a:t>
            </a:r>
            <a:r>
              <a:rPr lang="en-US" sz="5100" dirty="0"/>
              <a:t>. The result is that some of the relations generated from these various processes may be redundant; that is, they may refer to the same entities. In such cases, we should </a:t>
            </a:r>
            <a:r>
              <a:rPr lang="en-US" sz="5100" b="1" dirty="0"/>
              <a:t>merge</a:t>
            </a:r>
            <a:r>
              <a:rPr lang="en-US" sz="5100" dirty="0"/>
              <a:t> those relations to remove the redundancy.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Terms to Remember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340768"/>
            <a:ext cx="8077200" cy="5328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Synonym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two (or more) attributes that have different names but the same meaning (alias) </a:t>
            </a:r>
          </a:p>
          <a:p>
            <a:pPr marL="0" indent="0">
              <a:buNone/>
            </a:pPr>
            <a:r>
              <a:rPr lang="en-US" b="1" dirty="0" smtClean="0"/>
              <a:t>Homonym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an attribute that may have more than one meaning </a:t>
            </a:r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Dependency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When two 3NF relations are merged to form a single relation, transitive dependencies may result.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b="1" dirty="0" smtClean="0"/>
              <a:t>Enterprise </a:t>
            </a:r>
            <a:r>
              <a:rPr lang="en-US" b="1" dirty="0"/>
              <a:t>Key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 primary key whose value is unique across all relations</a:t>
            </a:r>
          </a:p>
          <a:p>
            <a:pPr marL="0" indent="-457200">
              <a:buNone/>
            </a:pPr>
            <a:r>
              <a:rPr lang="en-US" dirty="0"/>
              <a:t>1. Makes a primary key more like </a:t>
            </a:r>
            <a:r>
              <a:rPr lang="en-US" dirty="0" smtClean="0"/>
              <a:t>what (in </a:t>
            </a:r>
            <a:r>
              <a:rPr lang="en-US" dirty="0"/>
              <a:t>object-oriented </a:t>
            </a:r>
            <a:r>
              <a:rPr lang="en-US" dirty="0" smtClean="0"/>
              <a:t>databases) </a:t>
            </a:r>
            <a:r>
              <a:rPr lang="en-US" dirty="0"/>
              <a:t>is called an object identifier</a:t>
            </a:r>
          </a:p>
          <a:p>
            <a:pPr marL="0" indent="-457200">
              <a:buNone/>
            </a:pPr>
            <a:r>
              <a:rPr lang="en-US" dirty="0"/>
              <a:t>2. Should be a surrogate key </a:t>
            </a:r>
            <a:r>
              <a:rPr lang="en-US" dirty="0" smtClean="0"/>
              <a:t>(where the </a:t>
            </a:r>
            <a:r>
              <a:rPr lang="en-US" dirty="0"/>
              <a:t>primary key of a relation is a value internal to the database system and has no business meaning).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3452" y="6165304"/>
            <a:ext cx="6554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Multiple Entity Sets --&gt; Final Entity Set</a:t>
            </a:r>
          </a:p>
        </p:txBody>
      </p:sp>
    </p:spTree>
    <p:extLst>
      <p:ext uri="{BB962C8B-B14F-4D97-AF65-F5344CB8AC3E}">
        <p14:creationId xmlns:p14="http://schemas.microsoft.com/office/powerpoint/2010/main" val="705719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608" y="476672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Merging Relations (View Integration) </a:t>
            </a:r>
            <a:endParaRPr lang="en-US" sz="360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72" y="1844824"/>
            <a:ext cx="792452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04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" indent="-514350">
              <a:buAutoNum type="arabicPeriod"/>
            </a:pPr>
            <a:r>
              <a:rPr lang="en-US" dirty="0" smtClean="0"/>
              <a:t>Foreign </a:t>
            </a:r>
            <a:r>
              <a:rPr lang="en-US" dirty="0"/>
              <a:t>Keys </a:t>
            </a:r>
            <a:endParaRPr lang="en-US" dirty="0" smtClean="0"/>
          </a:p>
          <a:p>
            <a:pPr marL="57150" indent="-514350">
              <a:buAutoNum type="arabicPeriod"/>
            </a:pPr>
            <a:r>
              <a:rPr lang="en-US" dirty="0" smtClean="0"/>
              <a:t>FK Example</a:t>
            </a:r>
            <a:r>
              <a:rPr lang="en-US" dirty="0"/>
              <a:t>: Customer and Sales </a:t>
            </a:r>
            <a:r>
              <a:rPr lang="en-US" dirty="0" smtClean="0"/>
              <a:t>Rep</a:t>
            </a:r>
            <a:endParaRPr lang="en-US" dirty="0"/>
          </a:p>
          <a:p>
            <a:pPr marL="0" indent="-457200">
              <a:buNone/>
            </a:pPr>
            <a:r>
              <a:rPr lang="en-US" dirty="0"/>
              <a:t>3.   Three ways to detect a Foreign </a:t>
            </a:r>
            <a:r>
              <a:rPr lang="en-US" dirty="0" smtClean="0"/>
              <a:t>Key</a:t>
            </a:r>
            <a:endParaRPr lang="en-US" dirty="0"/>
          </a:p>
          <a:p>
            <a:pPr marL="0" indent="-457200">
              <a:buNone/>
            </a:pPr>
            <a:r>
              <a:rPr lang="en-US" dirty="0"/>
              <a:t>4.   Normalization Example</a:t>
            </a:r>
          </a:p>
          <a:p>
            <a:pPr marL="0" indent="-457200">
              <a:buNone/>
            </a:pPr>
            <a:r>
              <a:rPr lang="en-US" dirty="0"/>
              <a:t>5.   A first-look at Merging Relations</a:t>
            </a:r>
          </a:p>
          <a:p>
            <a:endParaRPr lang="en-CA" dirty="0" smtClean="0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548680"/>
            <a:ext cx="7200800" cy="5623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Foreign Keys Support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“</a:t>
            </a:r>
            <a:r>
              <a:rPr lang="en-US" sz="4000" dirty="0"/>
              <a:t>1-to-Many” </a:t>
            </a:r>
            <a:r>
              <a:rPr lang="en-US" sz="4000" dirty="0" smtClean="0"/>
              <a:t>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Foreign </a:t>
            </a:r>
            <a:r>
              <a:rPr lang="en-US" sz="4000" dirty="0"/>
              <a:t>Keys Are Used to Look Up Information in another relation</a:t>
            </a:r>
            <a:endParaRPr lang="en-CA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37112" y="-6868144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3" y="620689"/>
            <a:ext cx="7274768" cy="612068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US" sz="4000" dirty="0"/>
              <a:t>Example </a:t>
            </a:r>
            <a:endParaRPr lang="en-US" sz="4000" dirty="0" smtClean="0"/>
          </a:p>
          <a:p>
            <a:pPr marL="857250" indent="-857250">
              <a:buFont typeface="Arial" pitchFamily="34" charset="0"/>
              <a:buChar char="•"/>
            </a:pPr>
            <a:endParaRPr lang="en-US" sz="4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340768"/>
            <a:ext cx="6124575" cy="494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822992"/>
          </a:xfrm>
        </p:spPr>
        <p:txBody>
          <a:bodyPr/>
          <a:lstStyle/>
          <a:p>
            <a:r>
              <a:rPr lang="en-US" dirty="0"/>
              <a:t>Three ways to detect a Foreign 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1268760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1. A </a:t>
            </a:r>
            <a:r>
              <a:rPr lang="en-US" sz="2400" dirty="0"/>
              <a:t>FK occurs when removing a transitive relation from a 2NF relation.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smtClean="0"/>
              <a:t>2. Look </a:t>
            </a:r>
            <a:r>
              <a:rPr lang="en-US" sz="2400" dirty="0"/>
              <a:t>at an ERD diagram.  Every time there is a 1:M relationship and relational integrity is enforced, it means there is a FK.  The Foreign Key is on the relation which is on the Many side of the One-to-Many relationship.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smtClean="0"/>
              <a:t>3. Examine </a:t>
            </a:r>
            <a:r>
              <a:rPr lang="en-US" sz="2400" dirty="0"/>
              <a:t>all tables in the 3NF solution.  If the Primary Key of a relation is present in a second </a:t>
            </a:r>
            <a:r>
              <a:rPr lang="en-US" sz="2400" dirty="0" smtClean="0"/>
              <a:t>relation, </a:t>
            </a:r>
            <a:r>
              <a:rPr lang="en-US" sz="2400" dirty="0"/>
              <a:t>then </a:t>
            </a:r>
            <a:r>
              <a:rPr lang="en-US" sz="2400" dirty="0" smtClean="0"/>
              <a:t>that attribute </a:t>
            </a:r>
            <a:r>
              <a:rPr lang="en-US" sz="2400" dirty="0"/>
              <a:t>in the second relation is a Foreign Key.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 smtClean="0"/>
              <a:t>* Foreign </a:t>
            </a:r>
            <a:r>
              <a:rPr lang="en-US" sz="2400" dirty="0"/>
              <a:t>keys can be made of attributes that are </a:t>
            </a:r>
            <a:r>
              <a:rPr lang="en-US" sz="2400" u="sng" dirty="0"/>
              <a:t>part</a:t>
            </a:r>
            <a:r>
              <a:rPr lang="en-US" sz="2400" dirty="0"/>
              <a:t> of the PK as well as non-key attributes.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1" y="260648"/>
            <a:ext cx="251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b="1"/>
              <a:t>Normalization Example: </a:t>
            </a:r>
            <a:endParaRPr lang="en-US"/>
          </a:p>
          <a:p>
            <a:endParaRPr lang="en-CA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712378"/>
              </p:ext>
            </p:extLst>
          </p:nvPr>
        </p:nvGraphicFramePr>
        <p:xfrm>
          <a:off x="968486" y="980728"/>
          <a:ext cx="7779978" cy="1959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281"/>
                <a:gridCol w="1381015"/>
                <a:gridCol w="702277"/>
                <a:gridCol w="1553642"/>
                <a:gridCol w="1271161"/>
                <a:gridCol w="1412401"/>
                <a:gridCol w="706201"/>
              </a:tblGrid>
              <a:tr h="6221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Part#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Part_Name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Qty used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Phone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Model Description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Unit Price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$423.56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LC432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Laserject cartridge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Jetson Carbons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905-434-3333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$123.00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$89.99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IJ345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Ink jet tray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 Inks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416-323-2345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$67.00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9672" y="614591"/>
            <a:ext cx="49936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ABC PRINTER COMPANY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792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1" y="260648"/>
            <a:ext cx="251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b="1"/>
              <a:t>Normalization Example: </a:t>
            </a:r>
            <a:endParaRPr lang="en-US"/>
          </a:p>
          <a:p>
            <a:endParaRPr lang="en-CA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99766"/>
              </p:ext>
            </p:extLst>
          </p:nvPr>
        </p:nvGraphicFramePr>
        <p:xfrm>
          <a:off x="968486" y="980728"/>
          <a:ext cx="7779978" cy="1959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281"/>
                <a:gridCol w="1381015"/>
                <a:gridCol w="702277"/>
                <a:gridCol w="1553642"/>
                <a:gridCol w="1271161"/>
                <a:gridCol w="1412401"/>
                <a:gridCol w="706201"/>
              </a:tblGrid>
              <a:tr h="6221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Part#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Part_Name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Qty used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Phone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Model Description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Unit Price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$423.56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LC432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Laserject cartridge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Jetson Carbons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905-434-3333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$123.00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$89.99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IJ345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Ink jet tray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 Inks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416-323-2345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$67.00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9672" y="614591"/>
            <a:ext cx="49936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ABC PRINTER COMPANY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1" y="3284984"/>
            <a:ext cx="8064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UNF</a:t>
            </a:r>
            <a:r>
              <a:rPr lang="en-US" sz="1600" dirty="0" smtClean="0"/>
              <a:t>:</a:t>
            </a:r>
            <a:r>
              <a:rPr lang="en-US" sz="1600" dirty="0"/>
              <a:t>	</a:t>
            </a:r>
            <a:r>
              <a:rPr lang="en-US" sz="1600" dirty="0" smtClean="0"/>
              <a:t>[ </a:t>
            </a:r>
            <a:r>
              <a:rPr lang="en-US" sz="1600" dirty="0"/>
              <a:t>model#, </a:t>
            </a:r>
            <a:r>
              <a:rPr lang="en-US" sz="1600" dirty="0" err="1"/>
              <a:t>modelDesc</a:t>
            </a:r>
            <a:r>
              <a:rPr lang="en-US" sz="1600" dirty="0"/>
              <a:t>, (part#, </a:t>
            </a:r>
            <a:r>
              <a:rPr lang="en-US" sz="1600" dirty="0" err="1"/>
              <a:t>part_name</a:t>
            </a:r>
            <a:r>
              <a:rPr lang="en-US" sz="1600" dirty="0"/>
              <a:t>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r>
              <a:rPr lang="en-US" sz="1600" dirty="0"/>
              <a:t>) 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06505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1" y="260648"/>
            <a:ext cx="251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b="1"/>
              <a:t>Normalization Example: </a:t>
            </a:r>
            <a:endParaRPr lang="en-US"/>
          </a:p>
          <a:p>
            <a:endParaRPr lang="en-CA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177828"/>
              </p:ext>
            </p:extLst>
          </p:nvPr>
        </p:nvGraphicFramePr>
        <p:xfrm>
          <a:off x="968486" y="980728"/>
          <a:ext cx="7779978" cy="1959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281"/>
                <a:gridCol w="1381015"/>
                <a:gridCol w="702277"/>
                <a:gridCol w="1553642"/>
                <a:gridCol w="1271161"/>
                <a:gridCol w="1412401"/>
                <a:gridCol w="706201"/>
              </a:tblGrid>
              <a:tr h="6221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Part#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Part_Name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Qty used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Phone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Model Description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Unit Price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$423.56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LC432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Laserject cartridge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Jetson Carbons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905-434-3333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$123.00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$89.99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IJ345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Ink jet tray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 Inks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416-323-2345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$67.00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9672" y="614591"/>
            <a:ext cx="49936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ABC PRINTER COMPANY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1" y="3284984"/>
            <a:ext cx="80648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UNF</a:t>
            </a:r>
            <a:r>
              <a:rPr lang="en-US" sz="1600" dirty="0" smtClean="0"/>
              <a:t>:</a:t>
            </a:r>
            <a:r>
              <a:rPr lang="en-US" sz="1600" dirty="0"/>
              <a:t>	</a:t>
            </a:r>
            <a:r>
              <a:rPr lang="en-US" sz="1600" dirty="0" smtClean="0"/>
              <a:t>[ </a:t>
            </a:r>
            <a:r>
              <a:rPr lang="en-US" sz="1600" dirty="0"/>
              <a:t>model#, </a:t>
            </a:r>
            <a:r>
              <a:rPr lang="en-US" sz="1600" dirty="0" err="1"/>
              <a:t>modelDesc</a:t>
            </a:r>
            <a:r>
              <a:rPr lang="en-US" sz="1600" dirty="0"/>
              <a:t>, (part#, </a:t>
            </a:r>
            <a:r>
              <a:rPr lang="en-US" sz="1600" dirty="0" err="1"/>
              <a:t>part_name</a:t>
            </a:r>
            <a:r>
              <a:rPr lang="en-US" sz="1600" dirty="0"/>
              <a:t>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r>
              <a:rPr lang="en-US" sz="1600" dirty="0"/>
              <a:t>) 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1NF: 	</a:t>
            </a:r>
            <a:r>
              <a:rPr lang="en-US" sz="1600" b="1" dirty="0"/>
              <a:t>MODEL</a:t>
            </a:r>
            <a:r>
              <a:rPr lang="en-US" sz="1600" dirty="0"/>
              <a:t> 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dirty="0" err="1"/>
              <a:t>modelDesc</a:t>
            </a:r>
            <a:r>
              <a:rPr lang="en-US" sz="1600" dirty="0"/>
              <a:t> ]</a:t>
            </a:r>
          </a:p>
          <a:p>
            <a:r>
              <a:rPr lang="en-US" sz="1600" b="1" dirty="0" smtClean="0"/>
              <a:t>	MODEL_PART</a:t>
            </a:r>
            <a:r>
              <a:rPr lang="en-US" sz="1600" dirty="0" smtClean="0"/>
              <a:t> </a:t>
            </a:r>
            <a:r>
              <a:rPr lang="en-US" sz="1600" dirty="0"/>
              <a:t>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u="sng" dirty="0"/>
              <a:t>part#</a:t>
            </a:r>
            <a:r>
              <a:rPr lang="en-US" sz="1600" dirty="0"/>
              <a:t>, </a:t>
            </a:r>
            <a:r>
              <a:rPr lang="en-US" sz="1600" dirty="0" err="1"/>
              <a:t>part_name</a:t>
            </a:r>
            <a:r>
              <a:rPr lang="en-US" sz="1600" dirty="0"/>
              <a:t>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r>
              <a:rPr lang="en-US" sz="1600" dirty="0"/>
              <a:t>) 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90041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1" y="260648"/>
            <a:ext cx="251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b="1"/>
              <a:t>Normalization Example: </a:t>
            </a:r>
            <a:endParaRPr lang="en-US"/>
          </a:p>
          <a:p>
            <a:endParaRPr lang="en-CA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70584"/>
              </p:ext>
            </p:extLst>
          </p:nvPr>
        </p:nvGraphicFramePr>
        <p:xfrm>
          <a:off x="968486" y="980728"/>
          <a:ext cx="7779978" cy="1959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281"/>
                <a:gridCol w="1381015"/>
                <a:gridCol w="702277"/>
                <a:gridCol w="1553642"/>
                <a:gridCol w="1271161"/>
                <a:gridCol w="1412401"/>
                <a:gridCol w="706201"/>
              </a:tblGrid>
              <a:tr h="6221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Part#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Part_Name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Qty used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Name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Supplier Phone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Model Description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Unit Price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$423.56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LC432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Laserject cartridge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Jetson Carbons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905-434-3333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$123.00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Laserjet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spool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ABC Plastics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416-234-2342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$89.99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IJ345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Ink jet tray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 Inks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416-323-2345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$67.00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  <a:tr h="2203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MT123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120v power unit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ACME Power Supply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767-232-2221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 Colour Printer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$200.00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9672" y="614591"/>
            <a:ext cx="49936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ABC PRINTER COMPANY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1" y="3284984"/>
            <a:ext cx="8064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UNF</a:t>
            </a:r>
            <a:r>
              <a:rPr lang="en-US" sz="1600" dirty="0" smtClean="0"/>
              <a:t>:</a:t>
            </a:r>
            <a:r>
              <a:rPr lang="en-US" sz="1600" dirty="0"/>
              <a:t>	</a:t>
            </a:r>
            <a:r>
              <a:rPr lang="en-US" sz="1600" dirty="0" smtClean="0"/>
              <a:t>[ </a:t>
            </a:r>
            <a:r>
              <a:rPr lang="en-US" sz="1600" dirty="0"/>
              <a:t>model#, </a:t>
            </a:r>
            <a:r>
              <a:rPr lang="en-US" sz="1600" dirty="0" err="1"/>
              <a:t>modelDesc</a:t>
            </a:r>
            <a:r>
              <a:rPr lang="en-US" sz="1600" dirty="0"/>
              <a:t>, (part#, </a:t>
            </a:r>
            <a:r>
              <a:rPr lang="en-US" sz="1600" dirty="0" err="1"/>
              <a:t>part_name</a:t>
            </a:r>
            <a:r>
              <a:rPr lang="en-US" sz="1600" dirty="0"/>
              <a:t>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r>
              <a:rPr lang="en-US" sz="1600" dirty="0"/>
              <a:t>) 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1NF: 	</a:t>
            </a:r>
            <a:r>
              <a:rPr lang="en-US" sz="1600" b="1" dirty="0"/>
              <a:t>MODEL</a:t>
            </a:r>
            <a:r>
              <a:rPr lang="en-US" sz="1600" dirty="0"/>
              <a:t> 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dirty="0" err="1"/>
              <a:t>modelDesc</a:t>
            </a:r>
            <a:r>
              <a:rPr lang="en-US" sz="1600" dirty="0"/>
              <a:t> ]</a:t>
            </a:r>
          </a:p>
          <a:p>
            <a:r>
              <a:rPr lang="en-US" sz="1600" b="1" dirty="0" smtClean="0"/>
              <a:t>	MODEL_PART</a:t>
            </a:r>
            <a:r>
              <a:rPr lang="en-US" sz="1600" dirty="0" smtClean="0"/>
              <a:t> </a:t>
            </a:r>
            <a:r>
              <a:rPr lang="en-US" sz="1600" dirty="0"/>
              <a:t>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u="sng" dirty="0"/>
              <a:t>part#</a:t>
            </a:r>
            <a:r>
              <a:rPr lang="en-US" sz="1600" dirty="0"/>
              <a:t>, </a:t>
            </a:r>
            <a:r>
              <a:rPr lang="en-US" sz="1600" dirty="0" err="1"/>
              <a:t>part_name</a:t>
            </a:r>
            <a:r>
              <a:rPr lang="en-US" sz="1600" dirty="0"/>
              <a:t>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, </a:t>
            </a:r>
            <a:r>
              <a:rPr lang="en-US" sz="1600" dirty="0" err="1"/>
              <a:t>unitPrice</a:t>
            </a:r>
            <a:r>
              <a:rPr lang="en-US" sz="1600" dirty="0"/>
              <a:t>) 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2NF: 	</a:t>
            </a:r>
            <a:r>
              <a:rPr lang="en-US" sz="1600" b="1" dirty="0"/>
              <a:t>MODEL</a:t>
            </a:r>
            <a:r>
              <a:rPr lang="en-US" sz="1600" dirty="0"/>
              <a:t> 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dirty="0" err="1"/>
              <a:t>modelDesc</a:t>
            </a:r>
            <a:r>
              <a:rPr lang="en-US" sz="1600" dirty="0"/>
              <a:t> ]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PART    </a:t>
            </a:r>
            <a:r>
              <a:rPr lang="en-US" sz="1600" dirty="0" smtClean="0"/>
              <a:t> </a:t>
            </a:r>
            <a:r>
              <a:rPr lang="en-US" sz="1600" dirty="0"/>
              <a:t>[ </a:t>
            </a:r>
            <a:r>
              <a:rPr lang="en-US" sz="1600" u="sng" dirty="0"/>
              <a:t>part#</a:t>
            </a:r>
            <a:r>
              <a:rPr lang="en-US" sz="1600" dirty="0"/>
              <a:t>, </a:t>
            </a:r>
            <a:r>
              <a:rPr lang="en-US" sz="1600" dirty="0" err="1" smtClean="0"/>
              <a:t>part_name</a:t>
            </a:r>
            <a:r>
              <a:rPr lang="en-US" sz="1600" dirty="0" smtClean="0"/>
              <a:t>, </a:t>
            </a:r>
            <a:r>
              <a:rPr lang="en-US" sz="1600" dirty="0" err="1" smtClean="0"/>
              <a:t>unitPrice</a:t>
            </a:r>
            <a:r>
              <a:rPr lang="en-US" sz="1600" dirty="0" smtClean="0"/>
              <a:t> ]</a:t>
            </a:r>
            <a:endParaRPr lang="en-US" sz="1600" dirty="0"/>
          </a:p>
          <a:p>
            <a:r>
              <a:rPr lang="en-US" sz="1600" b="1" dirty="0" smtClean="0"/>
              <a:t>	MODEL_PART</a:t>
            </a:r>
            <a:r>
              <a:rPr lang="en-US" sz="1600" dirty="0" smtClean="0"/>
              <a:t> </a:t>
            </a:r>
            <a:r>
              <a:rPr lang="en-US" sz="1600" dirty="0"/>
              <a:t>[ </a:t>
            </a:r>
            <a:r>
              <a:rPr lang="en-US" sz="1600" u="sng" dirty="0"/>
              <a:t>model#</a:t>
            </a:r>
            <a:r>
              <a:rPr lang="en-US" sz="1600" dirty="0"/>
              <a:t>, </a:t>
            </a:r>
            <a:r>
              <a:rPr lang="en-US" sz="1600" u="sng" dirty="0"/>
              <a:t>part#</a:t>
            </a:r>
            <a:r>
              <a:rPr lang="en-US" sz="1600" dirty="0"/>
              <a:t>, </a:t>
            </a:r>
            <a:r>
              <a:rPr lang="en-US" sz="1600" dirty="0" err="1"/>
              <a:t>qty</a:t>
            </a:r>
            <a:r>
              <a:rPr lang="en-US" sz="1600" dirty="0"/>
              <a:t>, </a:t>
            </a:r>
            <a:r>
              <a:rPr lang="en-US" sz="1600" dirty="0" err="1" smtClean="0"/>
              <a:t>suppName</a:t>
            </a:r>
            <a:r>
              <a:rPr lang="en-US" sz="1600" dirty="0"/>
              <a:t>, </a:t>
            </a:r>
            <a:r>
              <a:rPr lang="en-US" sz="1600" dirty="0" err="1"/>
              <a:t>suppPhone</a:t>
            </a:r>
            <a:r>
              <a:rPr lang="en-US" sz="1600" dirty="0"/>
              <a:t> ]</a:t>
            </a:r>
          </a:p>
          <a:p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20886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ven More Normalization&amp;quot;&quot;/&gt;&lt;property id=&quot;20307&quot; value=&quot;259&quot;/&gt;&lt;/object&gt;&lt;object type=&quot;3&quot; unique_id=&quot;10004&quot;&gt;&lt;property id=&quot;20148&quot; value=&quot;5&quot;/&gt;&lt;property id=&quot;20300&quot; value=&quot;Slide 2 - &amp;quot;Agenda:&amp;quot;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83&quot;/&gt;&lt;/object&gt;&lt;object type=&quot;3&quot; unique_id=&quot;10006&quot;&gt;&lt;property id=&quot;20148&quot; value=&quot;5&quot;/&gt;&lt;property id=&quot;20300&quot; value=&quot;Slide 4&quot;/&gt;&lt;property id=&quot;20307&quot; value=&quot;284&quot;/&gt;&lt;/object&gt;&lt;object type=&quot;3&quot; unique_id=&quot;10007&quot;&gt;&lt;property id=&quot;20148&quot; value=&quot;5&quot;/&gt;&lt;property id=&quot;20300&quot; value=&quot;Slide 5 - &amp;quot;Three ways to detect a Foreign Key&amp;quot;&quot;/&gt;&lt;property id=&quot;20307&quot; value=&quot;262&quot;/&gt;&lt;/object&gt;&lt;object type=&quot;3&quot; unique_id=&quot;10008&quot;&gt;&lt;property id=&quot;20148&quot; value=&quot;5&quot;/&gt;&lt;property id=&quot;20300&quot; value=&quot;Slide 6&quot;/&gt;&lt;property id=&quot;20307&quot; value=&quot;296&quot;/&gt;&lt;/object&gt;&lt;object type=&quot;3&quot; unique_id=&quot;10009&quot;&gt;&lt;property id=&quot;20148&quot; value=&quot;5&quot;/&gt;&lt;property id=&quot;20300&quot; value=&quot;Slide 7&quot;/&gt;&lt;property id=&quot;20307&quot; value=&quot;302&quot;/&gt;&lt;/object&gt;&lt;object type=&quot;3&quot; unique_id=&quot;10010&quot;&gt;&lt;property id=&quot;20148&quot; value=&quot;5&quot;/&gt;&lt;property id=&quot;20300&quot; value=&quot;Slide 8&quot;/&gt;&lt;property id=&quot;20307&quot; value=&quot;303&quot;/&gt;&lt;/object&gt;&lt;object type=&quot;3&quot; unique_id=&quot;10011&quot;&gt;&lt;property id=&quot;20148&quot; value=&quot;5&quot;/&gt;&lt;property id=&quot;20300&quot; value=&quot;Slide 9&quot;/&gt;&lt;property id=&quot;20307&quot; value=&quot;305&quot;/&gt;&lt;/object&gt;&lt;object type=&quot;3&quot; unique_id=&quot;10012&quot;&gt;&lt;property id=&quot;20148&quot; value=&quot;5&quot;/&gt;&lt;property id=&quot;20300&quot; value=&quot;Slide 10&quot;/&gt;&lt;property id=&quot;20307&quot; value=&quot;304&quot;/&gt;&lt;/object&gt;&lt;object type=&quot;3&quot; unique_id=&quot;10013&quot;&gt;&lt;property id=&quot;20148&quot; value=&quot;5&quot;/&gt;&lt;property id=&quot;20300&quot; value=&quot;Slide 11&quot;/&gt;&lt;property id=&quot;20307&quot; value=&quot;297&quot;/&gt;&lt;/object&gt;&lt;object type=&quot;3&quot; unique_id=&quot;10014&quot;&gt;&lt;property id=&quot;20148&quot; value=&quot;5&quot;/&gt;&lt;property id=&quot;20300&quot; value=&quot;Slide 12&quot;/&gt;&lt;property id=&quot;20307&quot; value=&quot;298&quot;/&gt;&lt;/object&gt;&lt;object type=&quot;3&quot; unique_id=&quot;10015&quot;&gt;&lt;property id=&quot;20148&quot; value=&quot;5&quot;/&gt;&lt;property id=&quot;20300&quot; value=&quot;Slide 13 - &amp;quot;Some Terms to Remember&amp;quot;&quot;/&gt;&lt;property id=&quot;20307&quot; value=&quot;299&quot;/&gt;&lt;/object&gt;&lt;object type=&quot;3&quot; unique_id=&quot;10016&quot;&gt;&lt;property id=&quot;20148&quot; value=&quot;5&quot;/&gt;&lt;property id=&quot;20300&quot; value=&quot;Slide 14&quot;/&gt;&lt;property id=&quot;20307&quot; value=&quot;301&quot;/&gt;&lt;/object&gt;&lt;/object&gt;&lt;object type=&quot;8&quot; unique_id=&quot;10032&quot;&gt;&lt;/object&gt;&lt;/object&gt;&lt;/database&gt;"/>
  <p:tag name="MMPROD_NEXTUNIQUEID" val="10009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605</Words>
  <Application>Microsoft Office PowerPoint</Application>
  <PresentationFormat>On-screen Show (4:3)</PresentationFormat>
  <Paragraphs>338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Training</vt:lpstr>
      <vt:lpstr>Even More Normalization</vt:lpstr>
      <vt:lpstr>Agenda:</vt:lpstr>
      <vt:lpstr>PowerPoint Presentation</vt:lpstr>
      <vt:lpstr>PowerPoint Presentation</vt:lpstr>
      <vt:lpstr>Three ways to detect a Foreign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Terms to Remember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2015-04-02T03:44:12Z</dcterms:modified>
</cp:coreProperties>
</file>