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61" r:id="rId3"/>
    <p:sldId id="282" r:id="rId4"/>
    <p:sldId id="283" r:id="rId5"/>
    <p:sldId id="284" r:id="rId6"/>
    <p:sldId id="262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288" r:id="rId17"/>
    <p:sldId id="308" r:id="rId18"/>
    <p:sldId id="307" r:id="rId19"/>
    <p:sldId id="309" r:id="rId20"/>
    <p:sldId id="311" r:id="rId21"/>
    <p:sldId id="289" r:id="rId22"/>
    <p:sldId id="312" r:id="rId23"/>
    <p:sldId id="313" r:id="rId24"/>
    <p:sldId id="314" r:id="rId25"/>
    <p:sldId id="315" r:id="rId26"/>
    <p:sldId id="319" r:id="rId27"/>
    <p:sldId id="320" r:id="rId28"/>
    <p:sldId id="290" r:id="rId29"/>
    <p:sldId id="316" r:id="rId30"/>
    <p:sldId id="317" r:id="rId31"/>
    <p:sldId id="318" r:id="rId32"/>
    <p:sldId id="275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1"/>
            <p14:sldId id="282"/>
            <p14:sldId id="283"/>
            <p14:sldId id="284"/>
            <p14:sldId id="262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288"/>
            <p14:sldId id="308"/>
            <p14:sldId id="307"/>
            <p14:sldId id="309"/>
            <p14:sldId id="311"/>
            <p14:sldId id="289"/>
            <p14:sldId id="312"/>
            <p14:sldId id="313"/>
            <p14:sldId id="314"/>
            <p14:sldId id="315"/>
            <p14:sldId id="319"/>
            <p14:sldId id="320"/>
            <p14:sldId id="290"/>
            <p14:sldId id="316"/>
            <p14:sldId id="317"/>
            <p14:sldId id="318"/>
          </p14:sldIdLst>
        </p14:section>
        <p14:section name="Conclusion and Summary" id="{790CEF5B-569A-4C2F-BED5-750B08C0E5AD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1" d="100"/>
          <a:sy n="91" d="100"/>
        </p:scale>
        <p:origin x="10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2516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repeating groups – each row/column intersection only contains one value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Primary key is identified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dimensional table format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 custScaleY="14557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 custLinFactNeighborX="352" custLinFactNeighborY="581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partial dependencies; all non-key columns are fully dependent on the entire primary key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1NF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2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 custScaleY="14557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8C5064E2-0B41-4D54-90F1-E9EE125E2AAB}" type="presOf" srcId="{AA046201-5C4D-445E-BF0B-5C6D2B0A1945}" destId="{C04276DC-EE64-470A-B8BC-09067B8045FA}" srcOrd="0" destOrd="0" presId="urn:microsoft.com/office/officeart/2005/8/layout/vList5"/>
    <dgm:cxn modelId="{06F92947-A1E7-4A5C-87F5-E634943C6BEC}" type="presOf" srcId="{C59269D0-92A5-481C-BA64-727AFB0DD545}" destId="{B37A5355-225B-4C6F-AED7-6C620F99EECC}" srcOrd="0" destOrd="0" presId="urn:microsoft.com/office/officeart/2005/8/layout/vList5"/>
    <dgm:cxn modelId="{B71C95A3-C729-4E2A-AFD5-F7E8090187EA}" type="presOf" srcId="{74EE5CD8-078F-4590-BF9C-A341A294A016}" destId="{7E429971-BC57-430F-BB25-C0574E5E39E3}" srcOrd="0" destOrd="0" presId="urn:microsoft.com/office/officeart/2005/8/layout/vList5"/>
    <dgm:cxn modelId="{5EFBA6C4-F839-4991-AFC4-E57D0B908D22}" type="presOf" srcId="{1E4D3931-0DBD-4211-A24A-6AF364284B1E}" destId="{D54B1729-BC98-42C1-9C6C-D65DCBA4358F}" srcOrd="0" destOrd="0" presId="urn:microsoft.com/office/officeart/2005/8/layout/vList5"/>
    <dgm:cxn modelId="{BA410911-3FBB-4003-BCE5-E1B149D83600}" type="presOf" srcId="{F6FEADD9-F67D-41F5-BA4C-3C84956E7F46}" destId="{AAE7A1E6-6847-453D-B55B-8A82BF138C1D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7E8921AC-2D34-46A8-B07B-A8A851584663}" type="presParOf" srcId="{AAE7A1E6-6847-453D-B55B-8A82BF138C1D}" destId="{C4407577-18A2-46E0-8805-2838042EB67A}" srcOrd="0" destOrd="0" presId="urn:microsoft.com/office/officeart/2005/8/layout/vList5"/>
    <dgm:cxn modelId="{F9279283-EAFD-4512-9C87-C3ADAA58B4B8}" type="presParOf" srcId="{C4407577-18A2-46E0-8805-2838042EB67A}" destId="{7E429971-BC57-430F-BB25-C0574E5E39E3}" srcOrd="0" destOrd="0" presId="urn:microsoft.com/office/officeart/2005/8/layout/vList5"/>
    <dgm:cxn modelId="{ECC5D1CD-3F4D-4218-99D3-AAA514E9464A}" type="presParOf" srcId="{C4407577-18A2-46E0-8805-2838042EB67A}" destId="{D54B1729-BC98-42C1-9C6C-D65DCBA4358F}" srcOrd="1" destOrd="0" presId="urn:microsoft.com/office/officeart/2005/8/layout/vList5"/>
    <dgm:cxn modelId="{39E541E2-39D6-4C3F-B907-608B1508F235}" type="presParOf" srcId="{AAE7A1E6-6847-453D-B55B-8A82BF138C1D}" destId="{AB8574CC-D4F2-4555-AEE3-F4EE58B11D03}" srcOrd="1" destOrd="0" presId="urn:microsoft.com/office/officeart/2005/8/layout/vList5"/>
    <dgm:cxn modelId="{1254F4AF-B86A-4E5C-A955-0D9495B82B98}" type="presParOf" srcId="{AAE7A1E6-6847-453D-B55B-8A82BF138C1D}" destId="{85B8F607-FDD8-476A-ADBE-E1250824F294}" srcOrd="2" destOrd="0" presId="urn:microsoft.com/office/officeart/2005/8/layout/vList5"/>
    <dgm:cxn modelId="{84B2EC38-739E-4713-889B-C700CD99DCFF}" type="presParOf" srcId="{85B8F607-FDD8-476A-ADBE-E1250824F294}" destId="{C04276DC-EE64-470A-B8BC-09067B8045FA}" srcOrd="0" destOrd="0" presId="urn:microsoft.com/office/officeart/2005/8/layout/vList5"/>
    <dgm:cxn modelId="{7224A000-4395-43EF-96DF-7A6C9F82E5EA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non-key column cannot determine the value of another non-key column. Every non-key column must depend directly on the primary key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2NF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2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 custScaleY="613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 custScaleY="25356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8CED6EB2-A013-4F81-B135-023CF1D6F22B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D4AD210A-A7CF-4DD1-990A-1879331C635C}" type="presOf" srcId="{F6FEADD9-F67D-41F5-BA4C-3C84956E7F46}" destId="{AAE7A1E6-6847-453D-B55B-8A82BF138C1D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B35E03E5-B512-4AEF-9617-9B38ED5180C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EEE61DD3-FF33-4444-BCF2-3FAC039A0A4C}" type="presOf" srcId="{1E4D3931-0DBD-4211-A24A-6AF364284B1E}" destId="{D54B1729-BC98-42C1-9C6C-D65DCBA4358F}" srcOrd="0" destOrd="0" presId="urn:microsoft.com/office/officeart/2005/8/layout/vList5"/>
    <dgm:cxn modelId="{2E5A80DC-6450-4389-8608-3C36F234ABBC}" type="presOf" srcId="{AA046201-5C4D-445E-BF0B-5C6D2B0A1945}" destId="{C04276DC-EE64-470A-B8BC-09067B8045FA}" srcOrd="0" destOrd="0" presId="urn:microsoft.com/office/officeart/2005/8/layout/vList5"/>
    <dgm:cxn modelId="{3FF6BD43-A4FD-4A00-804F-9CD193EDAA77}" type="presParOf" srcId="{AAE7A1E6-6847-453D-B55B-8A82BF138C1D}" destId="{C4407577-18A2-46E0-8805-2838042EB67A}" srcOrd="0" destOrd="0" presId="urn:microsoft.com/office/officeart/2005/8/layout/vList5"/>
    <dgm:cxn modelId="{5FE562C1-98C1-4F7B-9727-17E99A80586A}" type="presParOf" srcId="{C4407577-18A2-46E0-8805-2838042EB67A}" destId="{7E429971-BC57-430F-BB25-C0574E5E39E3}" srcOrd="0" destOrd="0" presId="urn:microsoft.com/office/officeart/2005/8/layout/vList5"/>
    <dgm:cxn modelId="{92D45B4E-5BDA-474D-A512-4877F7ABD8FF}" type="presParOf" srcId="{C4407577-18A2-46E0-8805-2838042EB67A}" destId="{D54B1729-BC98-42C1-9C6C-D65DCBA4358F}" srcOrd="1" destOrd="0" presId="urn:microsoft.com/office/officeart/2005/8/layout/vList5"/>
    <dgm:cxn modelId="{EFB9CFD7-7B1C-473F-9771-6399AC14A023}" type="presParOf" srcId="{AAE7A1E6-6847-453D-B55B-8A82BF138C1D}" destId="{AB8574CC-D4F2-4555-AEE3-F4EE58B11D03}" srcOrd="1" destOrd="0" presId="urn:microsoft.com/office/officeart/2005/8/layout/vList5"/>
    <dgm:cxn modelId="{37F51A14-F8E9-421E-AEFD-BB164FEE1FC7}" type="presParOf" srcId="{AAE7A1E6-6847-453D-B55B-8A82BF138C1D}" destId="{85B8F607-FDD8-476A-ADBE-E1250824F294}" srcOrd="2" destOrd="0" presId="urn:microsoft.com/office/officeart/2005/8/layout/vList5"/>
    <dgm:cxn modelId="{17EBC0BC-F0B9-4251-9981-7FF2D96662FB}" type="presParOf" srcId="{85B8F607-FDD8-476A-ADBE-E1250824F294}" destId="{C04276DC-EE64-470A-B8BC-09067B8045FA}" srcOrd="0" destOrd="0" presId="urn:microsoft.com/office/officeart/2005/8/layout/vList5"/>
    <dgm:cxn modelId="{FB6516DF-AC1A-4A5D-BE3C-6359FAA6EB31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Every determinant in a table is a candidate key. If there is only one candidate key, </a:t>
          </a:r>
          <a:r>
            <a:rPr lang="en-U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3NF</a:t>
          </a:r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</a:t>
          </a:r>
          <a:r>
            <a:rPr lang="en-U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BCNF</a:t>
          </a:r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are the same.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1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1" custScaleX="259632" custScaleY="9648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1C165A1E-0DF3-4963-9B23-BDA7B56A6A37}" type="presOf" srcId="{1E4D3931-0DBD-4211-A24A-6AF364284B1E}" destId="{D54B1729-BC98-42C1-9C6C-D65DCBA4358F}" srcOrd="0" destOrd="0" presId="urn:microsoft.com/office/officeart/2005/8/layout/vList5"/>
    <dgm:cxn modelId="{1105EC9D-2A61-4880-A097-88EF0B5BB161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E1E58BD8-1A00-41CC-B5F0-B78E8274EA36}" type="presOf" srcId="{74EE5CD8-078F-4590-BF9C-A341A294A016}" destId="{7E429971-BC57-430F-BB25-C0574E5E39E3}" srcOrd="0" destOrd="0" presId="urn:microsoft.com/office/officeart/2005/8/layout/vList5"/>
    <dgm:cxn modelId="{EBE6626E-B9E9-4FBC-A397-3FADBF597E7A}" type="presParOf" srcId="{AAE7A1E6-6847-453D-B55B-8A82BF138C1D}" destId="{C4407577-18A2-46E0-8805-2838042EB67A}" srcOrd="0" destOrd="0" presId="urn:microsoft.com/office/officeart/2005/8/layout/vList5"/>
    <dgm:cxn modelId="{9A094076-418A-49F0-A641-2B22E1154015}" type="presParOf" srcId="{C4407577-18A2-46E0-8805-2838042EB67A}" destId="{7E429971-BC57-430F-BB25-C0574E5E39E3}" srcOrd="0" destOrd="0" presId="urn:microsoft.com/office/officeart/2005/8/layout/vList5"/>
    <dgm:cxn modelId="{09DAB527-F137-4F82-B064-AA3B05FBBBD4}" type="presParOf" srcId="{C4407577-18A2-46E0-8805-2838042EB67A}" destId="{D54B1729-BC98-42C1-9C6C-D65DCBA435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has no multivalued dependencies. A multivalued fact is one in which several values for a column might be determined by one value for another column.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3NF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2" custScaleY="37908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 custScaleY="40634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2" custScaleY="79478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 custScaleY="166832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389414D3-C54C-4FC6-8BB8-969C771ADFDD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4021AAA-93E4-4F5F-A10B-2E1B0A1C7820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5F90BA66-E106-4E86-A941-0DE7D008AEDF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33F21C81-1BED-401F-B291-4F4329DBBC85}" type="presOf" srcId="{C59269D0-92A5-481C-BA64-727AFB0DD545}" destId="{B37A5355-225B-4C6F-AED7-6C620F99EECC}" srcOrd="0" destOrd="0" presId="urn:microsoft.com/office/officeart/2005/8/layout/vList5"/>
    <dgm:cxn modelId="{8E34A75D-F302-4BA6-A755-D1A9971E5073}" type="presOf" srcId="{1E4D3931-0DBD-4211-A24A-6AF364284B1E}" destId="{D54B1729-BC98-42C1-9C6C-D65DCBA4358F}" srcOrd="0" destOrd="0" presId="urn:microsoft.com/office/officeart/2005/8/layout/vList5"/>
    <dgm:cxn modelId="{0D7F0C28-9F7E-4487-A949-BB0E2C21E309}" type="presParOf" srcId="{AAE7A1E6-6847-453D-B55B-8A82BF138C1D}" destId="{C4407577-18A2-46E0-8805-2838042EB67A}" srcOrd="0" destOrd="0" presId="urn:microsoft.com/office/officeart/2005/8/layout/vList5"/>
    <dgm:cxn modelId="{BEEF3060-2C9A-4B9F-8405-4F054296C16A}" type="presParOf" srcId="{C4407577-18A2-46E0-8805-2838042EB67A}" destId="{7E429971-BC57-430F-BB25-C0574E5E39E3}" srcOrd="0" destOrd="0" presId="urn:microsoft.com/office/officeart/2005/8/layout/vList5"/>
    <dgm:cxn modelId="{2C4483C6-1627-4E0E-8633-6D4A468FE836}" type="presParOf" srcId="{C4407577-18A2-46E0-8805-2838042EB67A}" destId="{D54B1729-BC98-42C1-9C6C-D65DCBA4358F}" srcOrd="1" destOrd="0" presId="urn:microsoft.com/office/officeart/2005/8/layout/vList5"/>
    <dgm:cxn modelId="{F06727DF-B255-4F21-93F7-5A87648C8EB9}" type="presParOf" srcId="{AAE7A1E6-6847-453D-B55B-8A82BF138C1D}" destId="{AB8574CC-D4F2-4555-AEE3-F4EE58B11D03}" srcOrd="1" destOrd="0" presId="urn:microsoft.com/office/officeart/2005/8/layout/vList5"/>
    <dgm:cxn modelId="{E2B06863-4240-4803-89C1-3019898D0367}" type="presParOf" srcId="{AAE7A1E6-6847-453D-B55B-8A82BF138C1D}" destId="{85B8F607-FDD8-476A-ADBE-E1250824F294}" srcOrd="2" destOrd="0" presId="urn:microsoft.com/office/officeart/2005/8/layout/vList5"/>
    <dgm:cxn modelId="{6E01203C-C03B-4C68-A126-9D053DE50080}" type="presParOf" srcId="{85B8F607-FDD8-476A-ADBE-E1250824F294}" destId="{C04276DC-EE64-470A-B8BC-09067B8045FA}" srcOrd="0" destOrd="0" presId="urn:microsoft.com/office/officeart/2005/8/layout/vList5"/>
    <dgm:cxn modelId="{3CE38D42-DC41-4B08-913F-0CEA4A2331CC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2022351" y="-473143"/>
          <a:ext cx="313679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Every determinant in a table is a candidate key. If there is only one candidate key, </a:t>
          </a:r>
          <a:r>
            <a:rPr lang="en-US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3NF</a:t>
          </a: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</a:t>
          </a:r>
          <a:r>
            <a:rPr lang="en-US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BCNF</a:t>
          </a: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are the same.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463605"/>
        <a:ext cx="5010287" cy="313679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4064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39580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575572" y="-2301215"/>
          <a:ext cx="822895" cy="55632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3NF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05410" y="68947"/>
        <a:ext cx="5563220" cy="822895"/>
      </dsp:txXfrm>
    </dsp:sp>
    <dsp:sp modelId="{7E429971-BC57-430F-BB25-C0574E5E39E3}">
      <dsp:nvSpPr>
        <dsp:cNvPr id="0" name=""/>
        <dsp:cNvSpPr/>
      </dsp:nvSpPr>
      <dsp:spPr>
        <a:xfrm>
          <a:off x="121" y="0"/>
          <a:ext cx="1205287" cy="9596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46966" y="46845"/>
        <a:ext cx="1111597" cy="865930"/>
      </dsp:txXfrm>
    </dsp:sp>
    <dsp:sp modelId="{B37A5355-225B-4C6F-AED7-6C620F99EECC}">
      <dsp:nvSpPr>
        <dsp:cNvPr id="0" name=""/>
        <dsp:cNvSpPr/>
      </dsp:nvSpPr>
      <dsp:spPr>
        <a:xfrm rot="5400000">
          <a:off x="2297726" y="-119455"/>
          <a:ext cx="3378585" cy="5563220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has no multivalued dependencies. A multivalued fact is one in which several values for a column might be determined by one value for another column.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205409" y="972862"/>
        <a:ext cx="5563220" cy="3378585"/>
      </dsp:txXfrm>
    </dsp:sp>
    <dsp:sp modelId="{C04276DC-EE64-470A-B8BC-09067B8045FA}">
      <dsp:nvSpPr>
        <dsp:cNvPr id="0" name=""/>
        <dsp:cNvSpPr/>
      </dsp:nvSpPr>
      <dsp:spPr>
        <a:xfrm>
          <a:off x="121" y="1656182"/>
          <a:ext cx="1205287" cy="201194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8958" y="1715019"/>
        <a:ext cx="1087613" cy="1894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4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05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6355">
            <a:noAutofit/>
          </a:bodyPr>
          <a:lstStyle/>
          <a:p>
            <a:pPr marL="232943" indent="-232943" defTabSz="931774">
              <a:defRPr/>
            </a:pPr>
            <a:endParaRPr lang="en-US" dirty="0"/>
          </a:p>
          <a:p>
            <a:pPr marL="232943" indent="-232943"/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60388" y="511175"/>
            <a:ext cx="3197225" cy="2398713"/>
          </a:xfrm>
        </p:spPr>
      </p:sp>
    </p:spTree>
    <p:extLst>
      <p:ext uri="{BB962C8B-B14F-4D97-AF65-F5344CB8AC3E}">
        <p14:creationId xmlns:p14="http://schemas.microsoft.com/office/powerpoint/2010/main" val="282268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6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6355">
            <a:noAutofit/>
          </a:bodyPr>
          <a:lstStyle/>
          <a:p>
            <a:pPr marL="232943" indent="-232943"/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60388" y="511175"/>
            <a:ext cx="3197225" cy="2398713"/>
          </a:xfrm>
        </p:spPr>
      </p:sp>
    </p:spTree>
    <p:extLst>
      <p:ext uri="{BB962C8B-B14F-4D97-AF65-F5344CB8AC3E}">
        <p14:creationId xmlns:p14="http://schemas.microsoft.com/office/powerpoint/2010/main" val="43986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6355">
            <a:noAutofit/>
          </a:bodyPr>
          <a:lstStyle/>
          <a:p>
            <a:pPr marL="232943" indent="-232943"/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60388" y="511175"/>
            <a:ext cx="3197225" cy="2398713"/>
          </a:xfrm>
        </p:spPr>
      </p:sp>
    </p:spTree>
    <p:extLst>
      <p:ext uri="{BB962C8B-B14F-4D97-AF65-F5344CB8AC3E}">
        <p14:creationId xmlns:p14="http://schemas.microsoft.com/office/powerpoint/2010/main" val="113410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6355">
            <a:noAutofit/>
          </a:bodyPr>
          <a:lstStyle/>
          <a:p>
            <a:pPr marL="232943" indent="-232943" defTabSz="931774">
              <a:defRPr/>
            </a:pPr>
            <a:endParaRPr lang="en-US" dirty="0"/>
          </a:p>
          <a:p>
            <a:pPr marL="232943" indent="-232943"/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60388" y="511175"/>
            <a:ext cx="3197225" cy="2398713"/>
          </a:xfrm>
        </p:spPr>
      </p:sp>
    </p:spTree>
    <p:extLst>
      <p:ext uri="{BB962C8B-B14F-4D97-AF65-F5344CB8AC3E}">
        <p14:creationId xmlns:p14="http://schemas.microsoft.com/office/powerpoint/2010/main" val="315959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6355">
            <a:noAutofit/>
          </a:bodyPr>
          <a:lstStyle/>
          <a:p>
            <a:pPr marL="232943" indent="-232943" defTabSz="931774">
              <a:defRPr/>
            </a:pPr>
            <a:endParaRPr lang="en-US" dirty="0"/>
          </a:p>
          <a:p>
            <a:pPr marL="232943" indent="-232943"/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60388" y="511175"/>
            <a:ext cx="3197225" cy="2398713"/>
          </a:xfrm>
        </p:spPr>
      </p:sp>
    </p:spTree>
    <p:extLst>
      <p:ext uri="{BB962C8B-B14F-4D97-AF65-F5344CB8AC3E}">
        <p14:creationId xmlns:p14="http://schemas.microsoft.com/office/powerpoint/2010/main" val="132225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03/17/15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DBS201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Problems with Un-normalized Data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Update Problem</a:t>
            </a:r>
          </a:p>
          <a:p>
            <a:r>
              <a:rPr lang="en-CA" dirty="0" smtClean="0"/>
              <a:t>Data Inconsistency Problem</a:t>
            </a:r>
          </a:p>
          <a:p>
            <a:r>
              <a:rPr lang="en-CA" dirty="0" smtClean="0"/>
              <a:t>Data Redundancy Problem</a:t>
            </a:r>
          </a:p>
          <a:p>
            <a:r>
              <a:rPr lang="en-CA" dirty="0" smtClean="0"/>
              <a:t>Insert Problem</a:t>
            </a:r>
          </a:p>
          <a:p>
            <a:r>
              <a:rPr lang="en-CA" dirty="0" smtClean="0"/>
              <a:t>Deletion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57198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89383"/>
              </p:ext>
            </p:extLst>
          </p:nvPr>
        </p:nvGraphicFramePr>
        <p:xfrm>
          <a:off x="745414" y="764704"/>
          <a:ext cx="8208911" cy="2489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769"/>
                <a:gridCol w="962557"/>
                <a:gridCol w="1201611"/>
                <a:gridCol w="535479"/>
                <a:gridCol w="486678"/>
                <a:gridCol w="1336354"/>
                <a:gridCol w="1142875"/>
                <a:gridCol w="670721"/>
                <a:gridCol w="827867"/>
              </a:tblGrid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0" u="sng" dirty="0" err="1" smtClean="0">
                          <a:effectLst/>
                        </a:rPr>
                        <a:t>product_id</a:t>
                      </a:r>
                      <a:endParaRPr lang="en-CA" sz="1400" b="0" u="sng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0" u="sng" dirty="0" err="1">
                          <a:effectLst/>
                        </a:rPr>
                        <a:t>whse_id</a:t>
                      </a:r>
                      <a:endParaRPr lang="en-CA" sz="1400" b="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product_desc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bin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qty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whse_address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city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</a:rPr>
                        <a:t>prov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pcode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1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122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136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40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 Peter St</a:t>
                      </a:r>
                      <a:r>
                        <a:rPr lang="en-CA" sz="1600" dirty="0" smtClean="0">
                          <a:effectLst/>
                        </a:rPr>
                        <a:t>.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Newmarket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Ont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L4T5Y6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4433 Oak Ave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Oakville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Screwdriver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111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122 Peter St.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Newmarket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130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Hammer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98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4433 Oak Ave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Oakville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Ont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650" y="3789040"/>
            <a:ext cx="8532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The Update Problem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need to perform the same update in several locations of the database because the same data is </a:t>
            </a:r>
            <a:r>
              <a:rPr lang="en-US" sz="2000" dirty="0" smtClean="0"/>
              <a:t>repeated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Oakville warehouse is moved to Burlington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We will have to make more than one change to the database</a:t>
            </a: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1" y="26064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Inventory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1704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538493"/>
              </p:ext>
            </p:extLst>
          </p:nvPr>
        </p:nvGraphicFramePr>
        <p:xfrm>
          <a:off x="745414" y="836712"/>
          <a:ext cx="8208911" cy="2489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769"/>
                <a:gridCol w="962557"/>
                <a:gridCol w="1201611"/>
                <a:gridCol w="535479"/>
                <a:gridCol w="486678"/>
                <a:gridCol w="1336354"/>
                <a:gridCol w="1201304"/>
                <a:gridCol w="612292"/>
                <a:gridCol w="827867"/>
              </a:tblGrid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0" u="sng" dirty="0" err="1" smtClean="0">
                          <a:effectLst/>
                        </a:rPr>
                        <a:t>product_id</a:t>
                      </a:r>
                      <a:endParaRPr lang="en-CA" sz="1400" b="0" u="sng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0" u="sng" dirty="0" err="1">
                          <a:effectLst/>
                        </a:rPr>
                        <a:t>whse_id</a:t>
                      </a:r>
                      <a:endParaRPr lang="en-CA" sz="1400" b="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product_desc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bin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qty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whse_address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city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</a:rPr>
                        <a:t>prov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pcode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1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122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136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40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 Peter St</a:t>
                      </a:r>
                      <a:r>
                        <a:rPr lang="en-CA" sz="1600" dirty="0" smtClean="0">
                          <a:effectLst/>
                        </a:rPr>
                        <a:t>.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Newmarket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Ont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L4T5Y6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4433 Oak Ave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Burlington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Screwdriver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111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122 Peter St.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Newmarket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130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Hammer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98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4433 Oak Ave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Burlingtown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Ont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650" y="3789040"/>
            <a:ext cx="8532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The Data Inconsistency Problem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When the same data is repeated in several records,  they can be </a:t>
            </a:r>
            <a:r>
              <a:rPr lang="en-US" sz="2000" dirty="0" smtClean="0"/>
              <a:t>inconsistent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What is the inconsistency?</a:t>
            </a: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1" y="26064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Inventory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1866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608971"/>
              </p:ext>
            </p:extLst>
          </p:nvPr>
        </p:nvGraphicFramePr>
        <p:xfrm>
          <a:off x="745414" y="764704"/>
          <a:ext cx="8208911" cy="2489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769"/>
                <a:gridCol w="962557"/>
                <a:gridCol w="1201611"/>
                <a:gridCol w="535479"/>
                <a:gridCol w="486678"/>
                <a:gridCol w="1336354"/>
                <a:gridCol w="1201304"/>
                <a:gridCol w="612292"/>
                <a:gridCol w="827867"/>
              </a:tblGrid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0" u="sng" dirty="0" err="1" smtClean="0">
                          <a:effectLst/>
                        </a:rPr>
                        <a:t>product_id</a:t>
                      </a:r>
                      <a:endParaRPr lang="en-CA" sz="1400" b="0" u="sng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0" u="sng" dirty="0" err="1">
                          <a:effectLst/>
                        </a:rPr>
                        <a:t>whse_id</a:t>
                      </a:r>
                      <a:endParaRPr lang="en-CA" sz="1400" b="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product_desc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bin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qty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whse_address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city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</a:rPr>
                        <a:t>prov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pcode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1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122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136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40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 Peter St</a:t>
                      </a:r>
                      <a:r>
                        <a:rPr lang="en-CA" sz="1600" dirty="0" smtClean="0">
                          <a:effectLst/>
                        </a:rPr>
                        <a:t>.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Newmarket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Ont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L4T5Y6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4433 Oak Ave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Burlington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Screwdriver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111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122 Peter St.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Newmarket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130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Hammer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98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4433 Oak Ave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Burlington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Ont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650" y="3789040"/>
            <a:ext cx="8532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The Data Redundancy Problem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unnecessary repetition of data in the database of  </a:t>
            </a:r>
            <a:r>
              <a:rPr lang="en-US" sz="2000" u="sng" dirty="0"/>
              <a:t>non-key</a:t>
            </a:r>
            <a:r>
              <a:rPr lang="en-US" sz="2000" dirty="0"/>
              <a:t> fields. 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While it is fine to repeat Primary Keys and Foreign Keys, we do </a:t>
            </a:r>
            <a:r>
              <a:rPr lang="en-US" sz="2000" u="sng" dirty="0"/>
              <a:t>not</a:t>
            </a:r>
            <a:r>
              <a:rPr lang="en-US" sz="2000" dirty="0"/>
              <a:t> want to repeat data fields.</a:t>
            </a:r>
            <a:endParaRPr lang="en-CA" sz="2000" dirty="0"/>
          </a:p>
          <a:p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1" y="26064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Inventory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25553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Insert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832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Only one table for storing information, STUDENT</a:t>
            </a:r>
          </a:p>
          <a:p>
            <a:r>
              <a:rPr lang="en-US" dirty="0" smtClean="0"/>
              <a:t>Let </a:t>
            </a:r>
            <a:r>
              <a:rPr lang="en-US" dirty="0"/>
              <a:t>us say we have just hired a new teacher:  Mr</a:t>
            </a:r>
            <a:r>
              <a:rPr lang="en-US" dirty="0" smtClean="0"/>
              <a:t>. Vert</a:t>
            </a:r>
            <a:r>
              <a:rPr lang="en-US" dirty="0"/>
              <a:t>.  We have no way to put him into the database as he has no students yet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03648" y="3933056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STUDENT(</a:t>
            </a:r>
            <a:r>
              <a:rPr lang="en-US" u="sng" dirty="0"/>
              <a:t>Student-</a:t>
            </a:r>
            <a:r>
              <a:rPr lang="en-US" u="sng" dirty="0" err="1"/>
              <a:t>Num</a:t>
            </a:r>
            <a:r>
              <a:rPr lang="en-US" dirty="0"/>
              <a:t>,  Student-Name,  Teacher,  Student-Age)</a:t>
            </a:r>
            <a:endParaRPr lang="en-CA" dirty="0"/>
          </a:p>
          <a:p>
            <a:r>
              <a:rPr lang="en-US" dirty="0"/>
              <a:t>	1243658712      Tom </a:t>
            </a:r>
            <a:r>
              <a:rPr lang="en-US" dirty="0" err="1"/>
              <a:t>Blu</a:t>
            </a:r>
            <a:r>
              <a:rPr lang="en-US" dirty="0"/>
              <a:t>            </a:t>
            </a:r>
            <a:r>
              <a:rPr lang="en-US" dirty="0" smtClean="0"/>
              <a:t> </a:t>
            </a:r>
            <a:r>
              <a:rPr lang="en-US" dirty="0" err="1" smtClean="0"/>
              <a:t>Ms.Greene</a:t>
            </a:r>
            <a:r>
              <a:rPr lang="en-US" dirty="0" smtClean="0"/>
              <a:t>   </a:t>
            </a:r>
            <a:r>
              <a:rPr lang="en-US" dirty="0"/>
              <a:t>14</a:t>
            </a:r>
            <a:endParaRPr lang="en-CA" dirty="0"/>
          </a:p>
          <a:p>
            <a:r>
              <a:rPr lang="en-US" dirty="0"/>
              <a:t>	2343216578      Jill Fall               </a:t>
            </a:r>
            <a:r>
              <a:rPr lang="en-US" dirty="0" smtClean="0"/>
              <a:t> </a:t>
            </a:r>
            <a:r>
              <a:rPr lang="en-US" dirty="0" err="1" smtClean="0"/>
              <a:t>Mr.Brown</a:t>
            </a:r>
            <a:r>
              <a:rPr lang="en-US" dirty="0" smtClean="0"/>
              <a:t>     14</a:t>
            </a:r>
            <a:endParaRPr lang="en-CA" dirty="0"/>
          </a:p>
          <a:p>
            <a:r>
              <a:rPr lang="en-US" dirty="0"/>
              <a:t>            </a:t>
            </a:r>
            <a:r>
              <a:rPr lang="en-US" dirty="0" smtClean="0"/>
              <a:t>     3214325436      </a:t>
            </a:r>
            <a:r>
              <a:rPr lang="en-US" dirty="0"/>
              <a:t>Jack Pail     </a:t>
            </a:r>
            <a:r>
              <a:rPr lang="en-US" dirty="0" smtClean="0"/>
              <a:t>        </a:t>
            </a:r>
            <a:r>
              <a:rPr lang="en-US" dirty="0" err="1" smtClean="0"/>
              <a:t>Ms.Green</a:t>
            </a:r>
            <a:r>
              <a:rPr lang="en-US" dirty="0" smtClean="0"/>
              <a:t>      14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94857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Deletion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832587"/>
          </a:xfrm>
        </p:spPr>
        <p:txBody>
          <a:bodyPr/>
          <a:lstStyle/>
          <a:p>
            <a:r>
              <a:rPr lang="en-US" dirty="0"/>
              <a:t>If there is no teacher table, and if a teacher’s students all go to high school, then the teacher will disappear from our database.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03648" y="3933056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STUDENT(</a:t>
            </a:r>
            <a:r>
              <a:rPr lang="en-US" u="sng" dirty="0"/>
              <a:t>Student-</a:t>
            </a:r>
            <a:r>
              <a:rPr lang="en-US" u="sng" dirty="0" err="1"/>
              <a:t>Num</a:t>
            </a:r>
            <a:r>
              <a:rPr lang="en-US" dirty="0"/>
              <a:t>,  Student-Name,  Teacher,  Student-Age)</a:t>
            </a:r>
            <a:endParaRPr lang="en-CA" dirty="0"/>
          </a:p>
          <a:p>
            <a:r>
              <a:rPr lang="en-US" dirty="0"/>
              <a:t>	1243658712      Tom </a:t>
            </a:r>
            <a:r>
              <a:rPr lang="en-US" dirty="0" err="1"/>
              <a:t>Blu</a:t>
            </a:r>
            <a:r>
              <a:rPr lang="en-US" dirty="0"/>
              <a:t>            </a:t>
            </a:r>
            <a:r>
              <a:rPr lang="en-US" dirty="0" smtClean="0"/>
              <a:t> </a:t>
            </a:r>
            <a:r>
              <a:rPr lang="en-US" dirty="0" err="1" smtClean="0"/>
              <a:t>Ms.Greene</a:t>
            </a:r>
            <a:r>
              <a:rPr lang="en-US" dirty="0" smtClean="0"/>
              <a:t>   </a:t>
            </a:r>
            <a:r>
              <a:rPr lang="en-US" dirty="0"/>
              <a:t>14</a:t>
            </a:r>
            <a:endParaRPr lang="en-CA" dirty="0"/>
          </a:p>
          <a:p>
            <a:r>
              <a:rPr lang="en-US" dirty="0"/>
              <a:t>	2343216578      Jill Fall               </a:t>
            </a:r>
            <a:r>
              <a:rPr lang="en-US" dirty="0" smtClean="0"/>
              <a:t> </a:t>
            </a:r>
            <a:r>
              <a:rPr lang="en-US" dirty="0" err="1" smtClean="0"/>
              <a:t>Mr.Brown</a:t>
            </a:r>
            <a:r>
              <a:rPr lang="en-US" dirty="0" smtClean="0"/>
              <a:t>     14</a:t>
            </a:r>
            <a:endParaRPr lang="en-CA" dirty="0"/>
          </a:p>
          <a:p>
            <a:r>
              <a:rPr lang="en-US" dirty="0"/>
              <a:t>            </a:t>
            </a:r>
            <a:r>
              <a:rPr lang="en-US" dirty="0" smtClean="0"/>
              <a:t>     3214325436      </a:t>
            </a:r>
            <a:r>
              <a:rPr lang="en-US" dirty="0"/>
              <a:t>Jack Pail     </a:t>
            </a:r>
            <a:r>
              <a:rPr lang="en-US" dirty="0" smtClean="0"/>
              <a:t>        </a:t>
            </a:r>
            <a:r>
              <a:rPr lang="en-US" dirty="0" err="1" smtClean="0"/>
              <a:t>Ms.Green</a:t>
            </a:r>
            <a:r>
              <a:rPr lang="en-US" dirty="0" smtClean="0"/>
              <a:t>      14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93636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9064646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Second Normal Form (</a:t>
            </a:r>
            <a:r>
              <a:rPr lang="en-US" dirty="0" err="1"/>
              <a:t>2</a:t>
            </a:r>
            <a:r>
              <a:rPr lang="en-US" dirty="0" err="1" smtClean="0"/>
              <a:t>NF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0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56286"/>
              </p:ext>
            </p:extLst>
          </p:nvPr>
        </p:nvGraphicFramePr>
        <p:xfrm>
          <a:off x="745414" y="670680"/>
          <a:ext cx="8208911" cy="2489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769"/>
                <a:gridCol w="962557"/>
                <a:gridCol w="1201611"/>
                <a:gridCol w="535479"/>
                <a:gridCol w="486678"/>
                <a:gridCol w="1336354"/>
                <a:gridCol w="1201304"/>
                <a:gridCol w="612292"/>
                <a:gridCol w="827867"/>
              </a:tblGrid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0" u="sng" dirty="0" err="1" smtClean="0">
                          <a:effectLst/>
                        </a:rPr>
                        <a:t>product_id</a:t>
                      </a:r>
                      <a:endParaRPr lang="en-CA" sz="1400" b="0" u="sng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0" u="sng" dirty="0" err="1">
                          <a:effectLst/>
                        </a:rPr>
                        <a:t>whse_id</a:t>
                      </a:r>
                      <a:endParaRPr lang="en-CA" sz="1400" b="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product_desc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bin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qty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whse_address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city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</a:rPr>
                        <a:t>prov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pcode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1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122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136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40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 Peter St</a:t>
                      </a:r>
                      <a:r>
                        <a:rPr lang="en-CA" sz="1600" dirty="0" smtClean="0">
                          <a:effectLst/>
                        </a:rPr>
                        <a:t>.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Newmarket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Ont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L4T5Y6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4433 Oak Ave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Burlington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Screwdriver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111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122 Peter St.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Newmarket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130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Hammer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98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4433 Oak Ave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Burlington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Ont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650" y="3789040"/>
            <a:ext cx="853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Is this table in </a:t>
            </a:r>
            <a:r>
              <a:rPr lang="en-CA" sz="2000" dirty="0" err="1" smtClean="0"/>
              <a:t>2NF</a:t>
            </a:r>
            <a:r>
              <a:rPr lang="en-CA" sz="2000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Fix this</a:t>
            </a: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1" y="26064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Inventory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2450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059606"/>
              </p:ext>
            </p:extLst>
          </p:nvPr>
        </p:nvGraphicFramePr>
        <p:xfrm>
          <a:off x="971600" y="764704"/>
          <a:ext cx="1944216" cy="1034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108"/>
                <a:gridCol w="972108"/>
              </a:tblGrid>
              <a:tr h="258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product_id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product_desc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 145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Saw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355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Screwdriver1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130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Hammer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3858713"/>
              </p:ext>
            </p:extLst>
          </p:nvPr>
        </p:nvGraphicFramePr>
        <p:xfrm>
          <a:off x="4283968" y="908720"/>
          <a:ext cx="4497001" cy="839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402"/>
                <a:gridCol w="1221013"/>
                <a:gridCol w="1038148"/>
                <a:gridCol w="640437"/>
                <a:gridCol w="770001"/>
              </a:tblGrid>
              <a:tr h="4259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 err="1">
                          <a:effectLst/>
                        </a:rPr>
                        <a:t>whse_id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whse_address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city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prov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pcode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122 Peter St.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Newmarket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Ont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L4T5Y6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4433 Oak Ave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Oakville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Ont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L5T6R5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94079"/>
              </p:ext>
            </p:extLst>
          </p:nvPr>
        </p:nvGraphicFramePr>
        <p:xfrm>
          <a:off x="827584" y="2564904"/>
          <a:ext cx="331236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301"/>
                <a:gridCol w="799356"/>
                <a:gridCol w="799356"/>
                <a:gridCol w="799356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 err="1">
                          <a:effectLst/>
                        </a:rPr>
                        <a:t>product_id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 err="1">
                          <a:effectLst/>
                        </a:rPr>
                        <a:t>whse_id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bin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qty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145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145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40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145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175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355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111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130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  98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35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592" y="2132856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Inventory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443457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Warehouse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087775" y="423670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Product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483768" y="4509120"/>
            <a:ext cx="62897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Let’s write this out in a text based form called Relational Schema: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Capitalize the entity name</a:t>
            </a:r>
          </a:p>
          <a:p>
            <a:r>
              <a:rPr lang="en-CA" dirty="0"/>
              <a:t>Put attributes in parenthesis</a:t>
            </a:r>
          </a:p>
          <a:p>
            <a:r>
              <a:rPr lang="en-CA" dirty="0"/>
              <a:t>Bold and underline the primary key</a:t>
            </a:r>
          </a:p>
          <a:p>
            <a:r>
              <a:rPr lang="en-CA" dirty="0"/>
              <a:t> For later - Italicize the foreign key</a:t>
            </a:r>
          </a:p>
        </p:txBody>
      </p:sp>
    </p:spTree>
    <p:extLst>
      <p:ext uri="{BB962C8B-B14F-4D97-AF65-F5344CB8AC3E}">
        <p14:creationId xmlns:p14="http://schemas.microsoft.com/office/powerpoint/2010/main" val="39936063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08792501"/>
              </p:ext>
            </p:extLst>
          </p:nvPr>
        </p:nvGraphicFramePr>
        <p:xfrm>
          <a:off x="971600" y="764704"/>
          <a:ext cx="1944216" cy="1034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108"/>
                <a:gridCol w="972108"/>
              </a:tblGrid>
              <a:tr h="258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product_id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product_desc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 145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Saw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355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Screwdriver1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8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130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Hammer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3782555"/>
              </p:ext>
            </p:extLst>
          </p:nvPr>
        </p:nvGraphicFramePr>
        <p:xfrm>
          <a:off x="4283968" y="908720"/>
          <a:ext cx="4497001" cy="839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402"/>
                <a:gridCol w="1221013"/>
                <a:gridCol w="1038148"/>
                <a:gridCol w="640437"/>
                <a:gridCol w="770001"/>
              </a:tblGrid>
              <a:tr h="4259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 err="1">
                          <a:effectLst/>
                        </a:rPr>
                        <a:t>whse_id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whse_address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city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prov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pcode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122 Peter St.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Newmarket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Ont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L4T5Y6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4433 Oak Ave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Oakville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Ont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L5T6R5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87361"/>
              </p:ext>
            </p:extLst>
          </p:nvPr>
        </p:nvGraphicFramePr>
        <p:xfrm>
          <a:off x="827584" y="2564904"/>
          <a:ext cx="331236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301"/>
                <a:gridCol w="799356"/>
                <a:gridCol w="799356"/>
                <a:gridCol w="799356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 err="1">
                          <a:effectLst/>
                        </a:rPr>
                        <a:t>product_id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 err="1">
                          <a:effectLst/>
                        </a:rPr>
                        <a:t>whse_id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bin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qty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145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145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40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145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175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355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111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130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  98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35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592" y="2132856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Inventory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443457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Warehouse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087775" y="423670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Product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483768" y="4509120"/>
            <a:ext cx="54761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PRODUCT  (</a:t>
            </a:r>
            <a:r>
              <a:rPr lang="en-CA" b="1" u="sng" dirty="0" err="1"/>
              <a:t>product_id</a:t>
            </a:r>
            <a:r>
              <a:rPr lang="en-CA" dirty="0"/>
              <a:t>, </a:t>
            </a:r>
            <a:r>
              <a:rPr lang="en-CA" dirty="0" err="1"/>
              <a:t>prod_desc</a:t>
            </a:r>
            <a:r>
              <a:rPr lang="en-CA" dirty="0"/>
              <a:t>)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WAREHOUSE (</a:t>
            </a:r>
            <a:r>
              <a:rPr lang="en-CA" b="1" u="sng" dirty="0" err="1"/>
              <a:t>whse_id</a:t>
            </a:r>
            <a:r>
              <a:rPr lang="en-CA" dirty="0"/>
              <a:t>, </a:t>
            </a:r>
            <a:r>
              <a:rPr lang="en-CA" dirty="0" err="1"/>
              <a:t>whse_address</a:t>
            </a:r>
            <a:r>
              <a:rPr lang="en-CA" dirty="0"/>
              <a:t>, city, </a:t>
            </a:r>
            <a:r>
              <a:rPr lang="en-CA" dirty="0" err="1"/>
              <a:t>prov</a:t>
            </a:r>
            <a:r>
              <a:rPr lang="en-CA" dirty="0"/>
              <a:t>, </a:t>
            </a:r>
            <a:r>
              <a:rPr lang="en-CA" dirty="0" err="1"/>
              <a:t>pcode</a:t>
            </a:r>
            <a:r>
              <a:rPr lang="en-CA" dirty="0"/>
              <a:t>)</a:t>
            </a:r>
          </a:p>
          <a:p>
            <a:r>
              <a:rPr lang="en-CA" dirty="0"/>
              <a:t> </a:t>
            </a:r>
          </a:p>
          <a:p>
            <a:r>
              <a:rPr lang="en-CA" dirty="0"/>
              <a:t>INVENTORY (</a:t>
            </a:r>
            <a:r>
              <a:rPr lang="en-CA" b="1" u="sng" dirty="0" err="1"/>
              <a:t>whse_id</a:t>
            </a:r>
            <a:r>
              <a:rPr lang="en-CA" b="1" u="sng" dirty="0"/>
              <a:t>, </a:t>
            </a:r>
            <a:r>
              <a:rPr lang="en-CA" b="1" u="sng" dirty="0" err="1"/>
              <a:t>product_id</a:t>
            </a:r>
            <a:r>
              <a:rPr lang="en-CA" dirty="0"/>
              <a:t>, bin, </a:t>
            </a:r>
            <a:r>
              <a:rPr lang="en-CA" dirty="0" err="1"/>
              <a:t>qty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444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is Normalization?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Normalization is a series of steps used to evaluate and modify table structures to ensure that every non-key column in every table is directly dependent on the primary key</a:t>
            </a:r>
            <a:r>
              <a:rPr lang="en-CA" dirty="0" smtClean="0"/>
              <a:t>.</a:t>
            </a:r>
          </a:p>
          <a:p>
            <a:r>
              <a:rPr lang="en-CA" dirty="0"/>
              <a:t>The results  of normalization are reduced redundancies, fewer anomalies and improved efficiencies.</a:t>
            </a:r>
          </a:p>
          <a:p>
            <a:endParaRPr lang="en-CA" dirty="0" smtClean="0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907497"/>
              </p:ext>
            </p:extLst>
          </p:nvPr>
        </p:nvGraphicFramePr>
        <p:xfrm>
          <a:off x="709410" y="764704"/>
          <a:ext cx="8280919" cy="2376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115"/>
                <a:gridCol w="1153880"/>
                <a:gridCol w="849876"/>
                <a:gridCol w="531802"/>
                <a:gridCol w="607774"/>
                <a:gridCol w="1378233"/>
                <a:gridCol w="1178689"/>
                <a:gridCol w="691740"/>
                <a:gridCol w="853810"/>
              </a:tblGrid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Product_i</a:t>
                      </a:r>
                      <a:r>
                        <a:rPr lang="en-CA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product_desc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whse_id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bin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qty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whse_address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city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</a:rPr>
                        <a:t>prov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pcode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27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122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136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175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40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 Peter St.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4433 Oak Ave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Newmarket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Oakville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Screwdriver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111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122 Peter St.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Newmarket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130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Hammer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322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98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4433 Oak Ave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Oakville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Ont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650" y="3789040"/>
            <a:ext cx="853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INVENTORY </a:t>
            </a:r>
            <a:r>
              <a:rPr lang="en-US" sz="2000" dirty="0"/>
              <a:t>[ </a:t>
            </a:r>
            <a:r>
              <a:rPr lang="en-US" sz="2000" u="sng" dirty="0" err="1" smtClean="0"/>
              <a:t>product_id</a:t>
            </a:r>
            <a:r>
              <a:rPr lang="en-US" sz="2000" u="sng" dirty="0" smtClean="0"/>
              <a:t>, </a:t>
            </a:r>
            <a:r>
              <a:rPr lang="en-US" sz="2000" dirty="0" err="1" smtClean="0"/>
              <a:t>product_desc</a:t>
            </a:r>
            <a:r>
              <a:rPr lang="en-US" sz="2000" dirty="0" smtClean="0"/>
              <a:t>, {</a:t>
            </a:r>
            <a:r>
              <a:rPr lang="en-US" sz="2000" dirty="0" err="1"/>
              <a:t>whse_ID</a:t>
            </a:r>
            <a:r>
              <a:rPr lang="en-US" sz="2000" u="sng" dirty="0" smtClean="0"/>
              <a:t>,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bin, </a:t>
            </a:r>
            <a:r>
              <a:rPr lang="en-US" sz="2000" dirty="0" err="1" smtClean="0"/>
              <a:t>qty</a:t>
            </a:r>
            <a:r>
              <a:rPr lang="en-US" sz="2000" u="sng" dirty="0" smtClean="0"/>
              <a:t>, </a:t>
            </a:r>
            <a:r>
              <a:rPr lang="en-US" sz="2000" dirty="0" err="1" smtClean="0"/>
              <a:t>whse_address</a:t>
            </a:r>
            <a:r>
              <a:rPr lang="en-US" sz="2000" dirty="0"/>
              <a:t>, city, </a:t>
            </a:r>
            <a:r>
              <a:rPr lang="en-US" sz="2000" dirty="0" err="1"/>
              <a:t>prov</a:t>
            </a:r>
            <a:r>
              <a:rPr lang="en-US" sz="2000" dirty="0"/>
              <a:t>, </a:t>
            </a:r>
            <a:r>
              <a:rPr lang="en-US" sz="2000" dirty="0" err="1" smtClean="0"/>
              <a:t>pcode</a:t>
            </a:r>
            <a:r>
              <a:rPr lang="en-US" sz="2000" dirty="0" smtClean="0"/>
              <a:t>} ]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1" y="26064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Inventory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4774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53561932"/>
              </p:ext>
            </p:extLst>
          </p:nvPr>
        </p:nvGraphicFramePr>
        <p:xfrm>
          <a:off x="1835696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Third Normal Form (</a:t>
            </a:r>
            <a:r>
              <a:rPr lang="en-US" dirty="0" err="1" smtClean="0"/>
              <a:t>3NF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2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7839094"/>
              </p:ext>
            </p:extLst>
          </p:nvPr>
        </p:nvGraphicFramePr>
        <p:xfrm>
          <a:off x="1187624" y="1124744"/>
          <a:ext cx="4497001" cy="839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402"/>
                <a:gridCol w="1221013"/>
                <a:gridCol w="1038148"/>
                <a:gridCol w="640437"/>
                <a:gridCol w="770001"/>
              </a:tblGrid>
              <a:tr h="4259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u="sng" dirty="0" err="1">
                          <a:effectLst/>
                        </a:rPr>
                        <a:t>whse_id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whse_address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city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prov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pcode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122 Peter St.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Newmarket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Ont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L4T5Y6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322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4433 Oak Ave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Oakville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Ont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L5T6R5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63688" y="468460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Warehouse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971600" y="4005064"/>
            <a:ext cx="781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 satisfy the second rule of </a:t>
            </a:r>
            <a:r>
              <a:rPr lang="en-CA" dirty="0" err="1" smtClean="0"/>
              <a:t>3NF</a:t>
            </a:r>
            <a:r>
              <a:rPr lang="en-CA" dirty="0" smtClean="0"/>
              <a:t>, the warehouse table can be split into two tables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2632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4757498"/>
              </p:ext>
            </p:extLst>
          </p:nvPr>
        </p:nvGraphicFramePr>
        <p:xfrm>
          <a:off x="1187624" y="1124744"/>
          <a:ext cx="3384376" cy="986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551"/>
                <a:gridCol w="1466202"/>
                <a:gridCol w="924623"/>
              </a:tblGrid>
              <a:tr h="4259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u="sng" dirty="0" err="1">
                          <a:effectLst/>
                        </a:rPr>
                        <a:t>whse_id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whse_address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pcode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 Peter St.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L4T5Y6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322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4433 Oak Ave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63688" y="468460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Warehouse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1092007" y="4797152"/>
            <a:ext cx="40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Postal Code determines city and province</a:t>
            </a:r>
            <a:endParaRPr lang="en-CA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9152261"/>
              </p:ext>
            </p:extLst>
          </p:nvPr>
        </p:nvGraphicFramePr>
        <p:xfrm>
          <a:off x="5151901" y="1556792"/>
          <a:ext cx="3164515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491"/>
                <a:gridCol w="1254013"/>
                <a:gridCol w="1122011"/>
              </a:tblGrid>
              <a:tr h="48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pcode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city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prov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Newmarket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Ont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Oakville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2120" y="902938"/>
            <a:ext cx="122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PostalCode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6168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799306"/>
              </p:ext>
            </p:extLst>
          </p:nvPr>
        </p:nvGraphicFramePr>
        <p:xfrm>
          <a:off x="827584" y="1988840"/>
          <a:ext cx="6221308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530"/>
                <a:gridCol w="864096"/>
                <a:gridCol w="1080120"/>
                <a:gridCol w="936104"/>
                <a:gridCol w="1080120"/>
                <a:gridCol w="130233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order_id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cust_id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product_id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quantity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unit_price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total_amt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101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141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25.86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284.46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156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333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54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35.77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1931.58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103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322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654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33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22.10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729.30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104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445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321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87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91.55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7968.33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584" y="1484784"/>
            <a:ext cx="1008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ORDER</a:t>
            </a:r>
            <a:endParaRPr kumimoji="0" lang="en-C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9476" y="476672"/>
            <a:ext cx="374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Why is this table not in </a:t>
            </a:r>
            <a:r>
              <a:rPr lang="en-CA" sz="2400" dirty="0" err="1" smtClean="0"/>
              <a:t>3NF</a:t>
            </a:r>
            <a:r>
              <a:rPr lang="en-CA" sz="2400" dirty="0" smtClean="0"/>
              <a:t>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797435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736117"/>
              </p:ext>
            </p:extLst>
          </p:nvPr>
        </p:nvGraphicFramePr>
        <p:xfrm>
          <a:off x="827584" y="1988840"/>
          <a:ext cx="491897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530"/>
                <a:gridCol w="864096"/>
                <a:gridCol w="1080120"/>
                <a:gridCol w="936104"/>
                <a:gridCol w="108012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order_id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cust_id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product_id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quantity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unit_price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101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141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25.86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156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333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54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35.77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103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322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654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33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22.10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104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445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321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87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91.55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584" y="1484784"/>
            <a:ext cx="1008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ORDER</a:t>
            </a:r>
            <a:endParaRPr kumimoji="0" lang="en-C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9476" y="476672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ORDER in </a:t>
            </a:r>
            <a:r>
              <a:rPr lang="en-CA" sz="2400" dirty="0" err="1" smtClean="0"/>
              <a:t>3NF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9666357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Dependency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functional dependency occurs when one or more attributes in a table uniquely determines another attribute</a:t>
            </a:r>
          </a:p>
          <a:p>
            <a:r>
              <a:rPr lang="en-CA" dirty="0" err="1"/>
              <a:t>p</a:t>
            </a:r>
            <a:r>
              <a:rPr lang="en-CA" dirty="0" err="1" smtClean="0"/>
              <a:t>roduct_id</a:t>
            </a:r>
            <a:r>
              <a:rPr lang="en-CA" dirty="0" smtClean="0"/>
              <a:t> </a:t>
            </a:r>
            <a:r>
              <a:rPr lang="en-CA" dirty="0" smtClean="0">
                <a:sym typeface="Wingdings" panose="05000000000000000000" pitchFamily="2" charset="2"/>
              </a:rPr>
              <a:t> </a:t>
            </a:r>
            <a:r>
              <a:rPr lang="en-CA" dirty="0" err="1" smtClean="0">
                <a:sym typeface="Wingdings" panose="05000000000000000000" pitchFamily="2" charset="2"/>
              </a:rPr>
              <a:t>prod_desc</a:t>
            </a:r>
            <a:endParaRPr lang="en-CA" dirty="0" smtClean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w</a:t>
            </a:r>
            <a:r>
              <a:rPr lang="en-CA" dirty="0" err="1" smtClean="0">
                <a:sym typeface="Wingdings" panose="05000000000000000000" pitchFamily="2" charset="2"/>
              </a:rPr>
              <a:t>hse_id</a:t>
            </a:r>
            <a:r>
              <a:rPr lang="en-CA" dirty="0" smtClean="0">
                <a:sym typeface="Wingdings" panose="05000000000000000000" pitchFamily="2" charset="2"/>
              </a:rPr>
              <a:t>, </a:t>
            </a:r>
            <a:r>
              <a:rPr lang="en-CA" dirty="0" err="1" smtClean="0">
                <a:sym typeface="Wingdings" panose="05000000000000000000" pitchFamily="2" charset="2"/>
              </a:rPr>
              <a:t>product_id</a:t>
            </a:r>
            <a:r>
              <a:rPr lang="en-CA" dirty="0" smtClean="0">
                <a:sym typeface="Wingdings" panose="05000000000000000000" pitchFamily="2" charset="2"/>
              </a:rPr>
              <a:t>  bin, </a:t>
            </a:r>
            <a:r>
              <a:rPr lang="en-CA" dirty="0" err="1" smtClean="0">
                <a:sym typeface="Wingdings" panose="05000000000000000000" pitchFamily="2" charset="2"/>
              </a:rPr>
              <a:t>qty</a:t>
            </a:r>
            <a:endParaRPr lang="en-CA" dirty="0" smtClean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w</a:t>
            </a:r>
            <a:r>
              <a:rPr lang="en-CA" dirty="0" err="1" smtClean="0">
                <a:sym typeface="Wingdings" panose="05000000000000000000" pitchFamily="2" charset="2"/>
              </a:rPr>
              <a:t>hse_id</a:t>
            </a:r>
            <a:r>
              <a:rPr lang="en-CA" dirty="0" smtClean="0">
                <a:sym typeface="Wingdings" panose="05000000000000000000" pitchFamily="2" charset="2"/>
              </a:rPr>
              <a:t>  </a:t>
            </a:r>
            <a:r>
              <a:rPr lang="en-CA" dirty="0" err="1" smtClean="0">
                <a:sym typeface="Wingdings" panose="05000000000000000000" pitchFamily="2" charset="2"/>
              </a:rPr>
              <a:t>whse_address</a:t>
            </a:r>
            <a:r>
              <a:rPr lang="en-CA" dirty="0" smtClean="0">
                <a:sym typeface="Wingdings" panose="05000000000000000000" pitchFamily="2" charset="2"/>
              </a:rPr>
              <a:t>, city, state, </a:t>
            </a:r>
            <a:r>
              <a:rPr lang="en-CA" dirty="0" err="1" smtClean="0">
                <a:sym typeface="Wingdings" panose="05000000000000000000" pitchFamily="2" charset="2"/>
              </a:rPr>
              <a:t>pcode</a:t>
            </a:r>
            <a:r>
              <a:rPr lang="en-CA" dirty="0" smtClean="0">
                <a:sym typeface="Wingdings" panose="05000000000000000000" pitchFamily="2" charset="2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3108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Partial Dependency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96413"/>
            <a:ext cx="8568952" cy="4297363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Partial dependency is where a non-key column is dependent on part of the primary key but is not dependent on the entire primary key.</a:t>
            </a:r>
          </a:p>
          <a:p>
            <a:endParaRPr lang="en-CA" dirty="0" smtClean="0"/>
          </a:p>
          <a:p>
            <a:pPr marL="285750" indent="-285750"/>
            <a:r>
              <a:rPr lang="en-CA" sz="2900" dirty="0"/>
              <a:t>[</a:t>
            </a:r>
            <a:r>
              <a:rPr lang="en-CA" sz="2900" u="sng" dirty="0" err="1"/>
              <a:t>product_id</a:t>
            </a:r>
            <a:r>
              <a:rPr lang="en-CA" sz="2900" dirty="0"/>
              <a:t>, </a:t>
            </a:r>
            <a:r>
              <a:rPr lang="en-CA" sz="2900" u="sng" dirty="0" err="1"/>
              <a:t>whse_id</a:t>
            </a:r>
            <a:r>
              <a:rPr lang="en-CA" sz="2900" dirty="0"/>
              <a:t>, </a:t>
            </a:r>
            <a:r>
              <a:rPr lang="en-CA" sz="2900" dirty="0" err="1"/>
              <a:t>product_desc</a:t>
            </a:r>
            <a:r>
              <a:rPr lang="en-CA" sz="2900" dirty="0"/>
              <a:t>, </a:t>
            </a:r>
            <a:r>
              <a:rPr lang="en-CA" sz="2900" dirty="0" err="1"/>
              <a:t>bin,qty</a:t>
            </a:r>
            <a:r>
              <a:rPr lang="en-CA" sz="2900" dirty="0"/>
              <a:t>, </a:t>
            </a:r>
            <a:r>
              <a:rPr lang="en-CA" sz="2900" dirty="0" err="1"/>
              <a:t>whse_address</a:t>
            </a:r>
            <a:r>
              <a:rPr lang="en-CA" sz="2900" dirty="0"/>
              <a:t>, city, </a:t>
            </a:r>
            <a:r>
              <a:rPr lang="en-CA" sz="2900" dirty="0" err="1"/>
              <a:t>prov</a:t>
            </a:r>
            <a:r>
              <a:rPr lang="en-CA" sz="2900" dirty="0"/>
              <a:t>, </a:t>
            </a:r>
            <a:r>
              <a:rPr lang="en-CA" sz="2900" dirty="0" err="1"/>
              <a:t>pcode</a:t>
            </a:r>
            <a:r>
              <a:rPr lang="en-CA" sz="2900" dirty="0"/>
              <a:t>]</a:t>
            </a:r>
          </a:p>
          <a:p>
            <a:pPr marL="285750" indent="-285750"/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 err="1" smtClean="0"/>
              <a:t>prod_desc</a:t>
            </a:r>
            <a:r>
              <a:rPr lang="en-CA" dirty="0" smtClean="0"/>
              <a:t> column is dependent on the </a:t>
            </a:r>
            <a:r>
              <a:rPr lang="en-CA" dirty="0" err="1" smtClean="0"/>
              <a:t>product_id</a:t>
            </a:r>
            <a:r>
              <a:rPr lang="en-CA" dirty="0" smtClean="0"/>
              <a:t> key but is not determined by the </a:t>
            </a:r>
            <a:r>
              <a:rPr lang="en-CA" dirty="0" err="1" smtClean="0"/>
              <a:t>whse_id</a:t>
            </a:r>
            <a:r>
              <a:rPr lang="en-CA" dirty="0" smtClean="0"/>
              <a:t> key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whse_address</a:t>
            </a:r>
            <a:r>
              <a:rPr lang="en-CA" dirty="0" smtClean="0"/>
              <a:t> column is dependent on the </a:t>
            </a:r>
            <a:r>
              <a:rPr lang="en-CA" dirty="0" err="1" smtClean="0"/>
              <a:t>whse_id</a:t>
            </a:r>
            <a:r>
              <a:rPr lang="en-CA" dirty="0" smtClean="0"/>
              <a:t> key but is not related to the </a:t>
            </a:r>
            <a:r>
              <a:rPr lang="en-CA" dirty="0" err="1" smtClean="0"/>
              <a:t>product_id</a:t>
            </a:r>
            <a:r>
              <a:rPr lang="en-CA" dirty="0" smtClean="0"/>
              <a:t> key</a:t>
            </a:r>
          </a:p>
          <a:p>
            <a:endParaRPr lang="en-CA" dirty="0" smtClean="0"/>
          </a:p>
          <a:p>
            <a:r>
              <a:rPr lang="en-CA" dirty="0" smtClean="0"/>
              <a:t>We only need to look for this and solve it when we have a concatenated key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75215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24362587"/>
              </p:ext>
            </p:extLst>
          </p:nvPr>
        </p:nvGraphicFramePr>
        <p:xfrm>
          <a:off x="1835696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</a:t>
            </a:r>
            <a:r>
              <a:rPr lang="en-US" dirty="0" err="1" smtClean="0"/>
              <a:t>BCNF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4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57402974"/>
              </p:ext>
            </p:extLst>
          </p:nvPr>
        </p:nvGraphicFramePr>
        <p:xfrm>
          <a:off x="1835696" y="1556792"/>
          <a:ext cx="6768752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Fourth Normal Form (</a:t>
            </a:r>
            <a:r>
              <a:rPr lang="en-US" dirty="0" err="1"/>
              <a:t>4</a:t>
            </a:r>
            <a:r>
              <a:rPr lang="en-US" dirty="0" err="1" smtClean="0"/>
              <a:t>NF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98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CA" sz="7200" dirty="0"/>
              <a:t>	Eliminate redundant data (the same data stored in more than one table)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CA" sz="7200" dirty="0"/>
              <a:t>	Ensure the data within a table are related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6196" y="548680"/>
            <a:ext cx="8281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Two purposes of normalization are: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470371"/>
              </p:ext>
            </p:extLst>
          </p:nvPr>
        </p:nvGraphicFramePr>
        <p:xfrm>
          <a:off x="1440680" y="1412776"/>
          <a:ext cx="3923408" cy="157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9152"/>
                <a:gridCol w="1008112"/>
                <a:gridCol w="129614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u="none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  <a:endParaRPr lang="en-CA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122</a:t>
                      </a:r>
                      <a:endParaRPr lang="en-CA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Kevin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DBS201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</a:rPr>
                        <a:t>122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IBC233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122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Wendy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</a:rPr>
                        <a:t>344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Thomas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DBT544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631141"/>
            <a:ext cx="72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400" dirty="0" smtClean="0">
                <a:latin typeface="Calibri" pitchFamily="34" charset="0"/>
                <a:cs typeface="Times New Roman" pitchFamily="18" charset="0"/>
              </a:rPr>
              <a:t>Two multivalued facts are represented in this table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35699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When an employee has an unequal number of children and courses, what value should be used as a placeholder?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451843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You cannot use null because all three columns are necessary in the primary key and the primary key columns cannot </a:t>
            </a:r>
            <a:r>
              <a:rPr lang="en-CA" smtClean="0"/>
              <a:t>have </a:t>
            </a:r>
            <a:r>
              <a:rPr lang="en-CA" smtClean="0"/>
              <a:t>nulls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22075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118932"/>
              </p:ext>
            </p:extLst>
          </p:nvPr>
        </p:nvGraphicFramePr>
        <p:xfrm>
          <a:off x="971600" y="1772816"/>
          <a:ext cx="2520280" cy="157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313"/>
                <a:gridCol w="112296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u="none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  <a:endParaRPr lang="en-CA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122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Kevin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</a:rPr>
                        <a:t>122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122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Wendy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</a:rPr>
                        <a:t>344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Thomas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631141"/>
            <a:ext cx="72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400" dirty="0" smtClean="0">
                <a:latin typeface="Calibri" pitchFamily="34" charset="0"/>
                <a:cs typeface="Times New Roman" pitchFamily="18" charset="0"/>
              </a:rPr>
              <a:t>Split the table into two tables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926" y="44019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What are the primary keys?</a:t>
            </a:r>
            <a:endParaRPr lang="en-CA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769231"/>
              </p:ext>
            </p:extLst>
          </p:nvPr>
        </p:nvGraphicFramePr>
        <p:xfrm>
          <a:off x="4932040" y="2060848"/>
          <a:ext cx="2808312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136815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u="none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  <a:endParaRPr lang="en-CA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122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DBS201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</a:rPr>
                        <a:t>122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IBC233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smtClean="0">
                          <a:effectLst/>
                        </a:rPr>
                        <a:t>344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DBT544</a:t>
                      </a:r>
                      <a:endParaRPr lang="en-CA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630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Rules for reducing data redundancy and related problems called normal forms</a:t>
            </a:r>
          </a:p>
          <a:p>
            <a:r>
              <a:rPr lang="en-US" dirty="0" err="1" smtClean="0"/>
              <a:t>UNF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1NF</a:t>
            </a:r>
            <a:r>
              <a:rPr lang="en-US" dirty="0" smtClean="0"/>
              <a:t> – no repeating groups</a:t>
            </a:r>
          </a:p>
          <a:p>
            <a:r>
              <a:rPr lang="en-US" dirty="0" err="1" smtClean="0"/>
              <a:t>2NF</a:t>
            </a:r>
            <a:r>
              <a:rPr lang="en-US" dirty="0" smtClean="0"/>
              <a:t> – no partial dependencies</a:t>
            </a:r>
          </a:p>
          <a:p>
            <a:r>
              <a:rPr lang="en-US" dirty="0" err="1" smtClean="0"/>
              <a:t>3NF</a:t>
            </a:r>
            <a:r>
              <a:rPr lang="en-US" dirty="0" smtClean="0"/>
              <a:t> – no transitive dependencies</a:t>
            </a:r>
          </a:p>
          <a:p>
            <a:r>
              <a:rPr lang="en-US" dirty="0" smtClean="0"/>
              <a:t>Functional dependency?</a:t>
            </a:r>
          </a:p>
          <a:p>
            <a:r>
              <a:rPr lang="en-US" dirty="0" smtClean="0"/>
              <a:t>Partial dependency?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688" y="548680"/>
            <a:ext cx="7200800" cy="5623520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CA" sz="7200" dirty="0"/>
              <a:t>Eliminating redundant </a:t>
            </a:r>
            <a:r>
              <a:rPr lang="en-CA" sz="7200" dirty="0" smtClean="0"/>
              <a:t>data </a:t>
            </a:r>
            <a:r>
              <a:rPr lang="en-CA" sz="7200" dirty="0"/>
              <a:t>is achieved by splitting tables with redundant data into two or more tables without the redundancy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CA" sz="7200" dirty="0"/>
              <a:t>Normalization involves the process of applying rules called </a:t>
            </a:r>
            <a:r>
              <a:rPr lang="en-CA" sz="7200" b="1" dirty="0"/>
              <a:t>normal forms </a:t>
            </a:r>
            <a:r>
              <a:rPr lang="en-CA" sz="7200" dirty="0"/>
              <a:t>to table structures that produce a design that is free of data redundancy problems.</a:t>
            </a:r>
          </a:p>
          <a:p>
            <a:pPr marL="857250" indent="-857250">
              <a:buFont typeface="Arial" pitchFamily="34" charset="0"/>
              <a:buChar char="•"/>
            </a:pPr>
            <a:endParaRPr lang="en-CA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3711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3" y="980728"/>
            <a:ext cx="7274768" cy="5112567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CA" sz="7200" dirty="0" smtClean="0"/>
              <a:t>Several </a:t>
            </a:r>
            <a:r>
              <a:rPr lang="en-CA" sz="7200" dirty="0"/>
              <a:t>normal forms exist, with the most common  being </a:t>
            </a:r>
            <a:r>
              <a:rPr lang="en-CA" sz="7200" dirty="0" err="1"/>
              <a:t>1NF</a:t>
            </a:r>
            <a:r>
              <a:rPr lang="en-CA" sz="7200" dirty="0"/>
              <a:t>, </a:t>
            </a:r>
            <a:r>
              <a:rPr lang="en-CA" sz="7200" dirty="0" err="1"/>
              <a:t>2NF</a:t>
            </a:r>
            <a:r>
              <a:rPr lang="en-CA" sz="7200" dirty="0"/>
              <a:t>, and </a:t>
            </a:r>
            <a:r>
              <a:rPr lang="en-CA" sz="7200" dirty="0" err="1"/>
              <a:t>3NF</a:t>
            </a:r>
            <a:endParaRPr lang="en-CA" sz="7200" dirty="0" smtClean="0"/>
          </a:p>
          <a:p>
            <a:pPr marL="857250" indent="-857250">
              <a:buFont typeface="Arial" pitchFamily="34" charset="0"/>
              <a:buChar char="•"/>
            </a:pPr>
            <a:r>
              <a:rPr lang="en-CA" sz="7200" dirty="0" smtClean="0"/>
              <a:t>Each </a:t>
            </a:r>
            <a:r>
              <a:rPr lang="en-CA" sz="7200" dirty="0"/>
              <a:t>normal form addresses the potential for a particular type of redundancy.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CA" sz="7200" dirty="0"/>
              <a:t>A table is said to be in one of the normal forms if it satisfies the rules required by that form.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27998" y="106471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75929656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First Normal Form (</a:t>
            </a:r>
            <a:r>
              <a:rPr lang="en-US" dirty="0" err="1" smtClean="0"/>
              <a:t>1NF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902426"/>
              </p:ext>
            </p:extLst>
          </p:nvPr>
        </p:nvGraphicFramePr>
        <p:xfrm>
          <a:off x="709410" y="836712"/>
          <a:ext cx="8280919" cy="2376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115"/>
                <a:gridCol w="1153880"/>
                <a:gridCol w="849876"/>
                <a:gridCol w="531802"/>
                <a:gridCol w="607774"/>
                <a:gridCol w="1378233"/>
                <a:gridCol w="1178689"/>
                <a:gridCol w="691740"/>
                <a:gridCol w="853810"/>
              </a:tblGrid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product_i</a:t>
                      </a:r>
                      <a:r>
                        <a:rPr lang="en-CA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product_desc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whse_id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bin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qty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whse_address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city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</a:rPr>
                        <a:t>prov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pcode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27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122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136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175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40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25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 Peter St.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4433 Oak Ave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Newmarket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Oakville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Screwdriver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111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122 Peter St.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Newmarket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130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Hammer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322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98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4433 Oak Ave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Oakville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Ont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650" y="3789040"/>
            <a:ext cx="85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/>
              <a:t>Product no 145 is stored in two different warehouses</a:t>
            </a:r>
            <a:r>
              <a:rPr lang="en-CA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/>
              <a:t>Having more than one value at the intersection of a row and a column is referred to as having a repeating </a:t>
            </a:r>
            <a:r>
              <a:rPr lang="en-CA" sz="2000" dirty="0" smtClean="0"/>
              <a:t>group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/>
              <a:t>A table that contains a repeating group is called an </a:t>
            </a:r>
            <a:r>
              <a:rPr lang="en-CA" sz="2000" dirty="0" smtClean="0"/>
              <a:t>un-normalized table (</a:t>
            </a:r>
            <a:r>
              <a:rPr lang="en-CA" sz="2000" dirty="0" err="1" smtClean="0"/>
              <a:t>UNF</a:t>
            </a:r>
            <a:r>
              <a:rPr lang="en-CA" sz="20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[</a:t>
            </a:r>
            <a:r>
              <a:rPr lang="en-CA" sz="2000" dirty="0" err="1" smtClean="0"/>
              <a:t>product_id</a:t>
            </a:r>
            <a:r>
              <a:rPr lang="en-CA" sz="2000" dirty="0"/>
              <a:t>, </a:t>
            </a:r>
            <a:r>
              <a:rPr lang="en-CA" sz="2000" dirty="0" err="1"/>
              <a:t>product_desc</a:t>
            </a:r>
            <a:r>
              <a:rPr lang="en-CA" sz="2000" dirty="0"/>
              <a:t>(</a:t>
            </a:r>
            <a:r>
              <a:rPr lang="en-CA" sz="2000" dirty="0" err="1"/>
              <a:t>whse_id,bin,qty,whse_address,city,prov,pcode</a:t>
            </a:r>
            <a:r>
              <a:rPr lang="en-CA" sz="2000" dirty="0"/>
              <a:t>)]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1" y="26064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Inventory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14792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99764"/>
              </p:ext>
            </p:extLst>
          </p:nvPr>
        </p:nvGraphicFramePr>
        <p:xfrm>
          <a:off x="709410" y="764704"/>
          <a:ext cx="8280919" cy="2489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115"/>
                <a:gridCol w="1153880"/>
                <a:gridCol w="849876"/>
                <a:gridCol w="531802"/>
                <a:gridCol w="607774"/>
                <a:gridCol w="1378233"/>
                <a:gridCol w="1178689"/>
                <a:gridCol w="691740"/>
                <a:gridCol w="853810"/>
              </a:tblGrid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product_i</a:t>
                      </a:r>
                      <a:r>
                        <a:rPr lang="en-CA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product_desc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whse_id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bin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qty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whse_address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city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</a:rPr>
                        <a:t>prov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pcode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1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122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136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40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 Peter St</a:t>
                      </a:r>
                      <a:r>
                        <a:rPr lang="en-CA" sz="1600" dirty="0" smtClean="0">
                          <a:effectLst/>
                        </a:rPr>
                        <a:t>.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Newmarket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Ont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L4T5Y6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4433 Oak Ave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Oakville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L5^6R5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Screwdriver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111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122 Peter St.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Newmarket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130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Hammer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322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98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4433 Oak Ave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Oakville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Ont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650" y="3789040"/>
            <a:ext cx="8532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The </a:t>
            </a:r>
            <a:r>
              <a:rPr lang="en-CA" sz="2000" dirty="0"/>
              <a:t>repeating groups can be eliminated by filling in the values in vacant cells of the table.  Each </a:t>
            </a:r>
            <a:r>
              <a:rPr lang="en-CA" sz="2000" dirty="0" smtClean="0"/>
              <a:t>row/column intersection must </a:t>
            </a:r>
            <a:r>
              <a:rPr lang="en-CA" sz="2000" dirty="0"/>
              <a:t>contain only a single value to satisfy the first rule for </a:t>
            </a:r>
            <a:r>
              <a:rPr lang="en-CA" sz="2000" dirty="0" smtClean="0"/>
              <a:t>1NF.                                                                                        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/>
              <a:t>What should the primary key be</a:t>
            </a:r>
            <a:r>
              <a:rPr lang="en-CA" sz="2000" dirty="0" smtClean="0"/>
              <a:t>?</a:t>
            </a: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1" y="26064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Inventory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16392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424009"/>
              </p:ext>
            </p:extLst>
          </p:nvPr>
        </p:nvGraphicFramePr>
        <p:xfrm>
          <a:off x="745414" y="908720"/>
          <a:ext cx="8208911" cy="2489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769"/>
                <a:gridCol w="962557"/>
                <a:gridCol w="1201611"/>
                <a:gridCol w="535479"/>
                <a:gridCol w="486678"/>
                <a:gridCol w="1336354"/>
                <a:gridCol w="1142875"/>
                <a:gridCol w="670721"/>
                <a:gridCol w="827867"/>
              </a:tblGrid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0" u="sng" dirty="0" err="1" smtClean="0">
                          <a:effectLst/>
                        </a:rPr>
                        <a:t>product_id</a:t>
                      </a:r>
                      <a:endParaRPr lang="en-CA" sz="1400" b="0" u="sng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0" u="sng" dirty="0" err="1">
                          <a:effectLst/>
                        </a:rPr>
                        <a:t>whse_id</a:t>
                      </a:r>
                      <a:endParaRPr lang="en-CA" sz="1400" b="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product_desc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bin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qty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whse_address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city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 smtClean="0">
                          <a:effectLst/>
                        </a:rPr>
                        <a:t>prov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err="1">
                          <a:effectLst/>
                        </a:rPr>
                        <a:t>pcode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1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122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136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40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 Peter St</a:t>
                      </a:r>
                      <a:r>
                        <a:rPr lang="en-CA" sz="1600" dirty="0" smtClean="0">
                          <a:effectLst/>
                        </a:rPr>
                        <a:t>.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Newmarket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Ont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</a:rPr>
                        <a:t>L4T5Y6</a:t>
                      </a:r>
                      <a:endParaRPr lang="en-CA" sz="16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Saw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4433 Oak Ave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Oakville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Screwdriver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111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55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122 Peter St.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Newmarket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Ont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L4T5Y6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130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322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Hammer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  98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35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4433 Oak Ave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Oakville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Ont</a:t>
                      </a:r>
                      <a:endParaRPr lang="en-C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err="1">
                          <a:effectLst/>
                        </a:rPr>
                        <a:t>L5T6R5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650" y="3789040"/>
            <a:ext cx="8532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The Primary Key should </a:t>
            </a:r>
            <a:r>
              <a:rPr lang="en-CA" sz="2000" dirty="0"/>
              <a:t>be </a:t>
            </a:r>
            <a:r>
              <a:rPr lang="en-CA" sz="2000" dirty="0" err="1"/>
              <a:t>product_id</a:t>
            </a:r>
            <a:r>
              <a:rPr lang="en-CA" sz="2000" dirty="0"/>
              <a:t> concatenated to </a:t>
            </a:r>
            <a:r>
              <a:rPr lang="en-CA" sz="2000" dirty="0" err="1"/>
              <a:t>whse_id</a:t>
            </a:r>
            <a:r>
              <a:rPr lang="en-CA" sz="2000" dirty="0" smtClean="0"/>
              <a:t>.     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                                                                        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/>
              <a:t>[</a:t>
            </a:r>
            <a:r>
              <a:rPr lang="en-CA" sz="2000" u="sng" dirty="0" err="1"/>
              <a:t>product_id</a:t>
            </a:r>
            <a:r>
              <a:rPr lang="en-CA" sz="2000" dirty="0"/>
              <a:t>, </a:t>
            </a:r>
            <a:r>
              <a:rPr lang="en-CA" sz="2000" u="sng" dirty="0" err="1" smtClean="0"/>
              <a:t>whse_id</a:t>
            </a:r>
            <a:r>
              <a:rPr lang="en-CA" sz="2000" dirty="0" smtClean="0"/>
              <a:t>, </a:t>
            </a:r>
            <a:r>
              <a:rPr lang="en-CA" sz="2000" dirty="0" err="1" smtClean="0"/>
              <a:t>product_desc</a:t>
            </a:r>
            <a:r>
              <a:rPr lang="en-CA" sz="2000" dirty="0" smtClean="0"/>
              <a:t>, </a:t>
            </a:r>
            <a:r>
              <a:rPr lang="en-CA" sz="2000" dirty="0" err="1" smtClean="0"/>
              <a:t>bin,qty</a:t>
            </a:r>
            <a:r>
              <a:rPr lang="en-CA" sz="2000" dirty="0" smtClean="0"/>
              <a:t>, </a:t>
            </a:r>
            <a:r>
              <a:rPr lang="en-CA" sz="2000" dirty="0" err="1" smtClean="0"/>
              <a:t>whse_address</a:t>
            </a:r>
            <a:r>
              <a:rPr lang="en-CA" sz="2000" dirty="0" smtClean="0"/>
              <a:t>, city, </a:t>
            </a:r>
            <a:r>
              <a:rPr lang="en-CA" sz="2000" dirty="0" err="1" smtClean="0"/>
              <a:t>prov</a:t>
            </a:r>
            <a:r>
              <a:rPr lang="en-CA" sz="2000" dirty="0" smtClean="0"/>
              <a:t>, </a:t>
            </a:r>
            <a:r>
              <a:rPr lang="en-CA" sz="2000" dirty="0" err="1" smtClean="0"/>
              <a:t>pcode</a:t>
            </a:r>
            <a:r>
              <a:rPr lang="en-CA" sz="2000" dirty="0" smtClean="0"/>
              <a:t>]</a:t>
            </a:r>
            <a:endParaRPr lang="en-CA" sz="2000" dirty="0"/>
          </a:p>
          <a:p>
            <a:pPr marL="285750" indent="-285750">
              <a:buFont typeface="Arial" pitchFamily="34" charset="0"/>
              <a:buChar char="•"/>
            </a:pP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1" y="26064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Inventory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6858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1642</Words>
  <Application>Microsoft Office PowerPoint</Application>
  <PresentationFormat>On-screen Show (4:3)</PresentationFormat>
  <Paragraphs>718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Georgia</vt:lpstr>
      <vt:lpstr>Times New Roman</vt:lpstr>
      <vt:lpstr>Wingdings</vt:lpstr>
      <vt:lpstr>Training</vt:lpstr>
      <vt:lpstr>Normalization</vt:lpstr>
      <vt:lpstr>What is Normalization?</vt:lpstr>
      <vt:lpstr>PowerPoint Presentation</vt:lpstr>
      <vt:lpstr>PowerPoint Presentation</vt:lpstr>
      <vt:lpstr>PowerPoint Presentation</vt:lpstr>
      <vt:lpstr>First Normal Form (1NF)</vt:lpstr>
      <vt:lpstr>PowerPoint Presentation</vt:lpstr>
      <vt:lpstr>PowerPoint Presentation</vt:lpstr>
      <vt:lpstr>PowerPoint Presentation</vt:lpstr>
      <vt:lpstr>Problems with Un-normalized Data</vt:lpstr>
      <vt:lpstr>PowerPoint Presentation</vt:lpstr>
      <vt:lpstr>PowerPoint Presentation</vt:lpstr>
      <vt:lpstr>PowerPoint Presentation</vt:lpstr>
      <vt:lpstr>The Insert Problem</vt:lpstr>
      <vt:lpstr>The Deletion Problem</vt:lpstr>
      <vt:lpstr>Second Normal Form (2NF)</vt:lpstr>
      <vt:lpstr>PowerPoint Presentation</vt:lpstr>
      <vt:lpstr>PowerPoint Presentation</vt:lpstr>
      <vt:lpstr>PowerPoint Presentation</vt:lpstr>
      <vt:lpstr>PowerPoint Presentation</vt:lpstr>
      <vt:lpstr>Third Normal Form (3NF)</vt:lpstr>
      <vt:lpstr>PowerPoint Presentation</vt:lpstr>
      <vt:lpstr>PowerPoint Presentation</vt:lpstr>
      <vt:lpstr>PowerPoint Presentation</vt:lpstr>
      <vt:lpstr>PowerPoint Presentation</vt:lpstr>
      <vt:lpstr>Functional Dependency</vt:lpstr>
      <vt:lpstr>Partial Dependency</vt:lpstr>
      <vt:lpstr>Boyce-Codd Normal Form (BCNF)</vt:lpstr>
      <vt:lpstr>Fourth Normal Form (4NF)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2013-07-01T13:50:36Z</dcterms:created>
  <dcterms:modified xsi:type="dcterms:W3CDTF">2015-03-18T02:58:57Z</dcterms:modified>
</cp:coreProperties>
</file>