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71"/>
  </p:notesMasterIdLst>
  <p:sldIdLst>
    <p:sldId id="256" r:id="rId2"/>
    <p:sldId id="467" r:id="rId3"/>
    <p:sldId id="471" r:id="rId4"/>
    <p:sldId id="469" r:id="rId5"/>
    <p:sldId id="470" r:id="rId6"/>
    <p:sldId id="474" r:id="rId7"/>
    <p:sldId id="476" r:id="rId8"/>
    <p:sldId id="477" r:id="rId9"/>
    <p:sldId id="478" r:id="rId10"/>
    <p:sldId id="479" r:id="rId11"/>
    <p:sldId id="480" r:id="rId12"/>
    <p:sldId id="481" r:id="rId13"/>
    <p:sldId id="464" r:id="rId14"/>
    <p:sldId id="410" r:id="rId15"/>
    <p:sldId id="462" r:id="rId16"/>
    <p:sldId id="463" r:id="rId17"/>
    <p:sldId id="465" r:id="rId18"/>
    <p:sldId id="486" r:id="rId19"/>
    <p:sldId id="483" r:id="rId20"/>
    <p:sldId id="482" r:id="rId21"/>
    <p:sldId id="530" r:id="rId22"/>
    <p:sldId id="523" r:id="rId23"/>
    <p:sldId id="484" r:id="rId24"/>
    <p:sldId id="491" r:id="rId25"/>
    <p:sldId id="522" r:id="rId26"/>
    <p:sldId id="532" r:id="rId27"/>
    <p:sldId id="526" r:id="rId28"/>
    <p:sldId id="533" r:id="rId29"/>
    <p:sldId id="529" r:id="rId30"/>
    <p:sldId id="488" r:id="rId31"/>
    <p:sldId id="497" r:id="rId32"/>
    <p:sldId id="498" r:id="rId33"/>
    <p:sldId id="499" r:id="rId34"/>
    <p:sldId id="500" r:id="rId35"/>
    <p:sldId id="501" r:id="rId36"/>
    <p:sldId id="502" r:id="rId37"/>
    <p:sldId id="489" r:id="rId38"/>
    <p:sldId id="518" r:id="rId39"/>
    <p:sldId id="519" r:id="rId40"/>
    <p:sldId id="490" r:id="rId41"/>
    <p:sldId id="521" r:id="rId42"/>
    <p:sldId id="524" r:id="rId43"/>
    <p:sldId id="525" r:id="rId44"/>
    <p:sldId id="503" r:id="rId45"/>
    <p:sldId id="512" r:id="rId46"/>
    <p:sldId id="513" r:id="rId47"/>
    <p:sldId id="514" r:id="rId48"/>
    <p:sldId id="515" r:id="rId49"/>
    <p:sldId id="516" r:id="rId50"/>
    <p:sldId id="485" r:id="rId51"/>
    <p:sldId id="504" r:id="rId52"/>
    <p:sldId id="507" r:id="rId53"/>
    <p:sldId id="505" r:id="rId54"/>
    <p:sldId id="506" r:id="rId55"/>
    <p:sldId id="508" r:id="rId56"/>
    <p:sldId id="509" r:id="rId57"/>
    <p:sldId id="517" r:id="rId58"/>
    <p:sldId id="495" r:id="rId59"/>
    <p:sldId id="496" r:id="rId60"/>
    <p:sldId id="494" r:id="rId61"/>
    <p:sldId id="534" r:id="rId62"/>
    <p:sldId id="492" r:id="rId63"/>
    <p:sldId id="535" r:id="rId64"/>
    <p:sldId id="487" r:id="rId65"/>
    <p:sldId id="493" r:id="rId66"/>
    <p:sldId id="510" r:id="rId67"/>
    <p:sldId id="511" r:id="rId68"/>
    <p:sldId id="520" r:id="rId69"/>
    <p:sldId id="531" r:id="rId7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69287" autoAdjust="0"/>
  </p:normalViewPr>
  <p:slideViewPr>
    <p:cSldViewPr>
      <p:cViewPr varScale="1">
        <p:scale>
          <a:sx n="81" d="100"/>
          <a:sy n="81" d="100"/>
        </p:scale>
        <p:origin x="1469" y="67"/>
      </p:cViewPr>
      <p:guideLst>
        <p:guide orient="horz" pos="1620"/>
        <p:guide pos="2880"/>
      </p:guideLst>
    </p:cSldViewPr>
  </p:slideViewPr>
  <p:notesTextViewPr>
    <p:cViewPr>
      <p:scale>
        <a:sx n="66" d="100"/>
        <a:sy n="66"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5/7/2017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CamelCase"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en.wikipedia.org/wiki/Mnemonic" TargetMode="External"/><Relationship Id="rId4" Type="http://schemas.openxmlformats.org/officeDocument/2006/relationships/hyperlink" Target="http://en.wikipedia.org/wiki/Coding_convention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ebopedia.com/TERM/J/JVM.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2</a:t>
            </a:fld>
            <a:endParaRPr lang="en-CA"/>
          </a:p>
        </p:txBody>
      </p:sp>
    </p:spTree>
    <p:extLst>
      <p:ext uri="{BB962C8B-B14F-4D97-AF65-F5344CB8AC3E}">
        <p14:creationId xmlns:p14="http://schemas.microsoft.com/office/powerpoint/2010/main" val="2151410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kern="1200" dirty="0" smtClean="0">
                <a:solidFill>
                  <a:schemeClr val="tx1"/>
                </a:solidFill>
                <a:effectLst/>
                <a:latin typeface="+mn-lt"/>
                <a:ea typeface="+mn-ea"/>
                <a:cs typeface="+mn-cs"/>
              </a:rPr>
              <a:t>Ans. </a:t>
            </a:r>
            <a:r>
              <a:rPr lang="en-US" sz="1200" b="1" kern="1200" dirty="0" smtClean="0">
                <a:solidFill>
                  <a:schemeClr val="tx1"/>
                </a:solidFill>
                <a:effectLst/>
                <a:latin typeface="+mn-lt"/>
                <a:ea typeface="+mn-ea"/>
                <a:cs typeface="+mn-cs"/>
              </a:rPr>
              <a:t>1 and 3</a:t>
            </a:r>
          </a:p>
          <a:p>
            <a:r>
              <a:rPr lang="en-US" sz="1200" b="0" i="0" kern="1200" dirty="0" smtClean="0">
                <a:solidFill>
                  <a:schemeClr val="tx1"/>
                </a:solidFill>
                <a:effectLst/>
                <a:latin typeface="+mn-lt"/>
                <a:ea typeface="+mn-ea"/>
                <a:cs typeface="+mn-cs"/>
              </a:rPr>
              <a:t>When one needs only to run Java on a system, JRE (Java Runtime Environment) must be install. It contains JVM (the java interpreter) that runs Java programs and core packages.</a:t>
            </a:r>
          </a:p>
          <a:p>
            <a:r>
              <a:rPr lang="en-US" sz="1200" b="0" i="0" kern="1200" dirty="0" smtClean="0">
                <a:solidFill>
                  <a:schemeClr val="tx1"/>
                </a:solidFill>
                <a:effectLst/>
                <a:latin typeface="+mn-lt"/>
                <a:ea typeface="+mn-ea"/>
                <a:cs typeface="+mn-cs"/>
              </a:rPr>
              <a:t>When one needs only to </a:t>
            </a:r>
            <a:r>
              <a:rPr lang="en-US" sz="1200" b="0" i="0" kern="1200" dirty="0" err="1" smtClean="0">
                <a:solidFill>
                  <a:schemeClr val="tx1"/>
                </a:solidFill>
                <a:effectLst/>
                <a:latin typeface="+mn-lt"/>
                <a:ea typeface="+mn-ea"/>
                <a:cs typeface="+mn-cs"/>
              </a:rPr>
              <a:t>develope</a:t>
            </a:r>
            <a:r>
              <a:rPr lang="en-US" sz="1200" b="0" i="0" kern="1200" dirty="0" smtClean="0">
                <a:solidFill>
                  <a:schemeClr val="tx1"/>
                </a:solidFill>
                <a:effectLst/>
                <a:latin typeface="+mn-lt"/>
                <a:ea typeface="+mn-ea"/>
                <a:cs typeface="+mn-cs"/>
              </a:rPr>
              <a:t> Java software, JDK (Java Development Kit) must be installed JDK is called now Java SE (Java Standard Edition).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JDK contains JRE because it needs to run Java program.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 </a:t>
            </a:r>
            <a:r>
              <a:rPr lang="en-US" sz="1200" b="1" i="0" kern="1200" dirty="0" smtClean="0">
                <a:solidFill>
                  <a:schemeClr val="tx1"/>
                </a:solidFill>
                <a:effectLst/>
                <a:latin typeface="+mn-lt"/>
                <a:ea typeface="+mn-ea"/>
                <a:cs typeface="+mn-cs"/>
              </a:rPr>
              <a:t>JDK (Java SE) includes JRE that includes JVM.</a:t>
            </a:r>
            <a:endParaRPr lang="en-US" sz="1200" b="0" i="0" kern="1200" dirty="0" smtClean="0">
              <a:solidFill>
                <a:schemeClr val="tx1"/>
              </a:solidFill>
              <a:effectLst/>
              <a:latin typeface="+mn-lt"/>
              <a:ea typeface="+mn-ea"/>
              <a:cs typeface="+mn-cs"/>
            </a:endParaRPr>
          </a:p>
          <a:p>
            <a:pPr marL="0" indent="0">
              <a:buFont typeface="Wingdings" panose="05000000000000000000" pitchFamily="2" charset="2"/>
              <a:buNone/>
            </a:pP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68737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kern="1200" dirty="0" smtClean="0">
                <a:solidFill>
                  <a:schemeClr val="tx1"/>
                </a:solidFill>
                <a:effectLst/>
                <a:latin typeface="+mn-lt"/>
                <a:ea typeface="+mn-ea"/>
                <a:cs typeface="+mn-cs"/>
              </a:rPr>
              <a:t>Ans. </a:t>
            </a:r>
            <a:r>
              <a:rPr lang="en-US" sz="1200" b="0" i="0" kern="1200" dirty="0" smtClean="0">
                <a:solidFill>
                  <a:schemeClr val="tx1"/>
                </a:solidFill>
                <a:effectLst/>
                <a:latin typeface="+mn-lt"/>
                <a:ea typeface="+mn-ea"/>
                <a:cs typeface="+mn-cs"/>
              </a:rPr>
              <a:t>The signature of the </a:t>
            </a:r>
            <a:r>
              <a:rPr lang="en-US" sz="1200" b="1" i="1" kern="1200" dirty="0" smtClean="0">
                <a:solidFill>
                  <a:schemeClr val="tx1"/>
                </a:solidFill>
                <a:effectLst/>
                <a:latin typeface="+mn-lt"/>
                <a:ea typeface="+mn-ea"/>
                <a:cs typeface="+mn-cs"/>
              </a:rPr>
              <a:t>main</a:t>
            </a:r>
            <a:r>
              <a:rPr lang="en-US" sz="1200" b="0" i="0" kern="1200" dirty="0" smtClean="0">
                <a:solidFill>
                  <a:schemeClr val="tx1"/>
                </a:solidFill>
                <a:effectLst/>
                <a:latin typeface="+mn-lt"/>
                <a:ea typeface="+mn-ea"/>
                <a:cs typeface="+mn-cs"/>
              </a:rPr>
              <a:t> method in java is: </a:t>
            </a:r>
            <a:r>
              <a:rPr lang="en-US" dirty="0" smtClean="0"/>
              <a:t/>
            </a:r>
            <a:br>
              <a:rPr lang="en-US" dirty="0" smtClean="0"/>
            </a:br>
            <a:r>
              <a:rPr lang="en-US" sz="1200" b="1" i="1" kern="1200" dirty="0" smtClean="0">
                <a:solidFill>
                  <a:schemeClr val="tx1"/>
                </a:solidFill>
                <a:effectLst/>
                <a:latin typeface="+mn-lt"/>
                <a:ea typeface="+mn-ea"/>
                <a:cs typeface="+mn-cs"/>
              </a:rPr>
              <a:t>public static void main(String[])</a:t>
            </a:r>
          </a:p>
          <a:p>
            <a:pPr marL="0" indent="0">
              <a:buFont typeface="Wingdings" panose="05000000000000000000" pitchFamily="2" charset="2"/>
              <a:buNone/>
            </a:pP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method is </a:t>
            </a:r>
            <a:r>
              <a:rPr lang="en-US" sz="1200" b="0" i="0" kern="1200" dirty="0" err="1" smtClean="0">
                <a:solidFill>
                  <a:schemeClr val="tx1"/>
                </a:solidFill>
                <a:effectLst/>
                <a:latin typeface="+mn-lt"/>
                <a:ea typeface="+mn-ea"/>
                <a:cs typeface="+mn-cs"/>
              </a:rPr>
              <a:t>sintactically</a:t>
            </a:r>
            <a:r>
              <a:rPr lang="en-US" sz="1200" b="0" i="0" kern="1200" dirty="0" smtClean="0">
                <a:solidFill>
                  <a:schemeClr val="tx1"/>
                </a:solidFill>
                <a:effectLst/>
                <a:latin typeface="+mn-lt"/>
                <a:ea typeface="+mn-ea"/>
                <a:cs typeface="+mn-cs"/>
              </a:rPr>
              <a:t> defined correctly, but it is not recognized by JVM as entry point;</a:t>
            </a:r>
            <a:r>
              <a:rPr lang="en-US" sz="1200" b="0" i="0" kern="1200" baseline="0" dirty="0" smtClean="0">
                <a:solidFill>
                  <a:schemeClr val="tx1"/>
                </a:solidFill>
                <a:effectLst/>
                <a:latin typeface="+mn-lt"/>
                <a:ea typeface="+mn-ea"/>
                <a:cs typeface="+mn-cs"/>
              </a:rPr>
              <a:t> it does not run.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Therefore JVM error is:</a:t>
            </a:r>
          </a:p>
          <a:p>
            <a:r>
              <a:rPr lang="en-US" sz="1200" b="0" i="1" kern="1200" dirty="0" smtClean="0">
                <a:solidFill>
                  <a:schemeClr val="tx1"/>
                </a:solidFill>
                <a:effectLst/>
                <a:latin typeface="+mn-lt"/>
                <a:ea typeface="+mn-ea"/>
                <a:cs typeface="+mn-cs"/>
              </a:rPr>
              <a:t>Main method not found in class Question, please define the main method as: public static void main(String[] </a:t>
            </a:r>
            <a:r>
              <a:rPr lang="en-US" sz="1200" b="0" i="1" kern="1200" dirty="0" err="1" smtClean="0">
                <a:solidFill>
                  <a:schemeClr val="tx1"/>
                </a:solidFill>
                <a:effectLst/>
                <a:latin typeface="+mn-lt"/>
                <a:ea typeface="+mn-ea"/>
                <a:cs typeface="+mn-cs"/>
              </a:rPr>
              <a:t>args</a:t>
            </a:r>
            <a:r>
              <a:rPr lang="en-US" sz="1200" b="0" i="1"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0" indent="0">
              <a:buFont typeface="Wingdings" panose="05000000000000000000" pitchFamily="2" charset="2"/>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72753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b="1" kern="1200" dirty="0" smtClean="0">
                <a:solidFill>
                  <a:schemeClr val="tx1"/>
                </a:solidFill>
                <a:effectLst/>
                <a:latin typeface="+mn-lt"/>
                <a:ea typeface="+mn-ea"/>
                <a:cs typeface="+mn-cs"/>
              </a:rPr>
              <a:t>Java Bytecode and the main features of the java programming language:</a:t>
            </a:r>
          </a:p>
          <a:p>
            <a:r>
              <a:rPr lang="en-US" sz="1200" b="1"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Architecture Neutral</a:t>
            </a:r>
          </a:p>
          <a:p>
            <a:r>
              <a:rPr lang="en-US" sz="1200" kern="1200" dirty="0" smtClean="0">
                <a:solidFill>
                  <a:schemeClr val="tx1"/>
                </a:solidFill>
                <a:effectLst/>
                <a:latin typeface="+mn-lt"/>
                <a:ea typeface="+mn-ea"/>
                <a:cs typeface="+mn-cs"/>
              </a:rPr>
              <a:t>The solution that the Java system adopts to solve the binary-distribution problem is a "binary code format" that's independent of hardware architectures, operating system interfaces, and window systems. The format of this system-independent binary code is </a:t>
            </a:r>
            <a:r>
              <a:rPr lang="en-US" sz="1200" i="1" kern="1200" dirty="0" smtClean="0">
                <a:solidFill>
                  <a:schemeClr val="tx1"/>
                </a:solidFill>
                <a:effectLst/>
                <a:latin typeface="+mn-lt"/>
                <a:ea typeface="+mn-ea"/>
                <a:cs typeface="+mn-cs"/>
              </a:rPr>
              <a:t>architecture neutral</a:t>
            </a:r>
            <a:r>
              <a:rPr lang="en-US" sz="1200" kern="1200" dirty="0" smtClean="0">
                <a:solidFill>
                  <a:schemeClr val="tx1"/>
                </a:solidFill>
                <a:effectLst/>
                <a:latin typeface="+mn-lt"/>
                <a:ea typeface="+mn-ea"/>
                <a:cs typeface="+mn-cs"/>
              </a:rPr>
              <a:t>. If the Java run-time platform is made available for a given hardware and software environment, an application written in Java can then execute in that environment without the need to perform any special porting work for that application.</a:t>
            </a:r>
          </a:p>
          <a:p>
            <a:r>
              <a:rPr lang="en-US" sz="1200" kern="1200" dirty="0" smtClean="0">
                <a:solidFill>
                  <a:schemeClr val="tx1"/>
                </a:solidFill>
                <a:effectLst/>
                <a:latin typeface="+mn-lt"/>
                <a:ea typeface="+mn-ea"/>
                <a:cs typeface="+mn-cs"/>
              </a:rPr>
              <a:t>The Java compiler doesn't generate "machine code" in the sense of native hardware instructions--rather, it generates </a:t>
            </a:r>
            <a:r>
              <a:rPr lang="en-US" sz="1200" i="1" kern="1200" dirty="0" smtClean="0">
                <a:solidFill>
                  <a:schemeClr val="tx1"/>
                </a:solidFill>
                <a:effectLst/>
                <a:latin typeface="+mn-lt"/>
                <a:ea typeface="+mn-ea"/>
                <a:cs typeface="+mn-cs"/>
              </a:rPr>
              <a:t>bytecodes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 high-level, machine-independent code for a hypothetical machine that is implemented by the Java interpreter and run-time system.</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The primary benefit of the interpreted byte code approach is that compiled Java language programs are </a:t>
            </a:r>
            <a:r>
              <a:rPr lang="en-US" sz="1200" i="1" kern="1200" dirty="0" smtClean="0">
                <a:solidFill>
                  <a:schemeClr val="tx1"/>
                </a:solidFill>
                <a:effectLst/>
                <a:latin typeface="+mn-lt"/>
                <a:ea typeface="+mn-ea"/>
                <a:cs typeface="+mn-cs"/>
              </a:rPr>
              <a:t>portable</a:t>
            </a:r>
            <a:r>
              <a:rPr lang="en-US" sz="1200" i="0" kern="1200" dirty="0" smtClean="0">
                <a:solidFill>
                  <a:schemeClr val="tx1"/>
                </a:solidFill>
                <a:effectLst/>
                <a:latin typeface="+mn-lt"/>
                <a:ea typeface="+mn-ea"/>
                <a:cs typeface="+mn-cs"/>
              </a:rPr>
              <a:t> to any system on which the Java interpreter and run-time system have been implemented.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architecture-neutral aspect discussed above is one major step towards being portable, but there's more to it than that. C and C++ both suffer from the defect of designating many fundamental data types as "implementation dependent". Programmers labor to ensure that programs are portable across architectures by programming to a lowest common denominator.</a:t>
            </a:r>
          </a:p>
          <a:p>
            <a:r>
              <a:rPr lang="en-US" sz="1200" kern="1200" dirty="0" smtClean="0">
                <a:solidFill>
                  <a:schemeClr val="tx1"/>
                </a:solidFill>
                <a:effectLst/>
                <a:latin typeface="+mn-lt"/>
                <a:ea typeface="+mn-ea"/>
                <a:cs typeface="+mn-cs"/>
              </a:rPr>
              <a:t>Java eliminates this issue by defining standard behavior that will apply to the data types across all platforms. Java specifies the sizes of all its primitive data types and the behavior of arithmetic on them.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data types and sizes described above are standard across all implementations of Java. These choices are reasonable given current microprocessor architectures because essentially all central processor architectures in use today share these characteristics. That is, most modern processors can support two's-complement arithmetic in 8-bit to 64-bit integer formats, and most modern processors support single- and double-precision floating point.</a:t>
            </a:r>
          </a:p>
          <a:p>
            <a:r>
              <a:rPr lang="en-US" sz="1200" u="sng" kern="1200" dirty="0" smtClean="0">
                <a:solidFill>
                  <a:schemeClr val="tx1"/>
                </a:solidFill>
                <a:effectLst/>
                <a:latin typeface="+mn-lt"/>
                <a:ea typeface="+mn-ea"/>
                <a:cs typeface="+mn-cs"/>
                <a:hlinkClick r:id="rId3"/>
              </a:rPr>
              <a:t>Copyright</a:t>
            </a:r>
            <a:r>
              <a:rPr lang="en-US" sz="1200" i="1" kern="1200" dirty="0" smtClean="0">
                <a:solidFill>
                  <a:schemeClr val="tx1"/>
                </a:solidFill>
                <a:effectLst/>
                <a:latin typeface="+mn-lt"/>
                <a:ea typeface="+mn-ea"/>
                <a:cs typeface="+mn-cs"/>
              </a:rPr>
              <a:t> © 1997 Sun Microsystems, Inc. All Rights Reserved.</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Primitive Data Types</a:t>
            </a:r>
          </a:p>
          <a:p>
            <a:r>
              <a:rPr lang="en-US" sz="1200" kern="1200" dirty="0" smtClean="0">
                <a:solidFill>
                  <a:schemeClr val="tx1"/>
                </a:solidFill>
                <a:effectLst/>
                <a:latin typeface="+mn-lt"/>
                <a:ea typeface="+mn-ea"/>
                <a:cs typeface="+mn-cs"/>
              </a:rPr>
              <a:t>Other than the primitive data types discussed here, everything in the Java programming language is an object. Even the primitive data types can be encapsulated inside library-supplied objects if required. The Java programming language follows C and C++ fairly closely in its set of basic data types, with a couple of minor exceptions. There are only three groups of primitive data types, </a:t>
            </a:r>
            <a:r>
              <a:rPr lang="en-US" sz="1200" kern="1200" dirty="0" err="1" smtClean="0">
                <a:solidFill>
                  <a:schemeClr val="tx1"/>
                </a:solidFill>
                <a:effectLst/>
                <a:latin typeface="+mn-lt"/>
                <a:ea typeface="+mn-ea"/>
                <a:cs typeface="+mn-cs"/>
              </a:rPr>
              <a:t>namely,</a:t>
            </a:r>
            <a:r>
              <a:rPr lang="en-US" sz="1200" i="1" kern="1200" dirty="0" err="1" smtClean="0">
                <a:solidFill>
                  <a:schemeClr val="tx1"/>
                </a:solidFill>
                <a:effectLst/>
                <a:latin typeface="+mn-lt"/>
                <a:ea typeface="+mn-ea"/>
                <a:cs typeface="+mn-cs"/>
              </a:rPr>
              <a:t>numeric</a:t>
            </a:r>
            <a:r>
              <a:rPr lang="en-US" sz="1200" kern="1200" dirty="0" smtClean="0">
                <a:solidFill>
                  <a:schemeClr val="tx1"/>
                </a:solidFill>
                <a:effectLst/>
                <a:latin typeface="+mn-lt"/>
                <a:ea typeface="+mn-ea"/>
                <a:cs typeface="+mn-cs"/>
              </a:rPr>
              <a:t> types, </a:t>
            </a:r>
            <a:r>
              <a:rPr lang="en-US" sz="1200" i="1" kern="1200" dirty="0" smtClean="0">
                <a:solidFill>
                  <a:schemeClr val="tx1"/>
                </a:solidFill>
                <a:effectLst/>
                <a:latin typeface="+mn-lt"/>
                <a:ea typeface="+mn-ea"/>
                <a:cs typeface="+mn-cs"/>
              </a:rPr>
              <a:t>character</a:t>
            </a:r>
            <a:r>
              <a:rPr lang="en-US" sz="1200" kern="1200" dirty="0" smtClean="0">
                <a:solidFill>
                  <a:schemeClr val="tx1"/>
                </a:solidFill>
                <a:effectLst/>
                <a:latin typeface="+mn-lt"/>
                <a:ea typeface="+mn-ea"/>
                <a:cs typeface="+mn-cs"/>
              </a:rPr>
              <a:t> types, and </a:t>
            </a:r>
            <a:r>
              <a:rPr lang="en-US" sz="1200" i="1" kern="1200" dirty="0"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types.</a:t>
            </a:r>
          </a:p>
          <a:p>
            <a:r>
              <a:rPr lang="en-US" sz="1200" b="1" i="1" kern="1200" dirty="0" smtClean="0">
                <a:solidFill>
                  <a:schemeClr val="tx1"/>
                </a:solidFill>
                <a:effectLst/>
                <a:latin typeface="+mn-lt"/>
                <a:ea typeface="+mn-ea"/>
                <a:cs typeface="+mn-cs"/>
              </a:rPr>
              <a:t>Numeric Data Types</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Integer</a:t>
            </a:r>
            <a:r>
              <a:rPr lang="en-US" sz="1200" kern="1200" dirty="0" smtClean="0">
                <a:solidFill>
                  <a:schemeClr val="tx1"/>
                </a:solidFill>
                <a:effectLst/>
                <a:latin typeface="+mn-lt"/>
                <a:ea typeface="+mn-ea"/>
                <a:cs typeface="+mn-cs"/>
              </a:rPr>
              <a:t> numeric types are 8-bit byte, 16-bit short, 32-bit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and 64-bit long. The 8-bit byte data type in Java has replaced the old C and C++ char data type. Java places a different interpretation on the char data type, as discussed below.</a:t>
            </a:r>
          </a:p>
          <a:p>
            <a:r>
              <a:rPr lang="en-US" sz="1200" kern="1200" dirty="0" smtClean="0">
                <a:solidFill>
                  <a:schemeClr val="tx1"/>
                </a:solidFill>
                <a:effectLst/>
                <a:latin typeface="+mn-lt"/>
                <a:ea typeface="+mn-ea"/>
                <a:cs typeface="+mn-cs"/>
              </a:rPr>
              <a:t>There is no unsigned type specifier for integer data types in Java.</a:t>
            </a:r>
          </a:p>
          <a:p>
            <a:r>
              <a:rPr lang="en-US" sz="1200" i="1" kern="1200" dirty="0" smtClean="0">
                <a:solidFill>
                  <a:schemeClr val="tx1"/>
                </a:solidFill>
                <a:effectLst/>
                <a:latin typeface="+mn-lt"/>
                <a:ea typeface="+mn-ea"/>
                <a:cs typeface="+mn-cs"/>
              </a:rPr>
              <a:t>Real</a:t>
            </a:r>
            <a:r>
              <a:rPr lang="en-US" sz="1200" kern="1200" dirty="0" smtClean="0">
                <a:solidFill>
                  <a:schemeClr val="tx1"/>
                </a:solidFill>
                <a:effectLst/>
                <a:latin typeface="+mn-lt"/>
                <a:ea typeface="+mn-ea"/>
                <a:cs typeface="+mn-cs"/>
              </a:rPr>
              <a:t> numeric types are 32-bit float and 64-bit double. Real numeric types and their arithmetic operations are as defined by the IEEE 754 specification. A floating point </a:t>
            </a:r>
            <a:r>
              <a:rPr lang="en-US" sz="1200" i="1" kern="1200" dirty="0" smtClean="0">
                <a:solidFill>
                  <a:schemeClr val="tx1"/>
                </a:solidFill>
                <a:effectLst/>
                <a:latin typeface="+mn-lt"/>
                <a:ea typeface="+mn-ea"/>
                <a:cs typeface="+mn-cs"/>
              </a:rPr>
              <a:t>literal</a:t>
            </a:r>
            <a:r>
              <a:rPr lang="en-US" sz="1200" kern="1200" dirty="0" smtClean="0">
                <a:solidFill>
                  <a:schemeClr val="tx1"/>
                </a:solidFill>
                <a:effectLst/>
                <a:latin typeface="+mn-lt"/>
                <a:ea typeface="+mn-ea"/>
                <a:cs typeface="+mn-cs"/>
              </a:rPr>
              <a:t> value, like 23.79, is considered double by default; you must explicitly cast it to float if you wish to assign it to a float variable.</a:t>
            </a:r>
          </a:p>
          <a:p>
            <a:r>
              <a:rPr lang="en-US" sz="1200" b="1" i="1" kern="1200" dirty="0" smtClean="0">
                <a:solidFill>
                  <a:schemeClr val="tx1"/>
                </a:solidFill>
                <a:effectLst/>
                <a:latin typeface="+mn-lt"/>
                <a:ea typeface="+mn-ea"/>
                <a:cs typeface="+mn-cs"/>
              </a:rPr>
              <a:t>Character Data Types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Java language </a:t>
            </a:r>
            <a:r>
              <a:rPr lang="en-US" sz="1200" i="1" kern="1200" dirty="0" smtClean="0">
                <a:solidFill>
                  <a:schemeClr val="tx1"/>
                </a:solidFill>
                <a:effectLst/>
                <a:latin typeface="+mn-lt"/>
                <a:ea typeface="+mn-ea"/>
                <a:cs typeface="+mn-cs"/>
              </a:rPr>
              <a:t>character</a:t>
            </a:r>
            <a:r>
              <a:rPr lang="en-US" sz="1200" kern="1200" dirty="0" smtClean="0">
                <a:solidFill>
                  <a:schemeClr val="tx1"/>
                </a:solidFill>
                <a:effectLst/>
                <a:latin typeface="+mn-lt"/>
                <a:ea typeface="+mn-ea"/>
                <a:cs typeface="+mn-cs"/>
              </a:rPr>
              <a:t> data is a departure from traditional C. Java's char data type defines a sixteen-bit </a:t>
            </a:r>
            <a:r>
              <a:rPr lang="en-US" sz="1200" i="1" kern="1200" dirty="0" smtClean="0">
                <a:solidFill>
                  <a:schemeClr val="tx1"/>
                </a:solidFill>
                <a:effectLst/>
                <a:latin typeface="+mn-lt"/>
                <a:ea typeface="+mn-ea"/>
                <a:cs typeface="+mn-cs"/>
              </a:rPr>
              <a:t>Unicode</a:t>
            </a:r>
            <a:r>
              <a:rPr lang="en-US" sz="1200" kern="1200" dirty="0" smtClean="0">
                <a:solidFill>
                  <a:schemeClr val="tx1"/>
                </a:solidFill>
                <a:effectLst/>
                <a:latin typeface="+mn-lt"/>
                <a:ea typeface="+mn-ea"/>
                <a:cs typeface="+mn-cs"/>
              </a:rPr>
              <a:t> character. Unicode characters are unsigned 16-bit values that define character codes in the range 0 through 65,535. If you write a declaration such as</a:t>
            </a:r>
          </a:p>
          <a:p>
            <a:r>
              <a:rPr lang="en-US" sz="1200" kern="1200" dirty="0" smtClean="0">
                <a:solidFill>
                  <a:schemeClr val="tx1"/>
                </a:solidFill>
                <a:effectLst/>
                <a:latin typeface="+mn-lt"/>
                <a:ea typeface="+mn-ea"/>
                <a:cs typeface="+mn-cs"/>
              </a:rPr>
              <a:t> char </a:t>
            </a:r>
            <a:r>
              <a:rPr lang="en-US" sz="1200" kern="1200" dirty="0" err="1" smtClean="0">
                <a:solidFill>
                  <a:schemeClr val="tx1"/>
                </a:solidFill>
                <a:effectLst/>
                <a:latin typeface="+mn-lt"/>
                <a:ea typeface="+mn-ea"/>
                <a:cs typeface="+mn-cs"/>
              </a:rPr>
              <a:t>myChar</a:t>
            </a:r>
            <a:r>
              <a:rPr lang="en-US" sz="1200" kern="1200" dirty="0" smtClean="0">
                <a:solidFill>
                  <a:schemeClr val="tx1"/>
                </a:solidFill>
                <a:effectLst/>
                <a:latin typeface="+mn-lt"/>
                <a:ea typeface="+mn-ea"/>
                <a:cs typeface="+mn-cs"/>
              </a:rPr>
              <a:t> = `Q'; you get a Unicode (16-bit unsigned value) type initialized to the Unicode value of the character Q. By adopting the Unicode character set standard for its character data type, Java language applications are amenable to internationalization and localization, greatly expanding the market for world-wide applications.</a:t>
            </a:r>
          </a:p>
          <a:p>
            <a:r>
              <a:rPr lang="en-US" sz="1200" b="1" i="1" kern="1200" dirty="0" smtClean="0">
                <a:solidFill>
                  <a:schemeClr val="tx1"/>
                </a:solidFill>
                <a:effectLst/>
                <a:latin typeface="+mn-lt"/>
                <a:ea typeface="+mn-ea"/>
                <a:cs typeface="+mn-cs"/>
              </a:rPr>
              <a:t>Boolean Data Types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Java added a Boolean data type as a primitive type, tacitly ratifying existing C and C++ programming practice, where developers define keywords for TRUE and FALSE or YES and NO or similar constructs. A Java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variable assumes the value true or false. A Java programming language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is a distinct data type; unlike common C practice, a Java programming language </a:t>
            </a:r>
            <a:r>
              <a:rPr lang="en-US" sz="1200" kern="1200" dirty="0" err="1" smtClean="0">
                <a:solidFill>
                  <a:schemeClr val="tx1"/>
                </a:solidFill>
                <a:effectLst/>
                <a:latin typeface="+mn-lt"/>
                <a:ea typeface="+mn-ea"/>
                <a:cs typeface="+mn-cs"/>
              </a:rPr>
              <a:t>boolean</a:t>
            </a:r>
            <a:r>
              <a:rPr lang="en-US" sz="1200" kern="1200" dirty="0" smtClean="0">
                <a:solidFill>
                  <a:schemeClr val="tx1"/>
                </a:solidFill>
                <a:effectLst/>
                <a:latin typeface="+mn-lt"/>
                <a:ea typeface="+mn-ea"/>
                <a:cs typeface="+mn-cs"/>
              </a:rPr>
              <a:t> type can't be converted to any numeric type.</a:t>
            </a:r>
          </a:p>
          <a:p>
            <a:r>
              <a:rPr lang="en-US" sz="1200" i="1" kern="1200" dirty="0" smtClean="0">
                <a:solidFill>
                  <a:schemeClr val="tx1"/>
                </a:solidFill>
                <a:effectLst/>
                <a:latin typeface="+mn-lt"/>
                <a:ea typeface="+mn-ea"/>
                <a:cs typeface="+mn-cs"/>
              </a:rPr>
              <a:t/>
            </a:r>
            <a:br>
              <a:rPr lang="en-US" sz="1200" i="1" kern="1200" dirty="0" smtClean="0">
                <a:solidFill>
                  <a:schemeClr val="tx1"/>
                </a:solidFill>
                <a:effectLst/>
                <a:latin typeface="+mn-lt"/>
                <a:ea typeface="+mn-ea"/>
                <a:cs typeface="+mn-cs"/>
              </a:rPr>
            </a:br>
            <a:r>
              <a:rPr lang="en-US" sz="1200" i="1" u="sng" kern="1200" dirty="0" smtClean="0">
                <a:solidFill>
                  <a:schemeClr val="tx1"/>
                </a:solidFill>
                <a:effectLst/>
                <a:latin typeface="+mn-lt"/>
                <a:ea typeface="+mn-ea"/>
                <a:cs typeface="+mn-cs"/>
                <a:hlinkClick r:id="rId3"/>
              </a:rPr>
              <a:t>Copyright</a:t>
            </a:r>
            <a:r>
              <a:rPr lang="en-US" sz="1200" i="1" kern="1200" dirty="0" smtClean="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298117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417339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smtClean="0"/>
              <a:t>Ans. </a:t>
            </a:r>
            <a:r>
              <a:rPr lang="en-US" sz="1200" b="0" i="0" kern="1200" dirty="0" smtClean="0">
                <a:solidFill>
                  <a:schemeClr val="tx1"/>
                </a:solidFill>
                <a:effectLst/>
                <a:latin typeface="+mn-lt"/>
                <a:ea typeface="+mn-ea"/>
                <a:cs typeface="+mn-cs"/>
              </a:rPr>
              <a:t>In Java integers are signed represented in two's complement system, where first bit function as a sign indicator. Since 2^8=256, we have 128 negative numbers, 127 positive numbers, plus zero</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15628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smtClean="0"/>
              <a:t>Ans. </a:t>
            </a:r>
            <a:r>
              <a:rPr lang="en-US" sz="1200" b="1" i="0" kern="1200" dirty="0" smtClean="0">
                <a:solidFill>
                  <a:schemeClr val="tx1"/>
                </a:solidFill>
                <a:effectLst/>
                <a:latin typeface="+mn-lt"/>
                <a:ea typeface="+mn-ea"/>
                <a:cs typeface="+mn-cs"/>
              </a:rPr>
              <a:t>-5</a:t>
            </a:r>
          </a:p>
          <a:p>
            <a:r>
              <a:rPr lang="en-US" sz="1200" b="0" i="0" kern="1200" dirty="0" smtClean="0">
                <a:solidFill>
                  <a:schemeClr val="tx1"/>
                </a:solidFill>
                <a:effectLst/>
                <a:latin typeface="+mn-lt"/>
                <a:ea typeface="+mn-ea"/>
                <a:cs typeface="+mn-cs"/>
              </a:rPr>
              <a:t>For example, using 1 byte (= 2 nibbles = 8 bits), the decimal number 5 is represented by</a:t>
            </a:r>
          </a:p>
          <a:p>
            <a:r>
              <a:rPr lang="en-US" sz="1200" b="0" i="0" kern="1200" dirty="0" smtClean="0">
                <a:solidFill>
                  <a:schemeClr val="tx1"/>
                </a:solidFill>
                <a:effectLst/>
                <a:latin typeface="+mn-lt"/>
                <a:ea typeface="+mn-ea"/>
                <a:cs typeface="+mn-cs"/>
              </a:rPr>
              <a:t>0000 0101</a:t>
            </a:r>
          </a:p>
          <a:p>
            <a:r>
              <a:rPr lang="en-US" sz="1200" b="0" i="0" kern="1200" dirty="0" smtClean="0">
                <a:solidFill>
                  <a:schemeClr val="tx1"/>
                </a:solidFill>
                <a:effectLst/>
                <a:latin typeface="+mn-lt"/>
                <a:ea typeface="+mn-ea"/>
                <a:cs typeface="+mn-cs"/>
              </a:rPr>
              <a:t>The most significant bit is 0, so the pattern represents a non-negative value. To convert to −5 in two's-complement notation, the bits are inverted; 0 becomes 1, and 1 becomes 0:</a:t>
            </a:r>
          </a:p>
          <a:p>
            <a:r>
              <a:rPr lang="en-US" sz="1200" b="0" i="0" kern="1200" dirty="0" smtClean="0">
                <a:solidFill>
                  <a:schemeClr val="tx1"/>
                </a:solidFill>
                <a:effectLst/>
                <a:latin typeface="+mn-lt"/>
                <a:ea typeface="+mn-ea"/>
                <a:cs typeface="+mn-cs"/>
              </a:rPr>
              <a:t>1111 1010</a:t>
            </a:r>
          </a:p>
          <a:p>
            <a:r>
              <a:rPr lang="en-US" sz="1200" b="0" i="0" kern="1200" dirty="0" smtClean="0">
                <a:solidFill>
                  <a:schemeClr val="tx1"/>
                </a:solidFill>
                <a:effectLst/>
                <a:latin typeface="+mn-lt"/>
                <a:ea typeface="+mn-ea"/>
                <a:cs typeface="+mn-cs"/>
              </a:rPr>
              <a:t>At this point, the numeral is the ones' complement of the decimal value −5. To obtain the two's complement, 1 is added to the result, giving:</a:t>
            </a:r>
          </a:p>
          <a:p>
            <a:r>
              <a:rPr lang="en-US" sz="1200" b="0" i="0" kern="1200" dirty="0" smtClean="0">
                <a:solidFill>
                  <a:schemeClr val="tx1"/>
                </a:solidFill>
                <a:effectLst/>
                <a:latin typeface="+mn-lt"/>
                <a:ea typeface="+mn-ea"/>
                <a:cs typeface="+mn-cs"/>
              </a:rPr>
              <a:t>1111 1011</a:t>
            </a:r>
          </a:p>
          <a:p>
            <a:r>
              <a:rPr lang="en-US" sz="1200" b="0" i="0" kern="1200" dirty="0" smtClean="0">
                <a:solidFill>
                  <a:schemeClr val="tx1"/>
                </a:solidFill>
                <a:effectLst/>
                <a:latin typeface="+mn-lt"/>
                <a:ea typeface="+mn-ea"/>
                <a:cs typeface="+mn-cs"/>
              </a:rPr>
              <a:t>The result is a signed binary number representing the decimal value −5 in two's-complement form. The most significant bit is 1, so the value represented is negative.</a:t>
            </a:r>
          </a:p>
          <a:p>
            <a:r>
              <a:rPr lang="en-US" sz="1200" b="0" i="0" kern="1200" dirty="0" smtClean="0">
                <a:solidFill>
                  <a:schemeClr val="tx1"/>
                </a:solidFill>
                <a:effectLst/>
                <a:latin typeface="+mn-lt"/>
                <a:ea typeface="+mn-ea"/>
                <a:cs typeface="+mn-cs"/>
              </a:rPr>
              <a:t>The two's complement of a negative number is the corresponding positive value. For example, inverting the bits of −5 (above) gives:</a:t>
            </a:r>
          </a:p>
          <a:p>
            <a:r>
              <a:rPr lang="en-US" sz="1200" b="0" i="0" kern="1200" dirty="0" smtClean="0">
                <a:solidFill>
                  <a:schemeClr val="tx1"/>
                </a:solidFill>
                <a:effectLst/>
                <a:latin typeface="+mn-lt"/>
                <a:ea typeface="+mn-ea"/>
                <a:cs typeface="+mn-cs"/>
              </a:rPr>
              <a:t>0000 0100</a:t>
            </a:r>
          </a:p>
          <a:p>
            <a:r>
              <a:rPr lang="en-US" sz="1200" b="0" i="0" kern="1200" dirty="0" smtClean="0">
                <a:solidFill>
                  <a:schemeClr val="tx1"/>
                </a:solidFill>
                <a:effectLst/>
                <a:latin typeface="+mn-lt"/>
                <a:ea typeface="+mn-ea"/>
                <a:cs typeface="+mn-cs"/>
              </a:rPr>
              <a:t>And adding one gives the final value:</a:t>
            </a:r>
          </a:p>
          <a:p>
            <a:r>
              <a:rPr lang="en-US" sz="1200" b="0" i="0" kern="1200" dirty="0" smtClean="0">
                <a:solidFill>
                  <a:schemeClr val="tx1"/>
                </a:solidFill>
                <a:effectLst/>
                <a:latin typeface="+mn-lt"/>
                <a:ea typeface="+mn-ea"/>
                <a:cs typeface="+mn-cs"/>
              </a:rPr>
              <a:t>0000 0101</a:t>
            </a:r>
          </a:p>
          <a:p>
            <a:r>
              <a:rPr lang="en-US" sz="1200" b="0" i="0" kern="1200" dirty="0" smtClean="0">
                <a:solidFill>
                  <a:schemeClr val="tx1"/>
                </a:solidFill>
                <a:effectLst/>
                <a:latin typeface="+mn-lt"/>
                <a:ea typeface="+mn-ea"/>
                <a:cs typeface="+mn-cs"/>
              </a:rPr>
              <a:t>http://en.wikipedia.org/wiki/Two%27s_complement#Converting_to_two.27s_complement_representation</a:t>
            </a:r>
          </a:p>
          <a:p>
            <a:pPr lvl="0" rtl="0"/>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43024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smtClean="0"/>
              <a:t>Ans. </a:t>
            </a:r>
            <a:r>
              <a:rPr lang="en-US" sz="1200" b="0" i="0" kern="1200" dirty="0" err="1" smtClean="0">
                <a:solidFill>
                  <a:schemeClr val="tx1"/>
                </a:solidFill>
                <a:effectLst/>
                <a:latin typeface="+mn-lt"/>
                <a:ea typeface="+mn-ea"/>
                <a:cs typeface="+mn-cs"/>
              </a:rPr>
              <a:t>Unicolde</a:t>
            </a:r>
            <a:r>
              <a:rPr lang="en-US" sz="1200" b="0" i="0" kern="1200" dirty="0" smtClean="0">
                <a:solidFill>
                  <a:schemeClr val="tx1"/>
                </a:solidFill>
                <a:effectLst/>
                <a:latin typeface="+mn-lt"/>
                <a:ea typeface="+mn-ea"/>
                <a:cs typeface="+mn-cs"/>
              </a:rPr>
              <a:t> value of 0 is \u0000</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725912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smtClean="0"/>
              <a:t>Ans.</a:t>
            </a:r>
            <a:r>
              <a:rPr lang="en-US" baseline="0" dirty="0" smtClean="0"/>
              <a:t> </a:t>
            </a:r>
            <a:r>
              <a:rPr lang="en-US" b="1" baseline="0" dirty="0" smtClean="0"/>
              <a:t>1 and 3</a:t>
            </a:r>
            <a:endParaRPr lang="en-US" b="1" dirty="0" smtClean="0"/>
          </a:p>
          <a:p>
            <a:pPr lvl="0" rtl="0"/>
            <a:endParaRPr lang="en-US" dirty="0" smtClean="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906837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dirty="0" smtClean="0"/>
              <a:t>Ans.</a:t>
            </a:r>
            <a:r>
              <a:rPr lang="en-US" baseline="0" dirty="0" smtClean="0"/>
              <a:t> </a:t>
            </a:r>
            <a:r>
              <a:rPr lang="en-US" b="1" baseline="0" dirty="0" smtClean="0"/>
              <a:t>3, 5, 6</a:t>
            </a:r>
            <a:endParaRPr lang="en-US" b="1" dirty="0" smtClean="0"/>
          </a:p>
          <a:p>
            <a:r>
              <a:rPr lang="en-US" sz="1200" b="0" i="0" kern="1200" dirty="0" smtClean="0">
                <a:solidFill>
                  <a:schemeClr val="tx1"/>
                </a:solidFill>
                <a:effectLst/>
                <a:latin typeface="+mn-lt"/>
                <a:ea typeface="+mn-ea"/>
                <a:cs typeface="+mn-cs"/>
              </a:rPr>
              <a:t>c1 = 'java'; wrong string</a:t>
            </a:r>
          </a:p>
          <a:p>
            <a:r>
              <a:rPr lang="en-US" sz="1200" b="0" i="0" kern="1200" dirty="0" smtClean="0">
                <a:solidFill>
                  <a:schemeClr val="tx1"/>
                </a:solidFill>
                <a:effectLst/>
                <a:latin typeface="+mn-lt"/>
                <a:ea typeface="+mn-ea"/>
                <a:cs typeface="+mn-cs"/>
              </a:rPr>
              <a:t>c2 = \u0123; wrong missing '</a:t>
            </a:r>
          </a:p>
          <a:p>
            <a:r>
              <a:rPr lang="en-US" sz="1200" b="0" i="0" kern="1200" dirty="0" smtClean="0">
                <a:solidFill>
                  <a:schemeClr val="tx1"/>
                </a:solidFill>
                <a:effectLst/>
                <a:latin typeface="+mn-lt"/>
                <a:ea typeface="+mn-ea"/>
                <a:cs typeface="+mn-cs"/>
              </a:rPr>
              <a:t>c3 = 01230; correct octal value</a:t>
            </a:r>
          </a:p>
          <a:p>
            <a:r>
              <a:rPr lang="en-US" sz="1200" b="0" i="0" kern="1200" dirty="0" smtClean="0">
                <a:solidFill>
                  <a:schemeClr val="tx1"/>
                </a:solidFill>
                <a:effectLst/>
                <a:latin typeface="+mn-lt"/>
                <a:ea typeface="+mn-ea"/>
                <a:cs typeface="+mn-cs"/>
              </a:rPr>
              <a:t>c4 = '\</a:t>
            </a:r>
            <a:r>
              <a:rPr lang="en-US" sz="1200" b="0" i="0" kern="1200" dirty="0" err="1" smtClean="0">
                <a:solidFill>
                  <a:schemeClr val="tx1"/>
                </a:solidFill>
                <a:effectLst/>
                <a:latin typeface="+mn-lt"/>
                <a:ea typeface="+mn-ea"/>
                <a:cs typeface="+mn-cs"/>
              </a:rPr>
              <a:t>ibafe</a:t>
            </a:r>
            <a:r>
              <a:rPr lang="en-US" sz="1200" b="0" i="0" kern="1200" dirty="0" smtClean="0">
                <a:solidFill>
                  <a:schemeClr val="tx1"/>
                </a:solidFill>
                <a:effectLst/>
                <a:latin typeface="+mn-lt"/>
                <a:ea typeface="+mn-ea"/>
                <a:cs typeface="+mn-cs"/>
              </a:rPr>
              <a:t>'; wrong \</a:t>
            </a:r>
            <a:r>
              <a:rPr lang="en-US" sz="1200" b="0" i="0" kern="1200" dirty="0" err="1" smtClean="0">
                <a:solidFill>
                  <a:schemeClr val="tx1"/>
                </a:solidFill>
                <a:effectLst/>
                <a:latin typeface="+mn-lt"/>
                <a:ea typeface="+mn-ea"/>
                <a:cs typeface="+mn-cs"/>
              </a:rPr>
              <a:t>i</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c5 = '\</a:t>
            </a:r>
            <a:r>
              <a:rPr lang="en-US" sz="1200" b="0" i="0" kern="1200" dirty="0" err="1" smtClean="0">
                <a:solidFill>
                  <a:schemeClr val="tx1"/>
                </a:solidFill>
                <a:effectLst/>
                <a:latin typeface="+mn-lt"/>
                <a:ea typeface="+mn-ea"/>
                <a:cs typeface="+mn-cs"/>
              </a:rPr>
              <a:t>ubafe</a:t>
            </a:r>
            <a:r>
              <a:rPr lang="en-US" sz="1200" b="0" i="0" kern="1200" dirty="0" smtClean="0">
                <a:solidFill>
                  <a:schemeClr val="tx1"/>
                </a:solidFill>
                <a:effectLst/>
                <a:latin typeface="+mn-lt"/>
                <a:ea typeface="+mn-ea"/>
                <a:cs typeface="+mn-cs"/>
              </a:rPr>
              <a:t>'; correct </a:t>
            </a:r>
            <a:r>
              <a:rPr lang="en-US" sz="1200" b="0" i="0" kern="1200" dirty="0" err="1"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representation</a:t>
            </a:r>
          </a:p>
          <a:p>
            <a:r>
              <a:rPr lang="en-US" sz="1200" b="0" i="0" kern="1200" dirty="0" smtClean="0">
                <a:solidFill>
                  <a:schemeClr val="tx1"/>
                </a:solidFill>
                <a:effectLst/>
                <a:latin typeface="+mn-lt"/>
                <a:ea typeface="+mn-ea"/>
                <a:cs typeface="+mn-cs"/>
              </a:rPr>
              <a:t>c6 = 0xbafe; correct hexadecimal representation</a:t>
            </a:r>
          </a:p>
          <a:p>
            <a:pPr lvl="0" rtl="0"/>
            <a:endParaRPr lang="en-US" dirty="0" smtClean="0"/>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265056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37854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3</a:t>
            </a:fld>
            <a:endParaRPr lang="en-CA"/>
          </a:p>
        </p:txBody>
      </p:sp>
    </p:spTree>
    <p:extLst>
      <p:ext uri="{BB962C8B-B14F-4D97-AF65-F5344CB8AC3E}">
        <p14:creationId xmlns:p14="http://schemas.microsoft.com/office/powerpoint/2010/main" val="376185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282642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808649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45145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2081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482740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r>
              <a:rPr lang="en-US" b="1" dirty="0" smtClean="0"/>
              <a:t>All the 4</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494539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r>
              <a:rPr lang="en-US" b="1" dirty="0" smtClean="0"/>
              <a:t>3</a:t>
            </a:r>
          </a:p>
          <a:p>
            <a:endParaRPr lang="en-US" b="1" dirty="0" smtClean="0"/>
          </a:p>
          <a:p>
            <a:r>
              <a:rPr lang="en-US" sz="1200" b="0" i="0" kern="1200" dirty="0" smtClean="0">
                <a:solidFill>
                  <a:schemeClr val="tx1"/>
                </a:solidFill>
                <a:effectLst/>
                <a:latin typeface="+mn-lt"/>
                <a:ea typeface="+mn-ea"/>
                <a:cs typeface="+mn-cs"/>
              </a:rPr>
              <a:t>The code compiles. Since b = 127 if one writes the code b = (b &lt; 127) ? (b &gt; -128 ? b = 1 : 2) : 3; the second part of (b &lt; 127) ? is executed. Therefore b = 3</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2658165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Ans. </a:t>
            </a:r>
            <a:r>
              <a:rPr lang="en-US" b="1" dirty="0" smtClean="0"/>
              <a:t>x &gt;=0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unary bitwise complement ~ change the number sign. For every x &gt;=0 ~x is a negative number x &gt; ~x ? x : ~x is always x.</a:t>
            </a:r>
            <a:endParaRPr lang="en-US" b="1" dirty="0" smtClean="0"/>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2290314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p>
          <a:p>
            <a:r>
              <a:rPr lang="en-US" dirty="0" smtClean="0"/>
              <a:t>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40</a:t>
            </a:fld>
            <a:endParaRPr lang="en-US"/>
          </a:p>
        </p:txBody>
      </p:sp>
    </p:spTree>
    <p:extLst>
      <p:ext uri="{BB962C8B-B14F-4D97-AF65-F5344CB8AC3E}">
        <p14:creationId xmlns:p14="http://schemas.microsoft.com/office/powerpoint/2010/main" val="2961073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p>
          <a:p>
            <a:r>
              <a:rPr lang="en-US" b="1" dirty="0" smtClean="0"/>
              <a:t>222</a:t>
            </a:r>
          </a:p>
          <a:p>
            <a:r>
              <a:rPr lang="en-US" b="1" dirty="0" smtClean="0"/>
              <a:t>888</a:t>
            </a:r>
          </a:p>
          <a:p>
            <a:endParaRPr lang="en-US" dirty="0" smtClean="0"/>
          </a:p>
          <a:p>
            <a:r>
              <a:rPr lang="en-US" sz="1200" kern="1200" dirty="0" smtClean="0">
                <a:solidFill>
                  <a:schemeClr val="tx1"/>
                </a:solidFill>
                <a:effectLst/>
                <a:latin typeface="+mn-lt"/>
                <a:ea typeface="+mn-ea"/>
                <a:cs typeface="+mn-cs"/>
              </a:rPr>
              <a:t>Right shift operator, </a:t>
            </a:r>
            <a:r>
              <a:rPr lang="en-US" sz="1200" kern="1200" smtClean="0">
                <a:solidFill>
                  <a:schemeClr val="tx1"/>
                </a:solidFill>
                <a:effectLst/>
                <a:latin typeface="+mn-lt"/>
                <a:ea typeface="+mn-ea"/>
                <a:cs typeface="+mn-cs"/>
              </a:rPr>
              <a:t>&gt;&gt;, divides </a:t>
            </a:r>
            <a:r>
              <a:rPr lang="en-US" sz="1200" kern="1200" dirty="0" smtClean="0">
                <a:solidFill>
                  <a:schemeClr val="tx1"/>
                </a:solidFill>
                <a:effectLst/>
                <a:latin typeface="+mn-lt"/>
                <a:ea typeface="+mn-ea"/>
                <a:cs typeface="+mn-cs"/>
              </a:rPr>
              <a:t>the value by 2</a:t>
            </a:r>
          </a:p>
          <a:p>
            <a:r>
              <a:rPr lang="en-US" sz="1200" kern="1200" dirty="0" smtClean="0">
                <a:solidFill>
                  <a:schemeClr val="tx1"/>
                </a:solidFill>
                <a:effectLst/>
                <a:latin typeface="+mn-lt"/>
                <a:ea typeface="+mn-ea"/>
                <a:cs typeface="+mn-cs"/>
              </a:rPr>
              <a:t>Left shift operator, &lt;&lt;, multiplies the value by 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41</a:t>
            </a:fld>
            <a:endParaRPr lang="en-US"/>
          </a:p>
        </p:txBody>
      </p:sp>
    </p:spTree>
    <p:extLst>
      <p:ext uri="{BB962C8B-B14F-4D97-AF65-F5344CB8AC3E}">
        <p14:creationId xmlns:p14="http://schemas.microsoft.com/office/powerpoint/2010/main" val="218604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4</a:t>
            </a:fld>
            <a:endParaRPr lang="en-CA"/>
          </a:p>
        </p:txBody>
      </p:sp>
    </p:spTree>
    <p:extLst>
      <p:ext uri="{BB962C8B-B14F-4D97-AF65-F5344CB8AC3E}">
        <p14:creationId xmlns:p14="http://schemas.microsoft.com/office/powerpoint/2010/main" val="346112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p>
          <a:p>
            <a:r>
              <a:rPr lang="en-US" sz="1200" b="0" i="0" kern="1200" dirty="0" smtClean="0">
                <a:solidFill>
                  <a:schemeClr val="tx1"/>
                </a:solidFill>
                <a:effectLst/>
                <a:latin typeface="+mn-lt"/>
                <a:ea typeface="+mn-ea"/>
                <a:cs typeface="+mn-cs"/>
              </a:rPr>
              <a:t>0x100 = 256 + 2 = 258</a:t>
            </a:r>
          </a:p>
          <a:p>
            <a:r>
              <a:rPr lang="en-US" sz="1200" b="0" i="0" kern="1200" dirty="0" smtClean="0">
                <a:solidFill>
                  <a:schemeClr val="tx1"/>
                </a:solidFill>
                <a:effectLst/>
                <a:latin typeface="+mn-lt"/>
                <a:ea typeface="+mn-ea"/>
                <a:cs typeface="+mn-cs"/>
              </a:rPr>
              <a:t>010 = 8 in octal, 256 + 8 = 264</a:t>
            </a:r>
          </a:p>
          <a:p>
            <a:r>
              <a:rPr lang="en-US" sz="1200" b="0" i="0" kern="1200" dirty="0" smtClean="0">
                <a:solidFill>
                  <a:schemeClr val="tx1"/>
                </a:solidFill>
                <a:effectLst/>
                <a:latin typeface="+mn-lt"/>
                <a:ea typeface="+mn-ea"/>
                <a:cs typeface="+mn-cs"/>
              </a:rPr>
              <a:t>0xA = 10 in hex, 256 + 10 = 266</a:t>
            </a:r>
          </a:p>
        </p:txBody>
      </p:sp>
      <p:sp>
        <p:nvSpPr>
          <p:cNvPr id="4" name="Slide Number Placeholder 3"/>
          <p:cNvSpPr>
            <a:spLocks noGrp="1"/>
          </p:cNvSpPr>
          <p:nvPr>
            <p:ph type="sldNum" sz="quarter" idx="10"/>
          </p:nvPr>
        </p:nvSpPr>
        <p:spPr/>
        <p:txBody>
          <a:bodyPr/>
          <a:lstStyle/>
          <a:p>
            <a:fld id="{6CE49CAB-11E7-4E46-B3A8-B9759289B5BF}" type="slidenum">
              <a:rPr lang="en-US" smtClean="0"/>
              <a:t>42</a:t>
            </a:fld>
            <a:endParaRPr lang="en-US"/>
          </a:p>
        </p:txBody>
      </p:sp>
    </p:spTree>
    <p:extLst>
      <p:ext uri="{BB962C8B-B14F-4D97-AF65-F5344CB8AC3E}">
        <p14:creationId xmlns:p14="http://schemas.microsoft.com/office/powerpoint/2010/main" val="3661803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r>
              <a:rPr lang="en-US" b="1" dirty="0" smtClean="0"/>
              <a:t>2</a:t>
            </a:r>
            <a:endParaRPr lang="en-US" b="1" dirty="0" smtClean="0"/>
          </a:p>
          <a:p>
            <a:r>
              <a:rPr lang="en-US" sz="1200" kern="1200" dirty="0" smtClean="0">
                <a:solidFill>
                  <a:schemeClr val="tx1"/>
                </a:solidFill>
                <a:effectLst/>
                <a:latin typeface="+mn-lt"/>
                <a:ea typeface="+mn-ea"/>
                <a:cs typeface="+mn-cs"/>
              </a:rPr>
              <a:t>As the initial value of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1 the test will result in increasing its value by 1. So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2 at the end of this program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43</a:t>
            </a:fld>
            <a:endParaRPr lang="en-US"/>
          </a:p>
        </p:txBody>
      </p:sp>
    </p:spTree>
    <p:extLst>
      <p:ext uri="{BB962C8B-B14F-4D97-AF65-F5344CB8AC3E}">
        <p14:creationId xmlns:p14="http://schemas.microsoft.com/office/powerpoint/2010/main" val="1117062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Ans. </a:t>
            </a:r>
            <a:r>
              <a:rPr lang="en-US" sz="1200" b="1" kern="1200" dirty="0" smtClean="0">
                <a:solidFill>
                  <a:schemeClr val="tx1"/>
                </a:solidFill>
                <a:latin typeface="+mn-lt"/>
                <a:ea typeface="+mn-ea"/>
                <a:cs typeface="+mn-cs"/>
              </a:rPr>
              <a:t>127</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3520411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Ans. </a:t>
            </a:r>
            <a:r>
              <a:rPr lang="en-US" b="1" dirty="0" smtClean="0"/>
              <a:t>Compile error: cannot convert from </a:t>
            </a:r>
            <a:r>
              <a:rPr lang="en-US" b="1" dirty="0" err="1" smtClean="0"/>
              <a:t>int</a:t>
            </a:r>
            <a:r>
              <a:rPr lang="en-US" b="1" dirty="0" smtClean="0"/>
              <a:t> to byte</a:t>
            </a:r>
          </a:p>
          <a:p>
            <a:r>
              <a:rPr lang="en-US" sz="1200" b="0" i="0" kern="1200" dirty="0" smtClean="0">
                <a:solidFill>
                  <a:schemeClr val="tx1"/>
                </a:solidFill>
                <a:effectLst/>
                <a:latin typeface="+mn-lt"/>
                <a:ea typeface="+mn-ea"/>
                <a:cs typeface="+mn-cs"/>
              </a:rPr>
              <a:t>Since the value 1 is of type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the expression ++b + 1 has an integer type, therefore cannot be assigned to b, which is a variable of type byte</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4164989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Ans. 4</a:t>
            </a:r>
          </a:p>
          <a:p>
            <a:endParaRPr lang="en-US" sz="1200" kern="120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Add AND assignment operator +=</a:t>
            </a:r>
          </a:p>
          <a:p>
            <a:r>
              <a:rPr lang="en-US" sz="1200" b="0" i="0" kern="1200" dirty="0" smtClean="0">
                <a:solidFill>
                  <a:schemeClr val="tx1"/>
                </a:solidFill>
                <a:effectLst/>
                <a:latin typeface="+mn-lt"/>
                <a:ea typeface="+mn-ea"/>
                <a:cs typeface="+mn-cs"/>
              </a:rPr>
              <a:t>It adds right operand to the left operand and assign the result to left operand</a:t>
            </a:r>
          </a:p>
          <a:p>
            <a:r>
              <a:rPr lang="en-US" sz="1200" b="0" i="0" kern="1200" dirty="0" smtClean="0">
                <a:solidFill>
                  <a:schemeClr val="tx1"/>
                </a:solidFill>
                <a:effectLst/>
                <a:latin typeface="+mn-lt"/>
                <a:ea typeface="+mn-ea"/>
                <a:cs typeface="+mn-cs"/>
              </a:rPr>
              <a:t>b += 1 is an equivalent to b = (byte)(b + 1)</a:t>
            </a:r>
          </a:p>
          <a:p>
            <a:r>
              <a:rPr lang="en-US" sz="1200" b="0" i="0" kern="1200" dirty="0" smtClean="0">
                <a:solidFill>
                  <a:schemeClr val="tx1"/>
                </a:solidFill>
                <a:effectLst/>
                <a:latin typeface="+mn-lt"/>
                <a:ea typeface="+mn-ea"/>
                <a:cs typeface="+mn-cs"/>
              </a:rPr>
              <a:t>A compound assignment expression of the form E1 op= E2 is equivalent to E1 = (T)((E1) op (E2)), where T is the type of E1, except that E1 is evaluated only once.</a:t>
            </a:r>
          </a:p>
          <a:p>
            <a:r>
              <a:rPr lang="en-US" sz="1200" b="0" i="0" kern="1200" dirty="0" smtClean="0">
                <a:solidFill>
                  <a:schemeClr val="tx1"/>
                </a:solidFill>
                <a:effectLst/>
                <a:latin typeface="+mn-lt"/>
                <a:ea typeface="+mn-ea"/>
                <a:cs typeface="+mn-cs"/>
              </a:rPr>
              <a:t>b = b + 1 does NOT compile, but b += 1 complies since it is changed to b = (byte)(b + 1)</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967810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Ans. </a:t>
            </a:r>
            <a:r>
              <a:rPr lang="en-US" sz="1200" b="0" i="0" kern="1200" dirty="0" smtClean="0">
                <a:solidFill>
                  <a:schemeClr val="tx1"/>
                </a:solidFill>
                <a:effectLst/>
                <a:latin typeface="+mn-lt"/>
                <a:ea typeface="+mn-ea"/>
                <a:cs typeface="+mn-cs"/>
              </a:rPr>
              <a:t>float f = 1; is compiled properly, since 1 is converted to </a:t>
            </a:r>
            <a:r>
              <a:rPr lang="en-US" sz="1200" b="0" i="0" kern="1200" dirty="0" smtClean="0">
                <a:solidFill>
                  <a:schemeClr val="tx1"/>
                </a:solidFill>
                <a:effectLst/>
                <a:latin typeface="+mn-lt"/>
                <a:ea typeface="+mn-ea"/>
                <a:cs typeface="+mn-cs"/>
              </a:rPr>
              <a:t>float. Furthermore </a:t>
            </a:r>
            <a:r>
              <a:rPr lang="en-US" sz="1200" b="0" i="0" kern="1200" dirty="0" smtClean="0">
                <a:solidFill>
                  <a:schemeClr val="tx1"/>
                </a:solidFill>
                <a:effectLst/>
                <a:latin typeface="+mn-lt"/>
                <a:ea typeface="+mn-ea"/>
                <a:cs typeface="+mn-cs"/>
              </a:rPr>
              <a:t>f += 1.0 is changed to f = (float) (f + 1.0) and it is compiled properly.</a:t>
            </a:r>
          </a:p>
          <a:p>
            <a:r>
              <a:rPr lang="en-US" sz="1200" b="1" i="0" kern="1200" dirty="0" smtClean="0">
                <a:solidFill>
                  <a:schemeClr val="tx1"/>
                </a:solidFill>
                <a:effectLst/>
                <a:latin typeface="+mn-lt"/>
                <a:ea typeface="+mn-ea"/>
                <a:cs typeface="+mn-cs"/>
              </a:rPr>
              <a:t>So the answer is 2.0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308829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Ans. </a:t>
            </a:r>
            <a:r>
              <a:rPr lang="en-US" sz="1200" b="1" i="0" kern="1200" dirty="0" smtClean="0">
                <a:solidFill>
                  <a:schemeClr val="tx1"/>
                </a:solidFill>
                <a:effectLst/>
                <a:latin typeface="+mn-lt"/>
                <a:ea typeface="+mn-ea"/>
                <a:cs typeface="+mn-cs"/>
              </a:rPr>
              <a:t>Compile error: cannot convert from float to double</a:t>
            </a:r>
          </a:p>
          <a:p>
            <a:r>
              <a:rPr lang="en-US" sz="1200" b="0" i="0" kern="1200" dirty="0" smtClean="0">
                <a:solidFill>
                  <a:schemeClr val="tx1"/>
                </a:solidFill>
                <a:effectLst/>
                <a:latin typeface="+mn-lt"/>
                <a:ea typeface="+mn-ea"/>
                <a:cs typeface="+mn-cs"/>
              </a:rPr>
              <a:t>Since 1.0 is of type double and variable f is of type float, the statement float f = 1.0; does NOT compile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998982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Ans. </a:t>
            </a:r>
            <a:r>
              <a:rPr lang="en-US" sz="1200" b="1" i="0" kern="1200" dirty="0" smtClean="0">
                <a:solidFill>
                  <a:schemeClr val="tx1"/>
                </a:solidFill>
                <a:effectLst/>
                <a:latin typeface="+mn-lt"/>
                <a:ea typeface="+mn-ea"/>
                <a:cs typeface="+mn-cs"/>
              </a:rPr>
              <a:t>Boolean operators</a:t>
            </a:r>
          </a:p>
          <a:p>
            <a:r>
              <a:rPr lang="en-US" dirty="0" smtClean="0"/>
              <a:t/>
            </a:r>
            <a:br>
              <a:rPr lang="en-US" dirty="0" smtClean="0"/>
            </a:br>
            <a:r>
              <a:rPr lang="en-US" sz="1200" b="0" i="0" kern="1200" dirty="0" smtClean="0">
                <a:solidFill>
                  <a:schemeClr val="tx1"/>
                </a:solidFill>
                <a:effectLst/>
                <a:latin typeface="+mn-lt"/>
                <a:ea typeface="+mn-ea"/>
                <a:cs typeface="+mn-cs"/>
              </a:rPr>
              <a:t>| the OR operator </a:t>
            </a:r>
            <a:r>
              <a:rPr lang="en-US" dirty="0" smtClean="0"/>
              <a:t/>
            </a:r>
            <a:br>
              <a:rPr lang="en-US" dirty="0" smtClean="0"/>
            </a:br>
            <a:r>
              <a:rPr lang="en-US" sz="1200" b="0" i="0" kern="1200" dirty="0" smtClean="0">
                <a:solidFill>
                  <a:schemeClr val="tx1"/>
                </a:solidFill>
                <a:effectLst/>
                <a:latin typeface="+mn-lt"/>
                <a:ea typeface="+mn-ea"/>
                <a:cs typeface="+mn-cs"/>
              </a:rPr>
              <a:t>&amp; the AND operator </a:t>
            </a:r>
            <a:r>
              <a:rPr lang="en-US" dirty="0" smtClean="0"/>
              <a:t/>
            </a:r>
            <a:br>
              <a:rPr lang="en-US" dirty="0" smtClean="0"/>
            </a:br>
            <a:r>
              <a:rPr lang="en-US" sz="1200" b="0" i="0" kern="1200" dirty="0" smtClean="0">
                <a:solidFill>
                  <a:schemeClr val="tx1"/>
                </a:solidFill>
                <a:effectLst/>
                <a:latin typeface="+mn-lt"/>
                <a:ea typeface="+mn-ea"/>
                <a:cs typeface="+mn-cs"/>
              </a:rPr>
              <a:t>^ the XOR operator </a:t>
            </a:r>
            <a:r>
              <a:rPr lang="en-US" dirty="0" smtClean="0"/>
              <a:t/>
            </a:r>
            <a:br>
              <a:rPr lang="en-US" dirty="0" smtClean="0"/>
            </a:br>
            <a:r>
              <a:rPr lang="en-US" sz="1200" b="0" i="0" kern="1200" dirty="0" smtClean="0">
                <a:solidFill>
                  <a:schemeClr val="tx1"/>
                </a:solidFill>
                <a:effectLst/>
                <a:latin typeface="+mn-lt"/>
                <a:ea typeface="+mn-ea"/>
                <a:cs typeface="+mn-cs"/>
              </a:rPr>
              <a:t>! the NOT operator </a:t>
            </a:r>
            <a:r>
              <a:rPr lang="en-US" dirty="0" smtClean="0"/>
              <a:t/>
            </a:r>
            <a:br>
              <a:rPr lang="en-US" dirty="0" smtClean="0"/>
            </a:br>
            <a:r>
              <a:rPr lang="en-US" sz="1200" b="0" i="0" kern="1200" dirty="0" smtClean="0">
                <a:solidFill>
                  <a:schemeClr val="tx1"/>
                </a:solidFill>
                <a:effectLst/>
                <a:latin typeface="+mn-lt"/>
                <a:ea typeface="+mn-ea"/>
                <a:cs typeface="+mn-cs"/>
              </a:rPr>
              <a:t>|| the short-circuit OR operator </a:t>
            </a:r>
            <a:r>
              <a:rPr lang="en-US" dirty="0" smtClean="0"/>
              <a:t/>
            </a:r>
            <a:br>
              <a:rPr lang="en-US" dirty="0" smtClean="0"/>
            </a:br>
            <a:r>
              <a:rPr lang="en-US" sz="1200" b="0" i="0" kern="1200" dirty="0" smtClean="0">
                <a:solidFill>
                  <a:schemeClr val="tx1"/>
                </a:solidFill>
                <a:effectLst/>
                <a:latin typeface="+mn-lt"/>
                <a:ea typeface="+mn-ea"/>
                <a:cs typeface="+mn-cs"/>
              </a:rPr>
              <a:t>&amp;&amp; the short-circuit AND operator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1253003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r>
              <a:rPr lang="en-US" sz="1200" b="1" i="0" kern="1200" dirty="0" smtClean="0">
                <a:solidFill>
                  <a:schemeClr val="tx1"/>
                </a:solidFill>
                <a:effectLst/>
                <a:latin typeface="+mn-lt"/>
                <a:ea typeface="+mn-ea"/>
                <a:cs typeface="+mn-cs"/>
              </a:rPr>
              <a:t>Iteration expression</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(initialization; termination; increment) {</a:t>
            </a:r>
          </a:p>
          <a:p>
            <a:r>
              <a:rPr lang="en-US" sz="1200" b="0" i="0" kern="1200" dirty="0" smtClean="0">
                <a:solidFill>
                  <a:schemeClr val="tx1"/>
                </a:solidFill>
                <a:effectLst/>
                <a:latin typeface="+mn-lt"/>
                <a:ea typeface="+mn-ea"/>
                <a:cs typeface="+mn-cs"/>
              </a:rPr>
              <a:t>    statement(s)</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initialization expression initializes the loop; it's executed once, as the loop begins.</a:t>
            </a:r>
          </a:p>
          <a:p>
            <a:r>
              <a:rPr lang="en-US" sz="1200" b="0" i="0" kern="1200" dirty="0" smtClean="0">
                <a:solidFill>
                  <a:schemeClr val="tx1"/>
                </a:solidFill>
                <a:effectLst/>
                <a:latin typeface="+mn-lt"/>
                <a:ea typeface="+mn-ea"/>
                <a:cs typeface="+mn-cs"/>
              </a:rPr>
              <a:t>When the termination expression evaluates to false, the loop terminates.</a:t>
            </a:r>
          </a:p>
          <a:p>
            <a:r>
              <a:rPr lang="en-US" sz="1200" b="0" i="0" kern="1200" dirty="0" smtClean="0">
                <a:solidFill>
                  <a:schemeClr val="tx1"/>
                </a:solidFill>
                <a:effectLst/>
                <a:latin typeface="+mn-lt"/>
                <a:ea typeface="+mn-ea"/>
                <a:cs typeface="+mn-cs"/>
              </a:rPr>
              <a:t>The increment expression is invoked after each iteration through the loop; it is perfectly acceptable for this expression to increment or decrement a value.</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57</a:t>
            </a:fld>
            <a:endParaRPr lang="en-US"/>
          </a:p>
        </p:txBody>
      </p:sp>
    </p:spTree>
    <p:extLst>
      <p:ext uri="{BB962C8B-B14F-4D97-AF65-F5344CB8AC3E}">
        <p14:creationId xmlns:p14="http://schemas.microsoft.com/office/powerpoint/2010/main" val="4174646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59</a:t>
            </a:fld>
            <a:endParaRPr lang="en-US"/>
          </a:p>
        </p:txBody>
      </p:sp>
    </p:spTree>
    <p:extLst>
      <p:ext uri="{BB962C8B-B14F-4D97-AF65-F5344CB8AC3E}">
        <p14:creationId xmlns:p14="http://schemas.microsoft.com/office/powerpoint/2010/main" val="247388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D4F22-4051-4F28-9B90-CE898DB336CD}" type="slidenum">
              <a:rPr lang="en-CA" smtClean="0"/>
              <a:t>5</a:t>
            </a:fld>
            <a:endParaRPr lang="en-CA"/>
          </a:p>
        </p:txBody>
      </p:sp>
    </p:spTree>
    <p:extLst>
      <p:ext uri="{BB962C8B-B14F-4D97-AF65-F5344CB8AC3E}">
        <p14:creationId xmlns:p14="http://schemas.microsoft.com/office/powerpoint/2010/main" val="947330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61</a:t>
            </a:fld>
            <a:endParaRPr lang="en-US"/>
          </a:p>
        </p:txBody>
      </p:sp>
    </p:spTree>
    <p:extLst>
      <p:ext uri="{BB962C8B-B14F-4D97-AF65-F5344CB8AC3E}">
        <p14:creationId xmlns:p14="http://schemas.microsoft.com/office/powerpoint/2010/main" val="806098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63</a:t>
            </a:fld>
            <a:endParaRPr lang="en-US"/>
          </a:p>
        </p:txBody>
      </p:sp>
    </p:spTree>
    <p:extLst>
      <p:ext uri="{BB962C8B-B14F-4D97-AF65-F5344CB8AC3E}">
        <p14:creationId xmlns:p14="http://schemas.microsoft.com/office/powerpoint/2010/main" val="530037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64</a:t>
            </a:fld>
            <a:endParaRPr lang="en-US"/>
          </a:p>
        </p:txBody>
      </p:sp>
    </p:spTree>
    <p:extLst>
      <p:ext uri="{BB962C8B-B14F-4D97-AF65-F5344CB8AC3E}">
        <p14:creationId xmlns:p14="http://schemas.microsoft.com/office/powerpoint/2010/main" val="335375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72D4F22-4051-4F28-9B90-CE898DB336CD}" type="slidenum">
              <a:rPr lang="en-CA" smtClean="0"/>
              <a:t>6</a:t>
            </a:fld>
            <a:endParaRPr lang="en-CA"/>
          </a:p>
        </p:txBody>
      </p:sp>
    </p:spTree>
    <p:extLst>
      <p:ext uri="{BB962C8B-B14F-4D97-AF65-F5344CB8AC3E}">
        <p14:creationId xmlns:p14="http://schemas.microsoft.com/office/powerpoint/2010/main" val="367359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40466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rtl="0">
              <a:buFont typeface="Wingdings" panose="05000000000000000000" pitchFamily="2" charset="2"/>
              <a:buChar char="v"/>
            </a:pPr>
            <a:r>
              <a:rPr lang="en-US" sz="1200" b="1" kern="1200" dirty="0" smtClean="0">
                <a:solidFill>
                  <a:schemeClr val="tx1"/>
                </a:solidFill>
                <a:effectLst/>
                <a:latin typeface="+mn-lt"/>
                <a:ea typeface="+mn-ea"/>
                <a:cs typeface="+mn-cs"/>
              </a:rPr>
              <a:t>Java Naming Conventions: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Classes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Class names should be nouns in </a:t>
            </a:r>
            <a:r>
              <a:rPr lang="en-US" sz="1200" kern="1200" dirty="0" err="1" smtClean="0">
                <a:solidFill>
                  <a:schemeClr val="tx1"/>
                </a:solidFill>
                <a:effectLst/>
                <a:latin typeface="+mn-lt"/>
                <a:ea typeface="+mn-ea"/>
                <a:cs typeface="+mn-cs"/>
              </a:rPr>
              <a:t>Upper</a:t>
            </a:r>
            <a:r>
              <a:rPr lang="en-US" sz="1200" u="none" strike="noStrike" kern="1200" dirty="0" err="1" smtClean="0">
                <a:solidFill>
                  <a:schemeClr val="tx1"/>
                </a:solidFill>
                <a:effectLst/>
                <a:latin typeface="+mn-lt"/>
                <a:ea typeface="+mn-ea"/>
                <a:cs typeface="+mn-cs"/>
                <a:hlinkClick r:id="rId3" tooltip="CamelCase"/>
              </a:rPr>
              <a:t>CamelCase</a:t>
            </a:r>
            <a:r>
              <a:rPr lang="en-US" sz="1200" kern="1200" dirty="0" smtClean="0">
                <a:solidFill>
                  <a:schemeClr val="tx1"/>
                </a:solidFill>
                <a:effectLst/>
                <a:latin typeface="+mn-lt"/>
                <a:ea typeface="+mn-ea"/>
                <a:cs typeface="+mn-cs"/>
              </a:rPr>
              <a:t>, with the first letter of every word </a:t>
            </a:r>
            <a:r>
              <a:rPr lang="en-US" sz="1200" kern="1200" dirty="0" err="1" smtClean="0">
                <a:solidFill>
                  <a:schemeClr val="tx1"/>
                </a:solidFill>
                <a:effectLst/>
                <a:latin typeface="+mn-lt"/>
                <a:ea typeface="+mn-ea"/>
                <a:cs typeface="+mn-cs"/>
              </a:rPr>
              <a:t>capitalised</a:t>
            </a:r>
            <a:r>
              <a:rPr lang="en-US" sz="1200" kern="1200" dirty="0" smtClean="0">
                <a:solidFill>
                  <a:schemeClr val="tx1"/>
                </a:solidFill>
                <a:effectLst/>
                <a:latin typeface="+mn-lt"/>
                <a:ea typeface="+mn-ea"/>
                <a:cs typeface="+mn-cs"/>
              </a:rPr>
              <a:t>. Use whole words — avoid acronyms and abbreviations (unless the abbreviation is much more widely used than the long form, such as URL or HTML).</a:t>
            </a:r>
          </a:p>
          <a:p>
            <a:pPr lvl="0"/>
            <a:r>
              <a:rPr lang="en-US" sz="1200" kern="1200" dirty="0" smtClean="0">
                <a:solidFill>
                  <a:schemeClr val="tx1"/>
                </a:solidFill>
                <a:effectLst/>
                <a:latin typeface="+mn-lt"/>
                <a:ea typeface="+mn-ea"/>
                <a:cs typeface="+mn-cs"/>
              </a:rPr>
              <a:t>EX: class Raster;</a:t>
            </a:r>
          </a:p>
          <a:p>
            <a:pPr lvl="0"/>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ImageSprite</a:t>
            </a:r>
            <a:r>
              <a:rPr lang="en-US" sz="1200" kern="1200" dirty="0" smtClean="0">
                <a:solidFill>
                  <a:schemeClr val="tx1"/>
                </a:solidFill>
                <a:effectLst/>
                <a:latin typeface="+mn-lt"/>
                <a:ea typeface="+mn-ea"/>
                <a:cs typeface="+mn-cs"/>
              </a:rPr>
              <a:t>;</a:t>
            </a:r>
          </a:p>
          <a:p>
            <a:pPr lvl="0"/>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Methods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Methods should be verbs in </a:t>
            </a:r>
            <a:r>
              <a:rPr lang="en-US" sz="1200" kern="1200" dirty="0" err="1" smtClean="0">
                <a:solidFill>
                  <a:schemeClr val="tx1"/>
                </a:solidFill>
                <a:effectLst/>
                <a:latin typeface="+mn-lt"/>
                <a:ea typeface="+mn-ea"/>
                <a:cs typeface="+mn-cs"/>
              </a:rPr>
              <a:t>lower</a:t>
            </a:r>
            <a:r>
              <a:rPr lang="en-US" sz="1200" u="none" strike="noStrike" kern="1200" dirty="0" err="1" smtClean="0">
                <a:solidFill>
                  <a:schemeClr val="tx1"/>
                </a:solidFill>
                <a:effectLst/>
                <a:latin typeface="+mn-lt"/>
                <a:ea typeface="+mn-ea"/>
                <a:cs typeface="+mn-cs"/>
                <a:hlinkClick r:id="rId3" tooltip="CamelCase"/>
              </a:rPr>
              <a:t>CamelCase</a:t>
            </a:r>
            <a:r>
              <a:rPr lang="en-US" sz="1200" kern="1200" dirty="0" smtClean="0">
                <a:solidFill>
                  <a:schemeClr val="tx1"/>
                </a:solidFill>
                <a:effectLst/>
                <a:latin typeface="+mn-lt"/>
                <a:ea typeface="+mn-ea"/>
                <a:cs typeface="+mn-cs"/>
              </a:rPr>
              <a:t> or a multi-word name that begins with a verb in lowercase; that is, with the first letter lowercase and the first letters of subsequent words in uppercase.</a:t>
            </a:r>
          </a:p>
          <a:p>
            <a:pPr lvl="0"/>
            <a:r>
              <a:rPr lang="en-US" sz="1200" kern="1200" dirty="0" smtClean="0">
                <a:solidFill>
                  <a:schemeClr val="tx1"/>
                </a:solidFill>
                <a:effectLst/>
                <a:latin typeface="+mn-lt"/>
                <a:ea typeface="+mn-ea"/>
                <a:cs typeface="+mn-cs"/>
              </a:rPr>
              <a:t>EX: run();</a:t>
            </a:r>
          </a:p>
          <a:p>
            <a:pPr lvl="0"/>
            <a:r>
              <a:rPr lang="en-US" sz="1200" kern="1200" dirty="0" err="1" smtClean="0">
                <a:solidFill>
                  <a:schemeClr val="tx1"/>
                </a:solidFill>
                <a:effectLst/>
                <a:latin typeface="+mn-lt"/>
                <a:ea typeface="+mn-ea"/>
                <a:cs typeface="+mn-cs"/>
              </a:rPr>
              <a:t>runFast</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getBackground</a:t>
            </a:r>
            <a:r>
              <a:rPr lang="en-US" sz="1200" kern="1200" dirty="0" smtClean="0">
                <a:solidFill>
                  <a:schemeClr val="tx1"/>
                </a:solidFill>
                <a:effectLst/>
                <a:latin typeface="+mn-lt"/>
                <a:ea typeface="+mn-ea"/>
                <a:cs typeface="+mn-cs"/>
              </a:rPr>
              <a:t>();</a:t>
            </a:r>
          </a:p>
          <a:p>
            <a:pPr lvl="0"/>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Variables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Local variables, instance variables, and class variables are also written in </a:t>
            </a:r>
            <a:r>
              <a:rPr lang="en-US" sz="1200" kern="1200" dirty="0" err="1" smtClean="0">
                <a:solidFill>
                  <a:schemeClr val="tx1"/>
                </a:solidFill>
                <a:effectLst/>
                <a:latin typeface="+mn-lt"/>
                <a:ea typeface="+mn-ea"/>
                <a:cs typeface="+mn-cs"/>
              </a:rPr>
              <a:t>lower</a:t>
            </a:r>
            <a:r>
              <a:rPr lang="en-US" sz="1200" u="none" strike="noStrike" kern="1200" dirty="0" err="1" smtClean="0">
                <a:solidFill>
                  <a:schemeClr val="tx1"/>
                </a:solidFill>
                <a:effectLst/>
                <a:latin typeface="+mn-lt"/>
                <a:ea typeface="+mn-ea"/>
                <a:cs typeface="+mn-cs"/>
                <a:hlinkClick r:id="rId3" tooltip="CamelCase"/>
              </a:rPr>
              <a:t>CamelCase</a:t>
            </a:r>
            <a:r>
              <a:rPr lang="en-US" sz="1200" kern="1200" dirty="0" smtClean="0">
                <a:solidFill>
                  <a:schemeClr val="tx1"/>
                </a:solidFill>
                <a:effectLst/>
                <a:latin typeface="+mn-lt"/>
                <a:ea typeface="+mn-ea"/>
                <a:cs typeface="+mn-cs"/>
              </a:rPr>
              <a:t>. Variable names should not start with underscore (_) or dollar sign ($) characters, even though both are allowed. This is in contrast to other </a:t>
            </a:r>
            <a:r>
              <a:rPr lang="en-US" sz="1200" u="none" strike="noStrike" kern="1200" dirty="0" smtClean="0">
                <a:solidFill>
                  <a:schemeClr val="tx1"/>
                </a:solidFill>
                <a:effectLst/>
                <a:latin typeface="+mn-lt"/>
                <a:ea typeface="+mn-ea"/>
                <a:cs typeface="+mn-cs"/>
                <a:hlinkClick r:id="rId4" tooltip="Coding conventions"/>
              </a:rPr>
              <a:t>coding conventions</a:t>
            </a:r>
            <a:r>
              <a:rPr lang="en-US" sz="1200" kern="1200" dirty="0" smtClean="0">
                <a:solidFill>
                  <a:schemeClr val="tx1"/>
                </a:solidFill>
                <a:effectLst/>
                <a:latin typeface="+mn-lt"/>
                <a:ea typeface="+mn-ea"/>
                <a:cs typeface="+mn-cs"/>
              </a:rPr>
              <a:t> that state that underscores should be used to prefix all instance variables.</a:t>
            </a:r>
          </a:p>
          <a:p>
            <a:r>
              <a:rPr lang="en-US" sz="1200" kern="1200" dirty="0" smtClean="0">
                <a:solidFill>
                  <a:schemeClr val="tx1"/>
                </a:solidFill>
                <a:effectLst/>
                <a:latin typeface="+mn-lt"/>
                <a:ea typeface="+mn-ea"/>
                <a:cs typeface="+mn-cs"/>
              </a:rPr>
              <a:t>Variable names should be short yet meaningful. The choice of a variable name should be </a:t>
            </a:r>
            <a:r>
              <a:rPr lang="en-US" sz="1200" u="none" strike="noStrike" kern="1200" dirty="0" smtClean="0">
                <a:solidFill>
                  <a:schemeClr val="tx1"/>
                </a:solidFill>
                <a:effectLst/>
                <a:latin typeface="+mn-lt"/>
                <a:ea typeface="+mn-ea"/>
                <a:cs typeface="+mn-cs"/>
                <a:hlinkClick r:id="rId5" tooltip="Mnemonic"/>
              </a:rPr>
              <a:t>mnemonic</a:t>
            </a:r>
            <a:r>
              <a:rPr lang="en-US" sz="1200" kern="1200" dirty="0" smtClean="0">
                <a:solidFill>
                  <a:schemeClr val="tx1"/>
                </a:solidFill>
                <a:effectLst/>
                <a:latin typeface="+mn-lt"/>
                <a:ea typeface="+mn-ea"/>
                <a:cs typeface="+mn-cs"/>
              </a:rPr>
              <a:t> — that is, designed to indicate to the casual observer the intent of its use. One-character variable names should be avoided except for temporary "throwaway" variables. Common names for temporary variables are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j, k, m, and n for integers; c, d, and e for characters.</a:t>
            </a:r>
          </a:p>
          <a:p>
            <a:pPr lvl="0"/>
            <a:r>
              <a:rPr lang="en-US" sz="1200" kern="1200" dirty="0" smtClean="0">
                <a:solidFill>
                  <a:schemeClr val="tx1"/>
                </a:solidFill>
                <a:effectLst/>
                <a:latin typeface="+mn-lt"/>
                <a:ea typeface="+mn-ea"/>
                <a:cs typeface="+mn-cs"/>
              </a:rPr>
              <a:t>EX: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char c;</a:t>
            </a:r>
          </a:p>
          <a:p>
            <a:pPr lvl="0"/>
            <a:r>
              <a:rPr lang="en-US" sz="1200" kern="1200" dirty="0" smtClean="0">
                <a:solidFill>
                  <a:schemeClr val="tx1"/>
                </a:solidFill>
                <a:effectLst/>
                <a:latin typeface="+mn-lt"/>
                <a:ea typeface="+mn-ea"/>
                <a:cs typeface="+mn-cs"/>
              </a:rPr>
              <a:t>float </a:t>
            </a:r>
            <a:r>
              <a:rPr lang="en-US" sz="1200" kern="1200" dirty="0" err="1" smtClean="0">
                <a:solidFill>
                  <a:schemeClr val="tx1"/>
                </a:solidFill>
                <a:effectLst/>
                <a:latin typeface="+mn-lt"/>
                <a:ea typeface="+mn-ea"/>
                <a:cs typeface="+mn-cs"/>
              </a:rPr>
              <a:t>myWidth</a:t>
            </a:r>
            <a:r>
              <a:rPr lang="en-US" sz="1200" kern="1200" dirty="0" smtClean="0">
                <a:solidFill>
                  <a:schemeClr val="tx1"/>
                </a:solidFill>
                <a:effectLst/>
                <a:latin typeface="+mn-lt"/>
                <a:ea typeface="+mn-ea"/>
                <a:cs typeface="+mn-cs"/>
              </a:rPr>
              <a: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Constants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Constants should be written in uppercase characters separated by underscores. Constant names may also contain digits if appropriate, but not as the first character.</a:t>
            </a:r>
          </a:p>
          <a:p>
            <a:pPr lvl="0"/>
            <a:r>
              <a:rPr lang="en-US" sz="1200" kern="1200" dirty="0" smtClean="0">
                <a:solidFill>
                  <a:schemeClr val="tx1"/>
                </a:solidFill>
                <a:effectLst/>
                <a:latin typeface="+mn-lt"/>
                <a:ea typeface="+mn-ea"/>
                <a:cs typeface="+mn-cs"/>
              </a:rPr>
              <a:t>EX: final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MAX_PARTICIPANTS = 10;</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417205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z="1200" b="1" kern="1200" dirty="0" smtClean="0">
                <a:solidFill>
                  <a:schemeClr val="tx1"/>
                </a:solidFill>
                <a:effectLst/>
                <a:latin typeface="+mn-lt"/>
                <a:ea typeface="+mn-ea"/>
                <a:cs typeface="+mn-cs"/>
              </a:rPr>
              <a:t>Java Platform, Standard Edition (Java SE):</a:t>
            </a:r>
          </a:p>
          <a:p>
            <a:pPr marL="0" indent="0">
              <a:buFont typeface="Wingdings" panose="05000000000000000000" pitchFamily="2" charset="2"/>
              <a:buNone/>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Java SE allows you to develop and deploy Java applications on desktops and servers. It contains the core of the Java programming language libraries.</a:t>
            </a:r>
          </a:p>
          <a:p>
            <a:r>
              <a:rPr lang="en-US" sz="1200" kern="1200" dirty="0" smtClean="0">
                <a:solidFill>
                  <a:schemeClr val="tx1"/>
                </a:solidFill>
                <a:effectLst/>
                <a:latin typeface="+mn-lt"/>
                <a:ea typeface="+mn-ea"/>
                <a:cs typeface="+mn-cs"/>
              </a:rPr>
              <a:t> The components of Java SE are Java Development Kit (JDK), Java Runtime Environment (JRE) and Java SE application programming interface (API).</a:t>
            </a:r>
          </a:p>
          <a:p>
            <a:r>
              <a:rPr lang="en-US" sz="1200" b="1" kern="1200" dirty="0" smtClean="0">
                <a:solidFill>
                  <a:schemeClr val="tx1"/>
                </a:solidFill>
                <a:effectLst/>
                <a:latin typeface="+mn-lt"/>
                <a:ea typeface="+mn-ea"/>
                <a:cs typeface="+mn-cs"/>
              </a:rPr>
              <a:t>JDK contains the JRE</a:t>
            </a:r>
            <a:r>
              <a:rPr lang="en-US" sz="1200" kern="1200" dirty="0" smtClean="0">
                <a:solidFill>
                  <a:schemeClr val="tx1"/>
                </a:solidFill>
                <a:effectLst/>
                <a:latin typeface="+mn-lt"/>
                <a:ea typeface="+mn-ea"/>
                <a:cs typeface="+mn-cs"/>
              </a:rPr>
              <a:t> and the compilers and debuggers </a:t>
            </a:r>
            <a:r>
              <a:rPr lang="en-US" sz="1200" b="1" kern="1200" dirty="0" smtClean="0">
                <a:solidFill>
                  <a:schemeClr val="tx1"/>
                </a:solidFill>
                <a:effectLst/>
                <a:latin typeface="+mn-lt"/>
                <a:ea typeface="+mn-ea"/>
                <a:cs typeface="+mn-cs"/>
              </a:rPr>
              <a:t>necessary for developing applications.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JRE</a:t>
            </a:r>
            <a:r>
              <a:rPr lang="en-US" sz="1200" kern="1200" dirty="0" smtClean="0">
                <a:solidFill>
                  <a:schemeClr val="tx1"/>
                </a:solidFill>
                <a:effectLst/>
                <a:latin typeface="+mn-lt"/>
                <a:ea typeface="+mn-ea"/>
                <a:cs typeface="+mn-cs"/>
              </a:rPr>
              <a:t> provides the libraries, the Java Virtual Machine (JVM) and the components </a:t>
            </a:r>
            <a:r>
              <a:rPr lang="en-US" sz="1200" b="1" kern="1200" dirty="0" smtClean="0">
                <a:solidFill>
                  <a:schemeClr val="tx1"/>
                </a:solidFill>
                <a:effectLst/>
                <a:latin typeface="+mn-lt"/>
                <a:ea typeface="+mn-ea"/>
                <a:cs typeface="+mn-cs"/>
              </a:rPr>
              <a:t>needed to run Java applications</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Java SE Conceptual Diagram</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http://www.oracle.com/technetwork/topics/newtojava/documentation/index.html</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kern="1200" dirty="0" smtClean="0">
                <a:solidFill>
                  <a:schemeClr val="tx1"/>
                </a:solidFill>
                <a:effectLst/>
                <a:latin typeface="+mn-lt"/>
                <a:ea typeface="+mn-ea"/>
                <a:cs typeface="+mn-cs"/>
              </a:rPr>
              <a:t>A Java virtual machine (JVM) interprets compiled Java bytecode for a computer's processor so that it can perform a Java program's instructions identically, regardless of underlying CPU. The name of the application that implements a JVM in </a:t>
            </a:r>
            <a:r>
              <a:rPr lang="en-US" sz="1200" kern="1200" dirty="0" err="1" smtClean="0">
                <a:solidFill>
                  <a:schemeClr val="tx1"/>
                </a:solidFill>
                <a:effectLst/>
                <a:latin typeface="+mn-lt"/>
                <a:ea typeface="+mn-ea"/>
                <a:cs typeface="+mn-cs"/>
              </a:rPr>
              <a:t>JavaSE</a:t>
            </a:r>
            <a:r>
              <a:rPr lang="en-US" sz="1200" kern="1200" dirty="0" smtClean="0">
                <a:solidFill>
                  <a:schemeClr val="tx1"/>
                </a:solidFill>
                <a:effectLst/>
                <a:latin typeface="+mn-lt"/>
                <a:ea typeface="+mn-ea"/>
                <a:cs typeface="+mn-cs"/>
              </a:rPr>
              <a:t> is java.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171450" lvl="0" indent="-171450" rtl="0">
              <a:buFont typeface="Wingdings" panose="05000000000000000000" pitchFamily="2" charset="2"/>
              <a:buChar char="v"/>
            </a:pPr>
            <a:r>
              <a:rPr lang="en-US" sz="1200" b="1" kern="1200" dirty="0" smtClean="0">
                <a:solidFill>
                  <a:schemeClr val="tx1"/>
                </a:solidFill>
                <a:effectLst/>
                <a:latin typeface="+mn-lt"/>
                <a:ea typeface="+mn-ea"/>
                <a:cs typeface="+mn-cs"/>
              </a:rPr>
              <a:t>Steps in developing java applications:</a:t>
            </a:r>
          </a:p>
          <a:p>
            <a:pPr marL="171450" lvl="0" indent="-171450" rtl="0">
              <a:buFont typeface="Wingdings" panose="05000000000000000000" pitchFamily="2" charset="2"/>
              <a:buChar char="v"/>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1: Write your program using your preferred text editor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2: Compile your program using </a:t>
            </a:r>
            <a:r>
              <a:rPr lang="en-US" sz="1200" b="1" kern="1200" dirty="0" err="1" smtClean="0">
                <a:solidFill>
                  <a:schemeClr val="tx1"/>
                </a:solidFill>
                <a:effectLst/>
                <a:latin typeface="+mn-lt"/>
                <a:ea typeface="+mn-ea"/>
                <a:cs typeface="+mn-cs"/>
              </a:rPr>
              <a:t>javac</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compiler.</a:t>
            </a:r>
          </a:p>
          <a:p>
            <a:r>
              <a:rPr lang="en-US" sz="1200" kern="1200" dirty="0" smtClean="0">
                <a:solidFill>
                  <a:schemeClr val="tx1"/>
                </a:solidFill>
                <a:effectLst/>
                <a:latin typeface="+mn-lt"/>
                <a:ea typeface="+mn-ea"/>
                <a:cs typeface="+mn-cs"/>
              </a:rPr>
              <a:t>The result will be an file with the extension </a:t>
            </a:r>
            <a:r>
              <a:rPr lang="en-US" sz="1200" b="1" kern="1200" dirty="0" smtClean="0">
                <a:solidFill>
                  <a:schemeClr val="tx1"/>
                </a:solidFill>
                <a:effectLst/>
                <a:latin typeface="+mn-lt"/>
                <a:ea typeface="+mn-ea"/>
                <a:cs typeface="+mn-cs"/>
              </a:rPr>
              <a:t>class </a:t>
            </a:r>
            <a:r>
              <a:rPr lang="en-US" sz="1200" kern="1200" dirty="0" smtClean="0">
                <a:solidFill>
                  <a:schemeClr val="tx1"/>
                </a:solidFill>
                <a:effectLst/>
                <a:latin typeface="+mn-lt"/>
                <a:ea typeface="+mn-ea"/>
                <a:cs typeface="+mn-cs"/>
              </a:rPr>
              <a:t>This file contains bytecode.</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Bytecode</a:t>
            </a:r>
            <a:r>
              <a:rPr lang="en-US" sz="1200" kern="1200" dirty="0" smtClean="0">
                <a:solidFill>
                  <a:schemeClr val="tx1"/>
                </a:solidFill>
                <a:effectLst/>
                <a:latin typeface="+mn-lt"/>
                <a:ea typeface="+mn-ea"/>
                <a:cs typeface="+mn-cs"/>
              </a:rPr>
              <a:t> is the compiled format for Java programs.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Once a Java program has been converted to bytecode, it can be transferred across a network and executed by </a:t>
            </a:r>
            <a:r>
              <a:rPr lang="en-US" sz="1200" u="sng" kern="1200" dirty="0" smtClean="0">
                <a:solidFill>
                  <a:schemeClr val="tx1"/>
                </a:solidFill>
                <a:effectLst/>
                <a:latin typeface="+mn-lt"/>
                <a:ea typeface="+mn-ea"/>
                <a:cs typeface="+mn-cs"/>
                <a:hlinkClick r:id="rId3"/>
              </a:rPr>
              <a:t>J</a:t>
            </a:r>
            <a:r>
              <a:rPr lang="en-US" sz="1200" kern="1200" dirty="0" smtClean="0">
                <a:solidFill>
                  <a:schemeClr val="tx1"/>
                </a:solidFill>
                <a:effectLst/>
                <a:latin typeface="+mn-lt"/>
                <a:ea typeface="+mn-ea"/>
                <a:cs typeface="+mn-cs"/>
              </a:rPr>
              <a:t>ava Virtual Machine (JVM).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Bytecode files generally have a </a:t>
            </a:r>
            <a:r>
              <a:rPr lang="en-US" sz="1200" i="1" kern="1200" dirty="0" smtClean="0">
                <a:solidFill>
                  <a:schemeClr val="tx1"/>
                </a:solidFill>
                <a:effectLst/>
                <a:latin typeface="+mn-lt"/>
                <a:ea typeface="+mn-ea"/>
                <a:cs typeface="+mn-cs"/>
              </a:rPr>
              <a:t>.class</a:t>
            </a:r>
            <a:r>
              <a:rPr lang="en-US" sz="1200" kern="1200" dirty="0" smtClean="0">
                <a:solidFill>
                  <a:schemeClr val="tx1"/>
                </a:solidFill>
                <a:effectLst/>
                <a:latin typeface="+mn-lt"/>
                <a:ea typeface="+mn-ea"/>
                <a:cs typeface="+mn-cs"/>
              </a:rPr>
              <a:t> extension. (http://www.webopedia.com/TERM/B/bytecode.html)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3: Run your program by using the </a:t>
            </a:r>
            <a:r>
              <a:rPr lang="en-US" sz="1200" b="1" kern="1200" dirty="0" smtClean="0">
                <a:solidFill>
                  <a:schemeClr val="tx1"/>
                </a:solidFill>
                <a:effectLst/>
                <a:latin typeface="+mn-lt"/>
                <a:ea typeface="+mn-ea"/>
                <a:cs typeface="+mn-cs"/>
              </a:rPr>
              <a:t>java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Java virtual machine (JVM) interprets compiled Java binary code (called bytecode) for a computer's processor (or "hardware platform") so that it can perform a Java program's instructions.</a:t>
            </a:r>
          </a:p>
          <a:p>
            <a:endParaRPr lang="en-US" sz="1200" kern="1200" dirty="0" smtClean="0">
              <a:solidFill>
                <a:schemeClr val="tx1"/>
              </a:solidFill>
              <a:effectLst/>
              <a:latin typeface="+mn-lt"/>
              <a:ea typeface="+mn-ea"/>
              <a:cs typeface="+mn-cs"/>
            </a:endParaRPr>
          </a:p>
          <a:p>
            <a:pPr marL="171450" indent="-171450">
              <a:buFont typeface="Wingdings" panose="05000000000000000000" pitchFamily="2" charset="2"/>
              <a:buChar char="v"/>
            </a:pPr>
            <a:r>
              <a:rPr lang="en-US" sz="1200" b="1" kern="1200" dirty="0" smtClean="0">
                <a:solidFill>
                  <a:schemeClr val="tx1"/>
                </a:solidFill>
                <a:effectLst/>
                <a:latin typeface="+mn-lt"/>
                <a:ea typeface="+mn-ea"/>
                <a:cs typeface="+mn-cs"/>
              </a:rPr>
              <a:t>Overview of a Java virtual machine (JVM) architecture</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a:t>
            </a:r>
          </a:p>
          <a:p>
            <a:pPr marL="0" indent="0">
              <a:buFont typeface="Wingdings" panose="05000000000000000000" pitchFamily="2" charset="2"/>
              <a:buNone/>
            </a:pPr>
            <a:r>
              <a:rPr lang="en-US" sz="1200" kern="1200" dirty="0" smtClean="0">
                <a:solidFill>
                  <a:schemeClr val="tx1"/>
                </a:solidFill>
                <a:effectLst/>
                <a:latin typeface="+mn-lt"/>
                <a:ea typeface="+mn-ea"/>
                <a:cs typeface="+mn-cs"/>
              </a:rPr>
              <a:t>Source code is compiled to Java bytecode, which is verified, interpreted or JIT-compiled for the native architecture. The Java APIs and JVM together make up the Java Runtime Environment (JRE).</a:t>
            </a:r>
          </a:p>
          <a:p>
            <a:r>
              <a:rPr lang="en-US" sz="1200" kern="1200" dirty="0" smtClean="0">
                <a:solidFill>
                  <a:schemeClr val="tx1"/>
                </a:solidFill>
                <a:effectLst/>
                <a:latin typeface="+mn-lt"/>
                <a:ea typeface="+mn-ea"/>
                <a:cs typeface="+mn-cs"/>
              </a:rPr>
              <a:t>(http://en.wikipedia.org/wiki/Java_virtual_machine)</a:t>
            </a:r>
          </a:p>
          <a:p>
            <a:endParaRPr lang="en-US" sz="1200" kern="1200" dirty="0" smtClean="0">
              <a:solidFill>
                <a:schemeClr val="tx1"/>
              </a:solidFill>
              <a:effectLst/>
              <a:latin typeface="+mn-lt"/>
              <a:ea typeface="+mn-ea"/>
              <a:cs typeface="+mn-cs"/>
            </a:endParaRPr>
          </a:p>
          <a:p>
            <a:pPr marL="171450" indent="-171450">
              <a:buFont typeface="Wingdings" panose="05000000000000000000" pitchFamily="2" charset="2"/>
              <a:buChar char="v"/>
            </a:pPr>
            <a:r>
              <a:rPr lang="en-US" sz="1200" kern="1200" dirty="0" smtClean="0">
                <a:solidFill>
                  <a:schemeClr val="tx1"/>
                </a:solidFill>
                <a:effectLst/>
                <a:latin typeface="+mn-lt"/>
                <a:ea typeface="+mn-ea"/>
                <a:cs typeface="+mn-cs"/>
              </a:rPr>
              <a:t>If you want to run a Java program and still have questions, check</a:t>
            </a:r>
            <a:r>
              <a:rPr lang="en-US" sz="1200" kern="1200" baseline="0" dirty="0" smtClean="0">
                <a:solidFill>
                  <a:schemeClr val="tx1"/>
                </a:solidFill>
                <a:effectLst/>
                <a:latin typeface="+mn-lt"/>
                <a:ea typeface="+mn-ea"/>
                <a:cs typeface="+mn-cs"/>
              </a:rPr>
              <a:t> this:</a:t>
            </a:r>
          </a:p>
          <a:p>
            <a:pPr marL="0" indent="0">
              <a:buFont typeface="Wingdings" panose="05000000000000000000" pitchFamily="2" charset="2"/>
              <a:buNone/>
            </a:pPr>
            <a:r>
              <a:rPr lang="en-US" sz="1200" kern="1200" dirty="0" smtClean="0">
                <a:solidFill>
                  <a:schemeClr val="tx1"/>
                </a:solidFill>
                <a:effectLst/>
                <a:latin typeface="+mn-lt"/>
                <a:ea typeface="+mn-ea"/>
                <a:cs typeface="+mn-cs"/>
              </a:rPr>
              <a:t>http://docs.oracle.com/javase/tutorial/getStarted/intro/definition.html</a:t>
            </a: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174347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07/05/2017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07/05/2017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07/05/2017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07/05/2017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07/05/2017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07/05/2017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07/05/2017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07/05/2017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07/05/2017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07/05/2017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07/05/2017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07/05/2017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07/05/2017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07/05/2017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07/05/2017</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ynda.com/Java-tutorials/history-Java/377484/421278-4.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lynda.com/Java-tutorials/Principles-components-Java/377484/421279-4.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ynda.com/Java-tutorials/Java-syntax-compilation/377484/421280-4.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lynda.com/Java-tutorials/Installing-Java-Windows/377484/421284-4.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docs.oracle.com/javase/tutorial/getStarted/problems/" TargetMode="External"/><Relationship Id="rId5" Type="http://schemas.openxmlformats.org/officeDocument/2006/relationships/hyperlink" Target="https://www.lynda.com/Java-tutorials/Hello-World/377484/421290-4.html" TargetMode="External"/><Relationship Id="rId4" Type="http://schemas.openxmlformats.org/officeDocument/2006/relationships/hyperlink" Target="http://eclipse.org/download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tutoria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Introduction to Java and Understanding its Differences with C++</a:t>
            </a:r>
            <a:endParaRPr lang="en-CA" b="1" dirty="0"/>
          </a:p>
        </p:txBody>
      </p:sp>
    </p:spTree>
    <p:extLst>
      <p:ext uri="{BB962C8B-B14F-4D97-AF65-F5344CB8AC3E}">
        <p14:creationId xmlns:p14="http://schemas.microsoft.com/office/powerpoint/2010/main" val="2586690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lnSpcReduction="10000"/>
          </a:bodyPr>
          <a:lstStyle/>
          <a:p>
            <a:pPr marL="457200" indent="-457200">
              <a:buFont typeface="+mj-lt"/>
              <a:buAutoNum type="arabicPeriod" startAt="13"/>
            </a:pPr>
            <a:r>
              <a:rPr lang="en-CA" dirty="0"/>
              <a:t>During the </a:t>
            </a:r>
            <a:r>
              <a:rPr lang="en-CA" dirty="0" smtClean="0"/>
              <a:t>tests, </a:t>
            </a:r>
            <a:r>
              <a:rPr lang="en-CA" dirty="0"/>
              <a:t>looking at </a:t>
            </a:r>
            <a:r>
              <a:rPr lang="en-CA" dirty="0" smtClean="0"/>
              <a:t>others papers </a:t>
            </a:r>
            <a:r>
              <a:rPr lang="en-CA" dirty="0"/>
              <a:t>and/or </a:t>
            </a:r>
            <a:r>
              <a:rPr lang="en-CA" dirty="0" smtClean="0"/>
              <a:t>talking before everyone </a:t>
            </a:r>
            <a:r>
              <a:rPr lang="en-CA" dirty="0"/>
              <a:t>is done is considered as “</a:t>
            </a:r>
            <a:r>
              <a:rPr lang="en-CA" dirty="0">
                <a:solidFill>
                  <a:schemeClr val="tx2"/>
                </a:solidFill>
              </a:rPr>
              <a:t>cheating</a:t>
            </a:r>
            <a:r>
              <a:rPr lang="en-CA" dirty="0"/>
              <a:t>.”</a:t>
            </a:r>
          </a:p>
          <a:p>
            <a:pPr marL="457200" indent="-457200">
              <a:buFont typeface="+mj-lt"/>
              <a:buAutoNum type="arabicPeriod" startAt="13"/>
            </a:pPr>
            <a:endParaRPr lang="en-CA" dirty="0"/>
          </a:p>
          <a:p>
            <a:pPr marL="457200" indent="-457200">
              <a:buFont typeface="+mj-lt"/>
              <a:buAutoNum type="arabicPeriod" startAt="13"/>
            </a:pPr>
            <a:r>
              <a:rPr lang="en-CA" dirty="0"/>
              <a:t>Check your grades </a:t>
            </a:r>
            <a:r>
              <a:rPr lang="en-CA" dirty="0" smtClean="0"/>
              <a:t>whenever released, and </a:t>
            </a:r>
            <a:r>
              <a:rPr lang="en-CA" dirty="0"/>
              <a:t>if you have any </a:t>
            </a:r>
            <a:r>
              <a:rPr lang="en-CA" dirty="0" smtClean="0"/>
              <a:t>concerns </a:t>
            </a:r>
            <a:r>
              <a:rPr lang="en-CA" dirty="0"/>
              <a:t>about </a:t>
            </a:r>
            <a:r>
              <a:rPr lang="en-CA" dirty="0" smtClean="0"/>
              <a:t>them, </a:t>
            </a:r>
            <a:r>
              <a:rPr lang="en-CA" dirty="0"/>
              <a:t>talk to your professor “</a:t>
            </a:r>
            <a:r>
              <a:rPr lang="en-CA" dirty="0">
                <a:solidFill>
                  <a:schemeClr val="tx2"/>
                </a:solidFill>
              </a:rPr>
              <a:t>no later </a:t>
            </a:r>
            <a:r>
              <a:rPr lang="en-CA" dirty="0" smtClean="0">
                <a:solidFill>
                  <a:schemeClr val="tx2"/>
                </a:solidFill>
              </a:rPr>
              <a:t>than </a:t>
            </a:r>
            <a:r>
              <a:rPr lang="en-CA" dirty="0">
                <a:solidFill>
                  <a:schemeClr val="tx2"/>
                </a:solidFill>
              </a:rPr>
              <a:t>the following week</a:t>
            </a:r>
            <a:r>
              <a:rPr lang="en-CA" dirty="0"/>
              <a:t>.”</a:t>
            </a:r>
          </a:p>
          <a:p>
            <a:pPr marL="457200" indent="-457200">
              <a:buFont typeface="+mj-lt"/>
              <a:buAutoNum type="arabicPeriod" startAt="13"/>
            </a:pPr>
            <a:endParaRPr lang="en-CA" dirty="0"/>
          </a:p>
          <a:p>
            <a:pPr marL="457200" indent="-457200">
              <a:buFont typeface="+mj-lt"/>
              <a:buAutoNum type="arabicPeriod" startAt="13"/>
            </a:pPr>
            <a:r>
              <a:rPr lang="en-CA" dirty="0"/>
              <a:t>You are responsible to “</a:t>
            </a:r>
            <a:r>
              <a:rPr lang="en-CA" dirty="0">
                <a:solidFill>
                  <a:schemeClr val="tx2"/>
                </a:solidFill>
              </a:rPr>
              <a:t>continuously and regularly check and follow</a:t>
            </a:r>
            <a:r>
              <a:rPr lang="en-CA" dirty="0"/>
              <a:t>” your Seneca emails for this course. There might “</a:t>
            </a:r>
            <a:r>
              <a:rPr lang="en-CA" dirty="0">
                <a:solidFill>
                  <a:schemeClr val="tx2"/>
                </a:solidFill>
              </a:rPr>
              <a:t>always</a:t>
            </a:r>
            <a:r>
              <a:rPr lang="en-CA" dirty="0"/>
              <a:t>” be important messages!</a:t>
            </a:r>
          </a:p>
          <a:p>
            <a:pPr marL="457200" indent="-457200">
              <a:buFont typeface="+mj-lt"/>
              <a:buAutoNum type="arabicPeriod" startAt="13"/>
            </a:pPr>
            <a:endParaRPr lang="en-CA" dirty="0"/>
          </a:p>
          <a:p>
            <a:pPr marL="457200" indent="-457200">
              <a:buFont typeface="+mj-lt"/>
              <a:buAutoNum type="arabicPeriod" startAt="13"/>
            </a:pPr>
            <a:endParaRPr lang="en-CA" dirty="0"/>
          </a:p>
        </p:txBody>
      </p:sp>
    </p:spTree>
    <p:extLst>
      <p:ext uri="{BB962C8B-B14F-4D97-AF65-F5344CB8AC3E}">
        <p14:creationId xmlns:p14="http://schemas.microsoft.com/office/powerpoint/2010/main" val="281218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lnSpcReduction="20000"/>
          </a:bodyPr>
          <a:lstStyle/>
          <a:p>
            <a:pPr marL="457200" indent="-457200">
              <a:buFont typeface="+mj-lt"/>
              <a:buAutoNum type="arabicPeriod" startAt="16"/>
            </a:pPr>
            <a:r>
              <a:rPr lang="en-CA" sz="2200" dirty="0"/>
              <a:t>Based on the emails your professor receives, it might take some time for him/her to reply your email; “</a:t>
            </a:r>
            <a:r>
              <a:rPr lang="en-CA" sz="2200" dirty="0">
                <a:solidFill>
                  <a:schemeClr val="tx2"/>
                </a:solidFill>
              </a:rPr>
              <a:t>be patient</a:t>
            </a:r>
            <a:r>
              <a:rPr lang="en-CA" sz="2200" dirty="0"/>
              <a:t>!”</a:t>
            </a:r>
          </a:p>
          <a:p>
            <a:pPr marL="457200" indent="-457200">
              <a:buFont typeface="+mj-lt"/>
              <a:buAutoNum type="arabicPeriod" startAt="16"/>
            </a:pPr>
            <a:endParaRPr lang="en-CA" sz="2200" dirty="0"/>
          </a:p>
          <a:p>
            <a:pPr marL="457200" indent="-457200">
              <a:buFont typeface="+mj-lt"/>
              <a:buAutoNum type="arabicPeriod" startAt="16"/>
            </a:pPr>
            <a:r>
              <a:rPr lang="en-CA" sz="2200" dirty="0"/>
              <a:t>If you miss a class, your professor is not going to re-teach that to you (even during office hours). You are having “</a:t>
            </a:r>
            <a:r>
              <a:rPr lang="en-CA" sz="2200" dirty="0">
                <a:solidFill>
                  <a:schemeClr val="tx2"/>
                </a:solidFill>
              </a:rPr>
              <a:t>some responsibilities for your learning</a:t>
            </a:r>
            <a:r>
              <a:rPr lang="en-CA" sz="2200" dirty="0"/>
              <a:t>.”</a:t>
            </a:r>
          </a:p>
          <a:p>
            <a:pPr marL="457200" indent="-457200">
              <a:buFont typeface="+mj-lt"/>
              <a:buAutoNum type="arabicPeriod" startAt="16"/>
            </a:pPr>
            <a:endParaRPr lang="en-CA" sz="2200" dirty="0"/>
          </a:p>
          <a:p>
            <a:pPr marL="457200" indent="-457200">
              <a:buFont typeface="+mj-lt"/>
              <a:buAutoNum type="arabicPeriod" startAt="16"/>
            </a:pPr>
            <a:r>
              <a:rPr lang="en-CA" sz="2200" dirty="0"/>
              <a:t>Don’t rush </a:t>
            </a:r>
            <a:r>
              <a:rPr lang="en-CA" sz="2200" dirty="0" smtClean="0"/>
              <a:t>on </a:t>
            </a:r>
            <a:r>
              <a:rPr lang="en-CA" sz="2200" dirty="0"/>
              <a:t>leaving the </a:t>
            </a:r>
            <a:r>
              <a:rPr lang="en-CA" sz="2200" dirty="0" smtClean="0"/>
              <a:t>labs sooner</a:t>
            </a:r>
            <a:r>
              <a:rPr lang="en-CA" sz="2200" dirty="0"/>
              <a:t>; instead, “</a:t>
            </a:r>
            <a:r>
              <a:rPr lang="en-CA" sz="2200" dirty="0">
                <a:solidFill>
                  <a:schemeClr val="tx2"/>
                </a:solidFill>
              </a:rPr>
              <a:t>concentrate on studying the steps needed to be done and doing them right</a:t>
            </a:r>
            <a:r>
              <a:rPr lang="en-CA" sz="2200" dirty="0"/>
              <a:t>!” Also, there might be “</a:t>
            </a:r>
            <a:r>
              <a:rPr lang="en-US" sz="2200" dirty="0">
                <a:solidFill>
                  <a:schemeClr val="tx2"/>
                </a:solidFill>
              </a:rPr>
              <a:t>some directions or explanations needed from your professor before doing the </a:t>
            </a:r>
            <a:r>
              <a:rPr lang="en-US" sz="2200" dirty="0" smtClean="0">
                <a:solidFill>
                  <a:schemeClr val="tx2"/>
                </a:solidFill>
              </a:rPr>
              <a:t>assignments</a:t>
            </a:r>
            <a:r>
              <a:rPr lang="en-CA" sz="2200" dirty="0" smtClean="0"/>
              <a:t>”. </a:t>
            </a:r>
            <a:r>
              <a:rPr lang="en-CA" sz="2200" dirty="0"/>
              <a:t>Therefore, even if you have thought about them </a:t>
            </a:r>
            <a:r>
              <a:rPr lang="en-CA" sz="2200" dirty="0" smtClean="0"/>
              <a:t>before, </a:t>
            </a:r>
            <a:r>
              <a:rPr lang="en-CA" sz="2200" dirty="0"/>
              <a:t>listen to your professor’s explanations and then, </a:t>
            </a:r>
            <a:r>
              <a:rPr lang="en-CA" sz="2200" dirty="0" smtClean="0"/>
              <a:t>do and submit </a:t>
            </a:r>
            <a:r>
              <a:rPr lang="en-CA" sz="2200" dirty="0" smtClean="0"/>
              <a:t>your assignments.</a:t>
            </a:r>
            <a:endParaRPr lang="en-CA" dirty="0"/>
          </a:p>
        </p:txBody>
      </p:sp>
    </p:spTree>
    <p:extLst>
      <p:ext uri="{BB962C8B-B14F-4D97-AF65-F5344CB8AC3E}">
        <p14:creationId xmlns:p14="http://schemas.microsoft.com/office/powerpoint/2010/main" val="290202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a:bodyPr>
          <a:lstStyle/>
          <a:p>
            <a:pPr marL="457200" indent="-457200">
              <a:buFont typeface="+mj-lt"/>
              <a:buAutoNum type="arabicPeriod" startAt="19"/>
            </a:pPr>
            <a:r>
              <a:rPr lang="en-CA" sz="2200" dirty="0" smtClean="0"/>
              <a:t>Assignments are </a:t>
            </a:r>
            <a:r>
              <a:rPr lang="en-CA" sz="2200" dirty="0"/>
              <a:t>to be done </a:t>
            </a:r>
            <a:r>
              <a:rPr lang="en-CA" sz="2200" dirty="0" smtClean="0"/>
              <a:t>“</a:t>
            </a:r>
            <a:r>
              <a:rPr lang="en-CA" sz="2200" dirty="0" smtClean="0">
                <a:solidFill>
                  <a:schemeClr val="tx2"/>
                </a:solidFill>
              </a:rPr>
              <a:t>on-time</a:t>
            </a:r>
            <a:r>
              <a:rPr lang="en-CA" sz="2200" dirty="0">
                <a:solidFill>
                  <a:schemeClr val="tx2"/>
                </a:solidFill>
              </a:rPr>
              <a:t>, and through Blackboard</a:t>
            </a:r>
            <a:r>
              <a:rPr lang="en-CA" sz="2200" dirty="0"/>
              <a:t>.” You can’t email </a:t>
            </a:r>
            <a:r>
              <a:rPr lang="en-CA" sz="2200" dirty="0" smtClean="0"/>
              <a:t>them or submit them after their deadlines. </a:t>
            </a:r>
            <a:r>
              <a:rPr lang="en-CA" sz="2200" dirty="0"/>
              <a:t>Also, “</a:t>
            </a:r>
            <a:r>
              <a:rPr lang="en-CA" sz="2200" dirty="0">
                <a:solidFill>
                  <a:schemeClr val="tx2"/>
                </a:solidFill>
              </a:rPr>
              <a:t>be careful of your Blackboard submissions and double check everything</a:t>
            </a:r>
            <a:r>
              <a:rPr lang="en-CA" sz="2200" dirty="0"/>
              <a:t>” before </a:t>
            </a:r>
            <a:r>
              <a:rPr lang="en-CA" sz="2200" dirty="0" smtClean="0"/>
              <a:t>them.</a:t>
            </a:r>
            <a:endParaRPr lang="en-CA" sz="2200" dirty="0"/>
          </a:p>
          <a:p>
            <a:pPr marL="457200" indent="-457200">
              <a:buFont typeface="+mj-lt"/>
              <a:buAutoNum type="arabicPeriod" startAt="19"/>
            </a:pPr>
            <a:endParaRPr lang="en-CA" sz="2200" dirty="0"/>
          </a:p>
          <a:p>
            <a:pPr marL="457200" indent="-457200">
              <a:buFont typeface="+mj-lt"/>
              <a:buAutoNum type="arabicPeriod" startAt="19"/>
            </a:pPr>
            <a:r>
              <a:rPr lang="en-CA" sz="2200" dirty="0"/>
              <a:t>You have the right to ask help from your instructor or other students or search the web to </a:t>
            </a:r>
            <a:r>
              <a:rPr lang="en-CA" sz="2200" dirty="0" smtClean="0"/>
              <a:t>develop your solutions, </a:t>
            </a:r>
            <a:r>
              <a:rPr lang="en-CA" sz="2200" dirty="0"/>
              <a:t>but the “</a:t>
            </a:r>
            <a:r>
              <a:rPr lang="en-CA" sz="2200" dirty="0">
                <a:solidFill>
                  <a:schemeClr val="tx2"/>
                </a:solidFill>
              </a:rPr>
              <a:t>ultimate answers should be yours</a:t>
            </a:r>
            <a:r>
              <a:rPr lang="en-CA" sz="2200" dirty="0"/>
              <a:t>.”</a:t>
            </a:r>
          </a:p>
          <a:p>
            <a:pPr marL="457200" indent="-457200">
              <a:buFont typeface="+mj-lt"/>
              <a:buAutoNum type="arabicPeriod" startAt="19"/>
            </a:pPr>
            <a:endParaRPr lang="en-CA" dirty="0"/>
          </a:p>
          <a:p>
            <a:pPr marL="457200" indent="-457200">
              <a:buFont typeface="+mj-lt"/>
              <a:buAutoNum type="arabicPeriod" startAt="19"/>
            </a:pPr>
            <a:endParaRPr lang="en-CA" dirty="0"/>
          </a:p>
        </p:txBody>
      </p:sp>
    </p:spTree>
    <p:extLst>
      <p:ext uri="{BB962C8B-B14F-4D97-AF65-F5344CB8AC3E}">
        <p14:creationId xmlns:p14="http://schemas.microsoft.com/office/powerpoint/2010/main" val="239512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12968" cy="742950"/>
          </a:xfrm>
        </p:spPr>
        <p:txBody>
          <a:bodyPr>
            <a:noAutofit/>
          </a:bodyPr>
          <a:lstStyle/>
          <a:p>
            <a:r>
              <a:rPr lang="en-US" sz="3600" dirty="0" smtClean="0"/>
              <a:t>A Brief Java History *</a:t>
            </a:r>
            <a:endParaRPr lang="en-US" sz="3600" dirty="0"/>
          </a:p>
        </p:txBody>
      </p:sp>
      <p:sp>
        <p:nvSpPr>
          <p:cNvPr id="3" name="Content Placeholder 2"/>
          <p:cNvSpPr>
            <a:spLocks noGrp="1"/>
          </p:cNvSpPr>
          <p:nvPr>
            <p:ph idx="1"/>
          </p:nvPr>
        </p:nvSpPr>
        <p:spPr>
          <a:xfrm>
            <a:off x="179512" y="1200150"/>
            <a:ext cx="8507288" cy="3657600"/>
          </a:xfrm>
        </p:spPr>
        <p:txBody>
          <a:bodyPr/>
          <a:lstStyle/>
          <a:p>
            <a:r>
              <a:rPr lang="en-US" dirty="0" smtClean="0"/>
              <a:t>Audio/Visual Leaning:</a:t>
            </a:r>
          </a:p>
          <a:p>
            <a:pPr marL="0" indent="0">
              <a:buNone/>
            </a:pPr>
            <a:r>
              <a:rPr lang="en-US" dirty="0">
                <a:hlinkClick r:id="rId2"/>
              </a:rPr>
              <a:t>https://</a:t>
            </a:r>
            <a:r>
              <a:rPr lang="en-US" dirty="0" smtClean="0">
                <a:hlinkClick r:id="rId2"/>
              </a:rPr>
              <a:t>www.lynda.com/Java-tutorials/history-Java/377484/421278-4.html</a:t>
            </a:r>
            <a:endParaRPr lang="en-US" dirty="0" smtClean="0"/>
          </a:p>
          <a:p>
            <a:pPr marL="0" indent="0">
              <a:buNone/>
            </a:pPr>
            <a:endParaRPr lang="en-US" dirty="0" smtClean="0"/>
          </a:p>
        </p:txBody>
      </p:sp>
    </p:spTree>
    <p:extLst>
      <p:ext uri="{BB962C8B-B14F-4D97-AF65-F5344CB8AC3E}">
        <p14:creationId xmlns:p14="http://schemas.microsoft.com/office/powerpoint/2010/main" val="538437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600" dirty="0" smtClean="0"/>
              <a:t>Some Differences with C++: Portability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89" y="1419622"/>
            <a:ext cx="6049219" cy="2953162"/>
          </a:xfrm>
          <a:prstGeom prst="rect">
            <a:avLst/>
          </a:prstGeom>
        </p:spPr>
      </p:pic>
    </p:spTree>
    <p:extLst>
      <p:ext uri="{BB962C8B-B14F-4D97-AF65-F5344CB8AC3E}">
        <p14:creationId xmlns:p14="http://schemas.microsoft.com/office/powerpoint/2010/main" val="14799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755" y="339502"/>
            <a:ext cx="8964488" cy="742950"/>
          </a:xfrm>
        </p:spPr>
        <p:txBody>
          <a:bodyPr>
            <a:noAutofit/>
          </a:bodyPr>
          <a:lstStyle/>
          <a:p>
            <a:r>
              <a:rPr lang="en-US" sz="3200" dirty="0" smtClean="0"/>
              <a:t>Some Differences with C++: Portability (Cont’d)</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169" y="1491630"/>
            <a:ext cx="6087660" cy="3038475"/>
          </a:xfrm>
          <a:prstGeom prst="rect">
            <a:avLst/>
          </a:prstGeom>
        </p:spPr>
      </p:pic>
    </p:spTree>
    <p:extLst>
      <p:ext uri="{BB962C8B-B14F-4D97-AF65-F5344CB8AC3E}">
        <p14:creationId xmlns:p14="http://schemas.microsoft.com/office/powerpoint/2010/main" val="195209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49" y="1082452"/>
            <a:ext cx="3771900" cy="3895725"/>
          </a:xfrm>
          <a:prstGeom prst="rect">
            <a:avLst/>
          </a:prstGeom>
        </p:spPr>
      </p:pic>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smtClean="0"/>
              <a:t>Some Differences with C++: Portability (Cont’d)</a:t>
            </a:r>
            <a:endParaRPr lang="en-US" sz="3200" dirty="0"/>
          </a:p>
        </p:txBody>
      </p:sp>
    </p:spTree>
    <p:extLst>
      <p:ext uri="{BB962C8B-B14F-4D97-AF65-F5344CB8AC3E}">
        <p14:creationId xmlns:p14="http://schemas.microsoft.com/office/powerpoint/2010/main" val="363281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657600"/>
          </a:xfrm>
        </p:spPr>
        <p:txBody>
          <a:bodyPr>
            <a:normAutofit fontScale="77500" lnSpcReduction="20000"/>
          </a:bodyPr>
          <a:lstStyle/>
          <a:p>
            <a:r>
              <a:rPr lang="en-US" dirty="0" smtClean="0"/>
              <a:t>Being more high level and object oriented</a:t>
            </a:r>
          </a:p>
          <a:p>
            <a:endParaRPr lang="en-US" dirty="0" smtClean="0"/>
          </a:p>
          <a:p>
            <a:r>
              <a:rPr lang="en-US" dirty="0" smtClean="0"/>
              <a:t>Providing more convenience and security in programming, as in:</a:t>
            </a:r>
          </a:p>
          <a:p>
            <a:endParaRPr lang="en-US" dirty="0" smtClean="0"/>
          </a:p>
          <a:p>
            <a:pPr lvl="1">
              <a:buFont typeface="Courier New" panose="02070309020205020404" pitchFamily="49" charset="0"/>
              <a:buChar char="o"/>
            </a:pPr>
            <a:r>
              <a:rPr lang="en-US" dirty="0" smtClean="0"/>
              <a:t>Using </a:t>
            </a:r>
            <a:r>
              <a:rPr lang="en-US" dirty="0"/>
              <a:t>Local Variables (</a:t>
            </a:r>
            <a:r>
              <a:rPr lang="en-US" dirty="0">
                <a:solidFill>
                  <a:schemeClr val="tx2"/>
                </a:solidFill>
              </a:rPr>
              <a:t>UsingLocalVarWithoutInit.cpp</a:t>
            </a:r>
            <a:r>
              <a:rPr lang="en-US" dirty="0"/>
              <a:t> and </a:t>
            </a:r>
            <a:r>
              <a:rPr lang="en-US" dirty="0">
                <a:solidFill>
                  <a:schemeClr val="tx2"/>
                </a:solidFill>
              </a:rPr>
              <a:t>UsingLocalVarWithoutInit.java</a:t>
            </a:r>
            <a:r>
              <a:rPr lang="en-US" dirty="0" smtClean="0"/>
              <a:t>)</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a:t>Using Arrays (</a:t>
            </a:r>
            <a:r>
              <a:rPr lang="en-US" dirty="0">
                <a:solidFill>
                  <a:schemeClr val="tx2"/>
                </a:solidFill>
              </a:rPr>
              <a:t>ArrayIndexOutOfBoundsInCPP.cpp</a:t>
            </a:r>
            <a:r>
              <a:rPr lang="en-US" dirty="0"/>
              <a:t> and </a:t>
            </a:r>
            <a:r>
              <a:rPr lang="en-US" dirty="0">
                <a:solidFill>
                  <a:schemeClr val="tx2"/>
                </a:solidFill>
              </a:rPr>
              <a:t>ArrayIndexOutOfBoundsInCPP.java</a:t>
            </a:r>
            <a:r>
              <a:rPr lang="en-US" dirty="0" smtClean="0"/>
              <a:t>)</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a:t>Using Conditions (</a:t>
            </a:r>
            <a:r>
              <a:rPr lang="en-US" dirty="0">
                <a:solidFill>
                  <a:schemeClr val="tx2"/>
                </a:solidFill>
              </a:rPr>
              <a:t>WhileTest.cpp</a:t>
            </a:r>
            <a:r>
              <a:rPr lang="en-US" dirty="0"/>
              <a:t> and </a:t>
            </a:r>
            <a:r>
              <a:rPr lang="en-US" dirty="0">
                <a:solidFill>
                  <a:schemeClr val="tx2"/>
                </a:solidFill>
              </a:rPr>
              <a:t>WhileTest.java</a:t>
            </a:r>
            <a:r>
              <a:rPr lang="en-US" dirty="0" smtClean="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smtClean="0"/>
              <a:t>Pointers, Multiple Inheritance, Operator Overloading, Dynamic Memory Management, etc.</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smtClean="0"/>
              <a:t>Some Differences with C++: Portability (Cont’d)</a:t>
            </a:r>
            <a:endParaRPr lang="en-US" sz="3200" dirty="0"/>
          </a:p>
        </p:txBody>
      </p:sp>
    </p:spTree>
    <p:extLst>
      <p:ext uri="{BB962C8B-B14F-4D97-AF65-F5344CB8AC3E}">
        <p14:creationId xmlns:p14="http://schemas.microsoft.com/office/powerpoint/2010/main" val="832544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229600" cy="742950"/>
          </a:xfrm>
        </p:spPr>
        <p:txBody>
          <a:bodyPr>
            <a:noAutofit/>
          </a:bodyPr>
          <a:lstStyle/>
          <a:p>
            <a:r>
              <a:rPr lang="en-US" sz="3600" b="1" dirty="0"/>
              <a:t>Principles and components of </a:t>
            </a:r>
            <a:r>
              <a:rPr lang="en-US" sz="3600" b="1" dirty="0" smtClean="0"/>
              <a:t>Java *</a:t>
            </a:r>
            <a:endParaRPr lang="en-US" sz="3600" b="1" dirty="0"/>
          </a:p>
        </p:txBody>
      </p:sp>
      <p:sp>
        <p:nvSpPr>
          <p:cNvPr id="3" name="Content Placeholder 2"/>
          <p:cNvSpPr>
            <a:spLocks noGrp="1"/>
          </p:cNvSpPr>
          <p:nvPr>
            <p:ph idx="1"/>
          </p:nvPr>
        </p:nvSpPr>
        <p:spPr>
          <a:xfrm>
            <a:off x="179512" y="1200150"/>
            <a:ext cx="8507288" cy="3657600"/>
          </a:xfrm>
        </p:spPr>
        <p:txBody>
          <a:bodyPr/>
          <a:lstStyle/>
          <a:p>
            <a:r>
              <a:rPr lang="en-US" dirty="0" smtClean="0"/>
              <a:t>Audio/Visual Leaning:</a:t>
            </a:r>
          </a:p>
          <a:p>
            <a:pPr marL="0" indent="0">
              <a:buNone/>
            </a:pPr>
            <a:r>
              <a:rPr lang="en-US" dirty="0">
                <a:hlinkClick r:id="rId2"/>
              </a:rPr>
              <a:t>https://</a:t>
            </a:r>
            <a:r>
              <a:rPr lang="en-US" dirty="0" smtClean="0">
                <a:hlinkClick r:id="rId2"/>
              </a:rPr>
              <a:t>www.lynda.com/Java-tutorials/Principles-components-Java/377484/421279-4.html</a:t>
            </a:r>
            <a:endParaRPr lang="en-US" dirty="0" smtClean="0"/>
          </a:p>
          <a:p>
            <a:pPr marL="0" indent="0">
              <a:buNone/>
            </a:pPr>
            <a:endParaRPr lang="en-US" dirty="0"/>
          </a:p>
        </p:txBody>
      </p:sp>
    </p:spTree>
    <p:extLst>
      <p:ext uri="{BB962C8B-B14F-4D97-AF65-F5344CB8AC3E}">
        <p14:creationId xmlns:p14="http://schemas.microsoft.com/office/powerpoint/2010/main" val="4220238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Building </a:t>
            </a:r>
            <a:r>
              <a:rPr lang="en-US" sz="3600" dirty="0"/>
              <a:t>blocks in a Java </a:t>
            </a:r>
            <a:r>
              <a:rPr lang="en-US" sz="3600" dirty="0" smtClean="0"/>
              <a:t>program and the Structure </a:t>
            </a:r>
            <a:r>
              <a:rPr lang="en-US" sz="3600" dirty="0"/>
              <a:t>of a .java file</a:t>
            </a:r>
          </a:p>
        </p:txBody>
      </p:sp>
      <p:sp>
        <p:nvSpPr>
          <p:cNvPr id="3" name="Content Placeholder 2"/>
          <p:cNvSpPr>
            <a:spLocks noGrp="1"/>
          </p:cNvSpPr>
          <p:nvPr>
            <p:ph idx="1"/>
          </p:nvPr>
        </p:nvSpPr>
        <p:spPr>
          <a:xfrm>
            <a:off x="179512" y="1478352"/>
            <a:ext cx="8507288" cy="3657600"/>
          </a:xfrm>
        </p:spPr>
        <p:txBody>
          <a:bodyPr>
            <a:normAutofit/>
          </a:bodyPr>
          <a:lstStyle/>
          <a:p>
            <a:r>
              <a:rPr lang="en-US" dirty="0" smtClean="0">
                <a:solidFill>
                  <a:schemeClr val="tx2"/>
                </a:solidFill>
              </a:rPr>
              <a:t>Packages (import), </a:t>
            </a:r>
            <a:r>
              <a:rPr lang="en-US" dirty="0">
                <a:solidFill>
                  <a:schemeClr val="tx2"/>
                </a:solidFill>
              </a:rPr>
              <a:t>Classes (could be nested), and Methods (can’t be nested</a:t>
            </a:r>
            <a:r>
              <a:rPr lang="en-US" dirty="0" smtClean="0">
                <a:solidFill>
                  <a:schemeClr val="tx2"/>
                </a:solidFill>
              </a:rPr>
              <a:t>)</a:t>
            </a:r>
          </a:p>
          <a:p>
            <a:endParaRPr lang="en-US" dirty="0"/>
          </a:p>
          <a:p>
            <a:r>
              <a:rPr lang="en-US" dirty="0"/>
              <a:t>Structure of a .java </a:t>
            </a:r>
            <a:r>
              <a:rPr lang="en-US" dirty="0" smtClean="0"/>
              <a:t>file, and Naming conventions</a:t>
            </a:r>
          </a:p>
          <a:p>
            <a:pPr marL="0" indent="0">
              <a:buNone/>
            </a:pPr>
            <a:endParaRPr lang="en-US" dirty="0"/>
          </a:p>
          <a:p>
            <a:r>
              <a:rPr lang="en-US" dirty="0"/>
              <a:t>Java syntax and </a:t>
            </a:r>
            <a:r>
              <a:rPr lang="en-US" dirty="0" smtClean="0"/>
              <a:t>compilation; </a:t>
            </a:r>
            <a:r>
              <a:rPr lang="en-US" dirty="0"/>
              <a:t>Audio/Visual Leaning</a:t>
            </a:r>
            <a:r>
              <a:rPr lang="en-US" dirty="0" smtClean="0"/>
              <a:t>:</a:t>
            </a:r>
          </a:p>
          <a:p>
            <a:pPr marL="0" indent="0">
              <a:buNone/>
            </a:pPr>
            <a:r>
              <a:rPr lang="en-US" dirty="0">
                <a:hlinkClick r:id="rId3"/>
              </a:rPr>
              <a:t>https://</a:t>
            </a:r>
            <a:r>
              <a:rPr lang="en-US" dirty="0" smtClean="0">
                <a:hlinkClick r:id="rId3"/>
              </a:rPr>
              <a:t>www.lynda.com/Java-tutorials/Java-syntax-compilation/377484/421280-4.html</a:t>
            </a:r>
            <a:endParaRPr lang="en-US" dirty="0" smtClean="0"/>
          </a:p>
        </p:txBody>
      </p:sp>
    </p:spTree>
    <p:extLst>
      <p:ext uri="{BB962C8B-B14F-4D97-AF65-F5344CB8AC3E}">
        <p14:creationId xmlns:p14="http://schemas.microsoft.com/office/powerpoint/2010/main" val="3459877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00050"/>
            <a:ext cx="8363272" cy="742950"/>
          </a:xfrm>
        </p:spPr>
        <p:txBody>
          <a:bodyPr>
            <a:normAutofit/>
          </a:bodyPr>
          <a:lstStyle/>
          <a:p>
            <a:r>
              <a:rPr lang="en-US" dirty="0"/>
              <a:t>Goals of </a:t>
            </a:r>
            <a:r>
              <a:rPr lang="en-US" dirty="0" smtClean="0"/>
              <a:t>JAC444 </a:t>
            </a:r>
            <a:r>
              <a:rPr lang="en-US" dirty="0"/>
              <a:t>(what will you learn?)</a:t>
            </a:r>
            <a:endParaRPr lang="en-CA" dirty="0"/>
          </a:p>
        </p:txBody>
      </p:sp>
      <p:sp>
        <p:nvSpPr>
          <p:cNvPr id="5" name="Content Placeholder 4"/>
          <p:cNvSpPr>
            <a:spLocks noGrp="1"/>
          </p:cNvSpPr>
          <p:nvPr>
            <p:ph sz="half" idx="1"/>
          </p:nvPr>
        </p:nvSpPr>
        <p:spPr>
          <a:xfrm>
            <a:off x="323528" y="1419622"/>
            <a:ext cx="8640960" cy="3837016"/>
          </a:xfrm>
        </p:spPr>
        <p:txBody>
          <a:bodyPr>
            <a:normAutofit fontScale="62500" lnSpcReduction="20000"/>
          </a:bodyPr>
          <a:lstStyle/>
          <a:p>
            <a:r>
              <a:rPr lang="en-CA" dirty="0" smtClean="0"/>
              <a:t>JAC444 </a:t>
            </a:r>
            <a:r>
              <a:rPr lang="en-CA" dirty="0"/>
              <a:t>tries to make you a better </a:t>
            </a:r>
            <a:r>
              <a:rPr lang="en-CA" dirty="0" smtClean="0"/>
              <a:t>Java programmer </a:t>
            </a:r>
            <a:r>
              <a:rPr lang="en-CA" dirty="0"/>
              <a:t>by making you familiar with:</a:t>
            </a:r>
          </a:p>
          <a:p>
            <a:endParaRPr lang="en-CA" dirty="0"/>
          </a:p>
          <a:p>
            <a:pPr lvl="1">
              <a:buFont typeface="Courier New" panose="02070309020205020404" pitchFamily="49" charset="0"/>
              <a:buChar char="o"/>
            </a:pPr>
            <a:r>
              <a:rPr lang="en-US" sz="2500" dirty="0"/>
              <a:t>“</a:t>
            </a:r>
            <a:r>
              <a:rPr lang="en-US" sz="2500" dirty="0">
                <a:solidFill>
                  <a:schemeClr val="tx2"/>
                </a:solidFill>
              </a:rPr>
              <a:t>Basic concepts in </a:t>
            </a:r>
            <a:r>
              <a:rPr lang="en-US" sz="2500" dirty="0" smtClean="0">
                <a:solidFill>
                  <a:schemeClr val="tx2"/>
                </a:solidFill>
              </a:rPr>
              <a:t>Java Programming</a:t>
            </a:r>
            <a:r>
              <a:rPr lang="en-US" sz="2500" dirty="0" smtClean="0"/>
              <a:t>” </a:t>
            </a:r>
            <a:r>
              <a:rPr lang="en-US" sz="2500" dirty="0"/>
              <a:t>using </a:t>
            </a:r>
            <a:r>
              <a:rPr lang="en-US" sz="2500" dirty="0" smtClean="0"/>
              <a:t>“</a:t>
            </a:r>
            <a:r>
              <a:rPr lang="en-US" sz="2500" dirty="0">
                <a:solidFill>
                  <a:schemeClr val="tx2"/>
                </a:solidFill>
              </a:rPr>
              <a:t>y</a:t>
            </a:r>
            <a:r>
              <a:rPr lang="en-US" sz="2500" dirty="0" smtClean="0">
                <a:solidFill>
                  <a:schemeClr val="tx2"/>
                </a:solidFill>
              </a:rPr>
              <a:t>our previous experiences in programming</a:t>
            </a:r>
            <a:r>
              <a:rPr lang="en-US" sz="2500" dirty="0" smtClean="0"/>
              <a:t>”</a:t>
            </a:r>
            <a:r>
              <a:rPr lang="en-CA" sz="2500" dirty="0" smtClean="0"/>
              <a:t> and by noting the “</a:t>
            </a:r>
            <a:r>
              <a:rPr lang="en-CA" sz="2500" dirty="0" smtClean="0">
                <a:solidFill>
                  <a:schemeClr val="tx2"/>
                </a:solidFill>
              </a:rPr>
              <a:t>differences</a:t>
            </a:r>
            <a:r>
              <a:rPr lang="en-CA" sz="2500" dirty="0" smtClean="0"/>
              <a:t>” in Java.</a:t>
            </a:r>
          </a:p>
          <a:p>
            <a:pPr lvl="1">
              <a:buFont typeface="Courier New" panose="02070309020205020404" pitchFamily="49" charset="0"/>
              <a:buChar char="o"/>
            </a:pPr>
            <a:endParaRPr lang="en-CA" sz="2500" dirty="0" smtClean="0"/>
          </a:p>
          <a:p>
            <a:pPr lvl="1">
              <a:buFont typeface="Courier New" panose="02070309020205020404" pitchFamily="49" charset="0"/>
              <a:buChar char="o"/>
            </a:pPr>
            <a:r>
              <a:rPr lang="en-CA" sz="2500" dirty="0" smtClean="0"/>
              <a:t>Emphasizing “</a:t>
            </a:r>
            <a:r>
              <a:rPr lang="en-CA" sz="2500" dirty="0" smtClean="0">
                <a:solidFill>
                  <a:schemeClr val="tx2"/>
                </a:solidFill>
              </a:rPr>
              <a:t>how </a:t>
            </a:r>
            <a:r>
              <a:rPr lang="en-CA" sz="2500" dirty="0">
                <a:solidFill>
                  <a:schemeClr val="tx2"/>
                </a:solidFill>
              </a:rPr>
              <a:t>to develop good habits and skills to become better </a:t>
            </a:r>
            <a:r>
              <a:rPr lang="en-CA" sz="2500" dirty="0" smtClean="0">
                <a:solidFill>
                  <a:schemeClr val="tx2"/>
                </a:solidFill>
              </a:rPr>
              <a:t>Java programmers</a:t>
            </a:r>
            <a:r>
              <a:rPr lang="en-CA" sz="2500" dirty="0" smtClean="0"/>
              <a:t>”.</a:t>
            </a:r>
            <a:endParaRPr lang="en-CA" sz="2500" dirty="0"/>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a:t>
            </a:r>
            <a:r>
              <a:rPr lang="en-CA" dirty="0" smtClean="0">
                <a:solidFill>
                  <a:schemeClr val="tx2"/>
                </a:solidFill>
              </a:rPr>
              <a:t>OO </a:t>
            </a:r>
            <a:r>
              <a:rPr lang="en-CA" dirty="0">
                <a:solidFill>
                  <a:schemeClr val="tx2"/>
                </a:solidFill>
              </a:rPr>
              <a:t>terminology and </a:t>
            </a:r>
            <a:r>
              <a:rPr lang="en-CA" dirty="0" smtClean="0">
                <a:solidFill>
                  <a:schemeClr val="tx2"/>
                </a:solidFill>
              </a:rPr>
              <a:t>concepts in Java</a:t>
            </a:r>
            <a:r>
              <a:rPr lang="en-CA" dirty="0" smtClean="0"/>
              <a:t>”: Abstraction, Encapsulation, Inheritance, Polymorphism, etc.</a:t>
            </a:r>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a:t>
            </a:r>
            <a:r>
              <a:rPr lang="en-CA" dirty="0">
                <a:solidFill>
                  <a:schemeClr val="tx2"/>
                </a:solidFill>
              </a:rPr>
              <a:t>Basic </a:t>
            </a:r>
            <a:r>
              <a:rPr lang="en-CA" dirty="0" smtClean="0">
                <a:solidFill>
                  <a:schemeClr val="tx2"/>
                </a:solidFill>
              </a:rPr>
              <a:t>Functional Programming </a:t>
            </a:r>
            <a:r>
              <a:rPr lang="en-CA" dirty="0">
                <a:solidFill>
                  <a:schemeClr val="tx2"/>
                </a:solidFill>
              </a:rPr>
              <a:t>terminology and concepts in Java</a:t>
            </a:r>
            <a:r>
              <a:rPr lang="en-CA" dirty="0"/>
              <a:t>”: </a:t>
            </a:r>
            <a:r>
              <a:rPr lang="en-CA" dirty="0" smtClean="0"/>
              <a:t>Functional Interfaces, Lambda Expressions, Method references, Streams, </a:t>
            </a:r>
            <a:r>
              <a:rPr lang="en-CA" dirty="0"/>
              <a:t>etc</a:t>
            </a:r>
            <a:r>
              <a:rPr lang="en-CA" dirty="0" smtClean="0"/>
              <a:t>.</a:t>
            </a:r>
            <a:endParaRPr lang="en-CA" dirty="0"/>
          </a:p>
          <a:p>
            <a:pPr lvl="1">
              <a:buFont typeface="Courier New" panose="02070309020205020404" pitchFamily="49" charset="0"/>
              <a:buChar char="o"/>
            </a:pPr>
            <a:endParaRPr lang="en-CA" dirty="0"/>
          </a:p>
          <a:p>
            <a:pPr lvl="1">
              <a:buFont typeface="Courier New" panose="02070309020205020404" pitchFamily="49" charset="0"/>
              <a:buChar char="o"/>
            </a:pPr>
            <a:r>
              <a:rPr lang="en-CA" dirty="0"/>
              <a:t>Some </a:t>
            </a:r>
            <a:r>
              <a:rPr lang="en-CA" dirty="0" smtClean="0"/>
              <a:t>“</a:t>
            </a:r>
            <a:r>
              <a:rPr lang="en-CA" dirty="0" smtClean="0">
                <a:solidFill>
                  <a:schemeClr val="tx2"/>
                </a:solidFill>
              </a:rPr>
              <a:t>advanced Java </a:t>
            </a:r>
            <a:r>
              <a:rPr lang="en-CA" dirty="0">
                <a:solidFill>
                  <a:schemeClr val="tx2"/>
                </a:solidFill>
              </a:rPr>
              <a:t>terminology and concepts</a:t>
            </a:r>
            <a:r>
              <a:rPr lang="en-CA" dirty="0"/>
              <a:t>”: Multi-threading, Networking</a:t>
            </a:r>
            <a:r>
              <a:rPr lang="en-CA" dirty="0" smtClean="0"/>
              <a:t>, RMI, JDBC, etc</a:t>
            </a:r>
            <a:r>
              <a:rPr lang="en-CA" dirty="0"/>
              <a:t>.</a:t>
            </a:r>
          </a:p>
        </p:txBody>
      </p:sp>
    </p:spTree>
    <p:extLst>
      <p:ext uri="{BB962C8B-B14F-4D97-AF65-F5344CB8AC3E}">
        <p14:creationId xmlns:p14="http://schemas.microsoft.com/office/powerpoint/2010/main" val="4246995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smtClean="0"/>
              <a:t>How to install JDK and Eclipse, </a:t>
            </a:r>
            <a:r>
              <a:rPr lang="en-US" sz="3600" dirty="0"/>
              <a:t>Brief intro to Eclipse </a:t>
            </a:r>
            <a:r>
              <a:rPr lang="en-US" sz="3600" dirty="0" smtClean="0"/>
              <a:t>IDE, and Getting Started with Java *</a:t>
            </a:r>
            <a:endParaRPr lang="en-US" sz="3600" dirty="0"/>
          </a:p>
        </p:txBody>
      </p:sp>
      <p:sp>
        <p:nvSpPr>
          <p:cNvPr id="3" name="Content Placeholder 2"/>
          <p:cNvSpPr>
            <a:spLocks noGrp="1"/>
          </p:cNvSpPr>
          <p:nvPr>
            <p:ph idx="1"/>
          </p:nvPr>
        </p:nvSpPr>
        <p:spPr>
          <a:xfrm>
            <a:off x="179512" y="1419622"/>
            <a:ext cx="8507288" cy="3657600"/>
          </a:xfrm>
        </p:spPr>
        <p:txBody>
          <a:bodyPr>
            <a:normAutofit fontScale="70000" lnSpcReduction="20000"/>
          </a:bodyPr>
          <a:lstStyle/>
          <a:p>
            <a:r>
              <a:rPr lang="en-US" dirty="0" smtClean="0">
                <a:solidFill>
                  <a:schemeClr val="accent1"/>
                </a:solidFill>
              </a:rPr>
              <a:t>Audio/Visual Leaning:</a:t>
            </a:r>
          </a:p>
          <a:p>
            <a:pPr marL="0" indent="0">
              <a:buNone/>
            </a:pPr>
            <a:r>
              <a:rPr lang="en-US" dirty="0">
                <a:hlinkClick r:id="rId3"/>
              </a:rPr>
              <a:t>https://</a:t>
            </a:r>
            <a:r>
              <a:rPr lang="en-US" dirty="0" smtClean="0">
                <a:hlinkClick r:id="rId3"/>
              </a:rPr>
              <a:t>www.lynda.com/Java-tutorials/Installing-Java-Windows/377484/421284-4.html</a:t>
            </a:r>
            <a:endParaRPr lang="en-US" dirty="0" smtClean="0"/>
          </a:p>
          <a:p>
            <a:pPr marL="0" indent="0">
              <a:buNone/>
            </a:pPr>
            <a:r>
              <a:rPr lang="en-US" dirty="0" smtClean="0"/>
              <a:t>(you could also use this file provided with the files of this week: </a:t>
            </a:r>
            <a:r>
              <a:rPr lang="en-US" dirty="0" smtClean="0">
                <a:solidFill>
                  <a:schemeClr val="tx2"/>
                </a:solidFill>
              </a:rPr>
              <a:t>Install-JavaSE-JDK-on-windows.pdf</a:t>
            </a:r>
            <a:r>
              <a:rPr lang="en-US" dirty="0"/>
              <a:t>)</a:t>
            </a:r>
            <a:endParaRPr lang="en-US" dirty="0" smtClean="0"/>
          </a:p>
          <a:p>
            <a:pPr marL="0" indent="0">
              <a:buNone/>
            </a:pPr>
            <a:endParaRPr lang="en-US" dirty="0"/>
          </a:p>
          <a:p>
            <a:r>
              <a:rPr lang="en-US" dirty="0" smtClean="0"/>
              <a:t>Eclipse: The IDE we use for the course (</a:t>
            </a:r>
            <a:r>
              <a:rPr lang="en-US" dirty="0">
                <a:hlinkClick r:id="rId4"/>
              </a:rPr>
              <a:t>http://eclipse.org/downloads/</a:t>
            </a:r>
            <a:r>
              <a:rPr lang="en-US" dirty="0" smtClean="0"/>
              <a:t>)</a:t>
            </a:r>
          </a:p>
          <a:p>
            <a:pPr marL="0" indent="0">
              <a:buNone/>
            </a:pPr>
            <a:endParaRPr lang="en-US" dirty="0"/>
          </a:p>
          <a:p>
            <a:r>
              <a:rPr lang="en-US" dirty="0">
                <a:solidFill>
                  <a:schemeClr val="accent1"/>
                </a:solidFill>
              </a:rPr>
              <a:t>Audio/Visual </a:t>
            </a:r>
            <a:r>
              <a:rPr lang="en-US" dirty="0" smtClean="0">
                <a:solidFill>
                  <a:schemeClr val="accent1"/>
                </a:solidFill>
              </a:rPr>
              <a:t>Leaning:</a:t>
            </a:r>
          </a:p>
          <a:p>
            <a:pPr marL="0" indent="0">
              <a:buNone/>
            </a:pPr>
            <a:r>
              <a:rPr lang="en-US" dirty="0">
                <a:hlinkClick r:id="rId5"/>
              </a:rPr>
              <a:t>https://</a:t>
            </a:r>
            <a:r>
              <a:rPr lang="en-US" dirty="0" smtClean="0">
                <a:hlinkClick r:id="rId5"/>
              </a:rPr>
              <a:t>www.lynda.com/Java-tutorials/Hello-World/377484/421290-4.html</a:t>
            </a:r>
            <a:endParaRPr lang="en-US" dirty="0" smtClean="0"/>
          </a:p>
          <a:p>
            <a:pPr marL="0" indent="0">
              <a:buNone/>
            </a:pPr>
            <a:endParaRPr lang="en-US" dirty="0"/>
          </a:p>
          <a:p>
            <a:r>
              <a:rPr lang="en-US" dirty="0" smtClean="0"/>
              <a:t>Writing your first Java program with/without using IDE (</a:t>
            </a:r>
            <a:r>
              <a:rPr lang="en-US" dirty="0">
                <a:solidFill>
                  <a:schemeClr val="tx2"/>
                </a:solidFill>
              </a:rPr>
              <a:t>If you have problems compiling or running your program, please read</a:t>
            </a:r>
            <a:r>
              <a:rPr lang="en-US" dirty="0"/>
              <a:t> </a:t>
            </a:r>
            <a:r>
              <a:rPr lang="en-US" dirty="0">
                <a:hlinkClick r:id="rId6"/>
              </a:rPr>
              <a:t>this tutorial</a:t>
            </a:r>
            <a:r>
              <a:rPr lang="en-US" dirty="0"/>
              <a:t> </a:t>
            </a:r>
            <a:r>
              <a:rPr lang="en-US" dirty="0">
                <a:solidFill>
                  <a:schemeClr val="tx2"/>
                </a:solidFill>
              </a:rPr>
              <a:t>about potential </a:t>
            </a:r>
            <a:r>
              <a:rPr lang="en-US" dirty="0" smtClean="0">
                <a:solidFill>
                  <a:schemeClr val="tx2"/>
                </a:solidFill>
              </a:rPr>
              <a:t>solutions</a:t>
            </a:r>
            <a:r>
              <a:rPr lang="en-US" dirty="0" smtClean="0"/>
              <a:t>)</a:t>
            </a:r>
          </a:p>
        </p:txBody>
      </p:sp>
    </p:spTree>
    <p:extLst>
      <p:ext uri="{BB962C8B-B14F-4D97-AF65-F5344CB8AC3E}">
        <p14:creationId xmlns:p14="http://schemas.microsoft.com/office/powerpoint/2010/main" val="3242169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smtClean="0">
                <a:solidFill>
                  <a:schemeClr val="accent1"/>
                </a:solidFill>
              </a:rPr>
              <a:t>JRE and JDK</a:t>
            </a:r>
            <a:endParaRPr lang="en-US" sz="3600" dirty="0">
              <a:solidFill>
                <a:schemeClr val="accent1"/>
              </a:solidFill>
            </a:endParaRPr>
          </a:p>
        </p:txBody>
      </p:sp>
      <p:sp>
        <p:nvSpPr>
          <p:cNvPr id="3" name="Content Placeholder 2"/>
          <p:cNvSpPr>
            <a:spLocks noGrp="1"/>
          </p:cNvSpPr>
          <p:nvPr>
            <p:ph idx="1"/>
          </p:nvPr>
        </p:nvSpPr>
        <p:spPr>
          <a:xfrm>
            <a:off x="179512" y="987574"/>
            <a:ext cx="8784976" cy="4089648"/>
          </a:xfrm>
        </p:spPr>
        <p:txBody>
          <a:bodyPr>
            <a:normAutofit fontScale="77500" lnSpcReduction="20000"/>
          </a:bodyPr>
          <a:lstStyle/>
          <a:p>
            <a:pPr marL="0" indent="0">
              <a:buNone/>
            </a:pPr>
            <a:r>
              <a:rPr lang="en-US" dirty="0"/>
              <a:t>Select all statements that are true about </a:t>
            </a:r>
            <a:r>
              <a:rPr lang="en-US" b="1" dirty="0"/>
              <a:t>JDK (Java Development Kit)</a:t>
            </a:r>
            <a:r>
              <a:rPr lang="en-US" dirty="0"/>
              <a:t> and </a:t>
            </a:r>
            <a:r>
              <a:rPr lang="en-US" b="1" dirty="0"/>
              <a:t>JRE (Java Runtime Environment</a:t>
            </a:r>
            <a:r>
              <a:rPr lang="en-US" b="1" dirty="0" smtClean="0"/>
              <a:t>):</a:t>
            </a:r>
          </a:p>
          <a:p>
            <a:pPr marL="0" indent="0">
              <a:buNone/>
            </a:pPr>
            <a:endParaRPr lang="en-US" b="1" dirty="0" smtClean="0"/>
          </a:p>
          <a:p>
            <a:pPr marL="457200" indent="-457200">
              <a:buFont typeface="+mj-lt"/>
              <a:buAutoNum type="arabicPeriod"/>
            </a:pPr>
            <a:r>
              <a:rPr lang="en-US" dirty="0"/>
              <a:t>Each JDK contains one (or more) JRE’s along with the various development tools like the Java compiler, deployment tools, debuggers, development libraries, </a:t>
            </a:r>
            <a:r>
              <a:rPr lang="en-US" dirty="0" smtClean="0"/>
              <a:t>etc.</a:t>
            </a:r>
          </a:p>
          <a:p>
            <a:pPr marL="457200" indent="-457200">
              <a:buFont typeface="+mj-lt"/>
              <a:buAutoNum type="arabicPeriod"/>
            </a:pPr>
            <a:endParaRPr lang="en-US" dirty="0" smtClean="0"/>
          </a:p>
          <a:p>
            <a:pPr marL="457200" indent="-457200">
              <a:buFont typeface="+mj-lt"/>
              <a:buAutoNum type="arabicPeriod"/>
            </a:pPr>
            <a:r>
              <a:rPr lang="en-US" dirty="0" smtClean="0"/>
              <a:t>JDK </a:t>
            </a:r>
            <a:r>
              <a:rPr lang="en-US" dirty="0"/>
              <a:t>does not contain </a:t>
            </a:r>
            <a:r>
              <a:rPr lang="en-US" dirty="0" smtClean="0"/>
              <a:t>JRE.</a:t>
            </a:r>
          </a:p>
          <a:p>
            <a:pPr marL="457200" indent="-457200">
              <a:buFont typeface="+mj-lt"/>
              <a:buAutoNum type="arabicPeriod"/>
            </a:pPr>
            <a:endParaRPr lang="en-US" dirty="0" smtClean="0"/>
          </a:p>
          <a:p>
            <a:pPr marL="457200" indent="-457200">
              <a:buFont typeface="+mj-lt"/>
              <a:buAutoNum type="arabicPeriod"/>
            </a:pPr>
            <a:r>
              <a:rPr lang="en-US" dirty="0" smtClean="0"/>
              <a:t>The </a:t>
            </a:r>
            <a:r>
              <a:rPr lang="en-US" dirty="0"/>
              <a:t>JDK is a bundle of software that one can use to develop Java based </a:t>
            </a:r>
            <a:r>
              <a:rPr lang="en-US" dirty="0" smtClean="0"/>
              <a:t>software.</a:t>
            </a:r>
          </a:p>
          <a:p>
            <a:pPr marL="457200" indent="-457200">
              <a:buFont typeface="+mj-lt"/>
              <a:buAutoNum type="arabicPeriod"/>
            </a:pPr>
            <a:endParaRPr lang="en-US" dirty="0" smtClean="0"/>
          </a:p>
          <a:p>
            <a:pPr marL="457200" indent="-457200">
              <a:buFont typeface="+mj-lt"/>
              <a:buAutoNum type="arabicPeriod"/>
            </a:pPr>
            <a:r>
              <a:rPr lang="en-US" dirty="0" smtClean="0"/>
              <a:t>The </a:t>
            </a:r>
            <a:r>
              <a:rPr lang="en-US" dirty="0"/>
              <a:t>JRE includes the JVM (Java Virtual Machine), which is what actually interprets the byte code and runs your program, but JDK does not include </a:t>
            </a:r>
            <a:r>
              <a:rPr lang="en-US" dirty="0" smtClean="0"/>
              <a:t>JVM.</a:t>
            </a:r>
          </a:p>
        </p:txBody>
      </p:sp>
    </p:spTree>
    <p:extLst>
      <p:ext uri="{BB962C8B-B14F-4D97-AF65-F5344CB8AC3E}">
        <p14:creationId xmlns:p14="http://schemas.microsoft.com/office/powerpoint/2010/main" val="3949157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640960" cy="742950"/>
          </a:xfrm>
        </p:spPr>
        <p:txBody>
          <a:bodyPr>
            <a:noAutofit/>
          </a:bodyPr>
          <a:lstStyle/>
          <a:p>
            <a:r>
              <a:rPr lang="en-US" sz="3600" dirty="0" smtClean="0">
                <a:solidFill>
                  <a:schemeClr val="accent1"/>
                </a:solidFill>
              </a:rPr>
              <a:t>Main Method</a:t>
            </a:r>
            <a:endParaRPr lang="en-US" sz="3600" dirty="0">
              <a:solidFill>
                <a:schemeClr val="accent1"/>
              </a:solidFill>
            </a:endParaRPr>
          </a:p>
        </p:txBody>
      </p:sp>
      <p:sp>
        <p:nvSpPr>
          <p:cNvPr id="3" name="Content Placeholder 2"/>
          <p:cNvSpPr>
            <a:spLocks noGrp="1"/>
          </p:cNvSpPr>
          <p:nvPr>
            <p:ph idx="1"/>
          </p:nvPr>
        </p:nvSpPr>
        <p:spPr>
          <a:xfrm>
            <a:off x="179512" y="1419622"/>
            <a:ext cx="8507288" cy="3657600"/>
          </a:xfrm>
        </p:spPr>
        <p:txBody>
          <a:bodyPr>
            <a:normAutofit lnSpcReduction="10000"/>
          </a:bodyPr>
          <a:lstStyle/>
          <a:p>
            <a:pPr marL="0" indent="0">
              <a:buNone/>
            </a:pPr>
            <a:r>
              <a:rPr lang="en-US" b="1" cap="all" dirty="0"/>
              <a:t>JAVA PROGRAM ENTRY </a:t>
            </a:r>
            <a:r>
              <a:rPr lang="en-US" b="1" cap="all" dirty="0" smtClean="0"/>
              <a:t>POINT</a:t>
            </a:r>
          </a:p>
          <a:p>
            <a:pPr marL="0" indent="0">
              <a:buNone/>
            </a:pPr>
            <a:endParaRPr lang="en-US" b="1" cap="all" dirty="0" smtClean="0"/>
          </a:p>
          <a:p>
            <a:pPr marL="0" indent="0">
              <a:buNone/>
            </a:pPr>
            <a:r>
              <a:rPr lang="en-US" dirty="0"/>
              <a:t>Would the following program compile? If yes, does it run?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class Question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("Can I see this?");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41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0448" y="316632"/>
            <a:ext cx="8229600" cy="742950"/>
          </a:xfrm>
        </p:spPr>
        <p:txBody>
          <a:bodyPr>
            <a:noAutofit/>
          </a:bodyPr>
          <a:lstStyle/>
          <a:p>
            <a:r>
              <a:rPr lang="en-US" sz="3600" dirty="0" smtClean="0"/>
              <a:t>Overview of </a:t>
            </a:r>
            <a:r>
              <a:rPr lang="en-US" sz="3600" dirty="0"/>
              <a:t>Primitive data types in </a:t>
            </a:r>
            <a:r>
              <a:rPr lang="en-US" sz="3600" dirty="0" smtClean="0"/>
              <a:t>Java</a:t>
            </a:r>
            <a:endParaRPr lang="en-US" sz="3600" dirty="0"/>
          </a:p>
        </p:txBody>
      </p:sp>
      <p:sp>
        <p:nvSpPr>
          <p:cNvPr id="3" name="Content Placeholder 2"/>
          <p:cNvSpPr>
            <a:spLocks noGrp="1"/>
          </p:cNvSpPr>
          <p:nvPr>
            <p:ph idx="1"/>
          </p:nvPr>
        </p:nvSpPr>
        <p:spPr>
          <a:xfrm>
            <a:off x="179512" y="1491630"/>
            <a:ext cx="8507288" cy="364432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Font typeface="Wingdings" panose="05000000000000000000" pitchFamily="2" charset="2"/>
              <a:buChar char="ü"/>
            </a:pPr>
            <a:r>
              <a:rPr lang="en-US" dirty="0"/>
              <a:t>Check </a:t>
            </a:r>
            <a:r>
              <a:rPr lang="en-US" dirty="0" smtClean="0">
                <a:solidFill>
                  <a:schemeClr val="tx2"/>
                </a:solidFill>
              </a:rPr>
              <a:t>WrongBoolean.java</a:t>
            </a:r>
          </a:p>
          <a:p>
            <a:pPr>
              <a:buFont typeface="Wingdings" panose="05000000000000000000" pitchFamily="2" charset="2"/>
              <a:buChar char="ü"/>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604249"/>
              </p:ext>
            </p:extLst>
          </p:nvPr>
        </p:nvGraphicFramePr>
        <p:xfrm>
          <a:off x="323528" y="1058115"/>
          <a:ext cx="7128792" cy="3429000"/>
        </p:xfrm>
        <a:graphic>
          <a:graphicData uri="http://schemas.openxmlformats.org/drawingml/2006/table">
            <a:tbl>
              <a:tblPr firstRow="1" firstCol="1" bandRow="1"/>
              <a:tblGrid>
                <a:gridCol w="3564396"/>
                <a:gridCol w="3564396"/>
              </a:tblGrid>
              <a:tr h="1531733">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smtClean="0">
                          <a:effectLst/>
                          <a:latin typeface="Arial" panose="020B0604020202020204" pitchFamily="34" charset="0"/>
                          <a:ea typeface="Calibri" panose="020F0502020204030204" pitchFamily="34" charset="0"/>
                          <a:cs typeface="Arial" panose="020B0604020202020204" pitchFamily="34" charset="0"/>
                        </a:rPr>
                        <a:t>byte</a:t>
                      </a: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short </a:t>
                      </a:r>
                      <a:endParaRPr lang="en-US" sz="2000" dirty="0" smtClean="0">
                        <a:effectLst/>
                        <a:latin typeface="Arial" panose="020B0604020202020204" pitchFamily="34" charset="0"/>
                        <a:ea typeface="Calibri" panose="020F0502020204030204" pitchFamily="34" charset="0"/>
                        <a:cs typeface="Arial" panose="020B0604020202020204" pitchFamily="34" charset="0"/>
                      </a:endParaRP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err="1">
                          <a:effectLst/>
                          <a:latin typeface="Arial" panose="020B0604020202020204" pitchFamily="34" charset="0"/>
                          <a:ea typeface="Calibri" panose="020F0502020204030204" pitchFamily="34" charset="0"/>
                          <a:cs typeface="Arial" panose="020B0604020202020204" pitchFamily="34" charset="0"/>
                        </a:rPr>
                        <a:t>int</a:t>
                      </a:r>
                      <a:r>
                        <a:rPr lang="en-US" sz="2000" dirty="0">
                          <a:effectLst/>
                          <a:latin typeface="Arial" panose="020B0604020202020204" pitchFamily="34" charset="0"/>
                          <a:ea typeface="Calibri" panose="020F0502020204030204" pitchFamily="34" charset="0"/>
                          <a:cs typeface="Arial" panose="020B0604020202020204" pitchFamily="34" charset="0"/>
                        </a:rPr>
                        <a:t> </a:t>
                      </a:r>
                      <a:endParaRPr lang="en-US" sz="2000" dirty="0" smtClean="0">
                        <a:effectLst/>
                        <a:latin typeface="Arial" panose="020B0604020202020204" pitchFamily="34" charset="0"/>
                        <a:ea typeface="Calibri" panose="020F0502020204030204" pitchFamily="34" charset="0"/>
                        <a:cs typeface="Arial" panose="020B0604020202020204" pitchFamily="34" charset="0"/>
                      </a:endParaRP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long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8-bit two's complement </a:t>
                      </a:r>
                      <a:endParaRPr lang="en-US" sz="2000" dirty="0" smtClean="0">
                        <a:effectLst/>
                        <a:latin typeface="Arial" panose="020B0604020202020204" pitchFamily="34" charset="0"/>
                        <a:ea typeface="Calibri" panose="020F0502020204030204" pitchFamily="34" charset="0"/>
                        <a:cs typeface="Arial" panose="020B0604020202020204" pitchFamily="34" charset="0"/>
                      </a:endParaRP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two's complement </a:t>
                      </a:r>
                      <a:endParaRPr lang="en-US" sz="2000" dirty="0" smtClean="0">
                        <a:effectLst/>
                        <a:latin typeface="Arial" panose="020B0604020202020204" pitchFamily="34" charset="0"/>
                        <a:ea typeface="Calibri" panose="020F0502020204030204" pitchFamily="34" charset="0"/>
                        <a:cs typeface="Arial" panose="020B0604020202020204" pitchFamily="34" charset="0"/>
                      </a:endParaRP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two's complement </a:t>
                      </a:r>
                      <a:endParaRPr lang="en-US" sz="2000" dirty="0" smtClean="0">
                        <a:effectLst/>
                        <a:latin typeface="Arial" panose="020B0604020202020204" pitchFamily="34" charset="0"/>
                        <a:ea typeface="Calibri" panose="020F0502020204030204" pitchFamily="34" charset="0"/>
                        <a:cs typeface="Arial" panose="020B0604020202020204" pitchFamily="34" charset="0"/>
                      </a:endParaRP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two's complement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731947">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float </a:t>
                      </a:r>
                      <a:endParaRPr lang="en-US" sz="2000" dirty="0" smtClean="0">
                        <a:effectLst/>
                        <a:latin typeface="Arial" panose="020B0604020202020204" pitchFamily="34" charset="0"/>
                        <a:ea typeface="Calibri" panose="020F0502020204030204" pitchFamily="34" charset="0"/>
                        <a:cs typeface="Arial" panose="020B0604020202020204" pitchFamily="34" charset="0"/>
                      </a:endParaRP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double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32-bit IEEE 754 floating point </a:t>
                      </a:r>
                      <a:endParaRPr lang="en-US" sz="2000" dirty="0" smtClean="0">
                        <a:effectLst/>
                        <a:latin typeface="Arial" panose="020B0604020202020204" pitchFamily="34" charset="0"/>
                        <a:ea typeface="Calibri" panose="020F0502020204030204" pitchFamily="34" charset="0"/>
                        <a:cs typeface="Arial" panose="020B0604020202020204" pitchFamily="34" charset="0"/>
                      </a:endParaRPr>
                    </a:p>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64-bit IEEE 754 floating point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332054">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char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nSpc>
                          <a:spcPts val="168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
                      </a:r>
                      <a:br>
                        <a:rPr lang="en-US" sz="2000" dirty="0">
                          <a:effectLst/>
                          <a:latin typeface="Arial" panose="020B0604020202020204" pitchFamily="34" charset="0"/>
                          <a:ea typeface="Calibri" panose="020F0502020204030204" pitchFamily="34" charset="0"/>
                          <a:cs typeface="Arial" panose="020B0604020202020204" pitchFamily="34" charset="0"/>
                        </a:rPr>
                      </a:br>
                      <a:r>
                        <a:rPr lang="en-US" sz="2000" dirty="0">
                          <a:effectLst/>
                          <a:latin typeface="Arial" panose="020B0604020202020204" pitchFamily="34" charset="0"/>
                          <a:ea typeface="Calibri" panose="020F0502020204030204" pitchFamily="34" charset="0"/>
                          <a:cs typeface="Arial" panose="020B0604020202020204" pitchFamily="34" charset="0"/>
                        </a:rPr>
                        <a:t>16-bit Unicode character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91312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smtClean="0"/>
              <a:t>Overview of </a:t>
            </a:r>
            <a:r>
              <a:rPr lang="en-US" sz="3600" dirty="0"/>
              <a:t>Primitive data types in </a:t>
            </a:r>
            <a:r>
              <a:rPr lang="en-US" sz="3600" dirty="0" smtClean="0"/>
              <a:t>Java (Cont’d)</a:t>
            </a:r>
            <a:endParaRPr lang="en-US" sz="3600" dirty="0"/>
          </a:p>
        </p:txBody>
      </p:sp>
      <p:sp>
        <p:nvSpPr>
          <p:cNvPr id="3" name="Content Placeholder 2"/>
          <p:cNvSpPr>
            <a:spLocks noGrp="1"/>
          </p:cNvSpPr>
          <p:nvPr>
            <p:ph idx="1"/>
          </p:nvPr>
        </p:nvSpPr>
        <p:spPr>
          <a:xfrm>
            <a:off x="179512" y="1478352"/>
            <a:ext cx="8507288" cy="36576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Font typeface="Wingdings" panose="05000000000000000000" pitchFamily="2" charset="2"/>
              <a:buChar char="ü"/>
            </a:pPr>
            <a:endParaRPr lang="en-US" dirty="0"/>
          </a:p>
        </p:txBody>
      </p:sp>
      <p:sp>
        <p:nvSpPr>
          <p:cNvPr id="2" name="Rectangle 1"/>
          <p:cNvSpPr/>
          <p:nvPr/>
        </p:nvSpPr>
        <p:spPr>
          <a:xfrm>
            <a:off x="4664" y="888635"/>
            <a:ext cx="9031832" cy="4247317"/>
          </a:xfrm>
          <a:prstGeom prst="rect">
            <a:avLst/>
          </a:prstGeom>
        </p:spPr>
        <p:txBody>
          <a:bodyPr wrap="square">
            <a:spAutoFit/>
          </a:bodyPr>
          <a:lstStyle/>
          <a:p>
            <a:pPr marL="285750" indent="-285750">
              <a:buFont typeface="Wingdings" panose="05000000000000000000" pitchFamily="2" charset="2"/>
              <a:buChar char="v"/>
            </a:pPr>
            <a:r>
              <a:rPr lang="en-US" dirty="0"/>
              <a:t>Java has build-in primitives to support </a:t>
            </a:r>
            <a:r>
              <a:rPr lang="en-US" dirty="0" err="1"/>
              <a:t>boolean</a:t>
            </a:r>
            <a:r>
              <a:rPr lang="en-US" dirty="0"/>
              <a:t>, character, integer and</a:t>
            </a:r>
          </a:p>
          <a:p>
            <a:r>
              <a:rPr lang="en-US" dirty="0"/>
              <a:t>floating-point values.</a:t>
            </a:r>
          </a:p>
          <a:p>
            <a:r>
              <a:rPr lang="en-US" dirty="0"/>
              <a:t>-----------------------------------------------------------------------------------------</a:t>
            </a:r>
          </a:p>
          <a:p>
            <a:r>
              <a:rPr lang="en-US" dirty="0" err="1" smtClean="0"/>
              <a:t>boolean</a:t>
            </a:r>
            <a:r>
              <a:rPr lang="en-US" dirty="0" smtClean="0"/>
              <a:t> </a:t>
            </a:r>
            <a:r>
              <a:rPr lang="en-US" dirty="0"/>
              <a:t>either true or false </a:t>
            </a:r>
            <a:r>
              <a:rPr lang="en-US" dirty="0" smtClean="0"/>
              <a:t>                                 </a:t>
            </a:r>
            <a:r>
              <a:rPr lang="en-US" dirty="0" err="1" smtClean="0"/>
              <a:t>boolean</a:t>
            </a:r>
            <a:r>
              <a:rPr lang="en-US" dirty="0" smtClean="0"/>
              <a:t> </a:t>
            </a:r>
            <a:r>
              <a:rPr lang="en-US" dirty="0"/>
              <a:t>b = true;</a:t>
            </a:r>
          </a:p>
          <a:p>
            <a:r>
              <a:rPr lang="en-US" dirty="0"/>
              <a:t>------------------------------------------------------------------------------------------</a:t>
            </a:r>
          </a:p>
          <a:p>
            <a:r>
              <a:rPr lang="en-US" dirty="0" smtClean="0"/>
              <a:t>char </a:t>
            </a:r>
            <a:r>
              <a:rPr lang="en-US" dirty="0"/>
              <a:t>16-bit Unicode 1.1 character </a:t>
            </a:r>
            <a:r>
              <a:rPr lang="en-US" dirty="0" smtClean="0"/>
              <a:t>                       char </a:t>
            </a:r>
            <a:r>
              <a:rPr lang="en-US" dirty="0" err="1"/>
              <a:t>ch</a:t>
            </a:r>
            <a:r>
              <a:rPr lang="en-US" dirty="0"/>
              <a:t> = ‘J’;</a:t>
            </a:r>
          </a:p>
          <a:p>
            <a:r>
              <a:rPr lang="en-US" dirty="0"/>
              <a:t>------------------------------------------------------------------------------------------</a:t>
            </a:r>
          </a:p>
          <a:p>
            <a:r>
              <a:rPr lang="en-US" dirty="0" smtClean="0"/>
              <a:t>byte </a:t>
            </a:r>
            <a:r>
              <a:rPr lang="en-US" dirty="0"/>
              <a:t>8-bit integer (signed) </a:t>
            </a:r>
            <a:r>
              <a:rPr lang="en-US" dirty="0" smtClean="0"/>
              <a:t>                                    byte </a:t>
            </a:r>
            <a:r>
              <a:rPr lang="en-US" dirty="0" err="1"/>
              <a:t>bt</a:t>
            </a:r>
            <a:r>
              <a:rPr lang="en-US" dirty="0"/>
              <a:t> = 127;</a:t>
            </a:r>
          </a:p>
          <a:p>
            <a:r>
              <a:rPr lang="en-US" dirty="0" smtClean="0"/>
              <a:t>short </a:t>
            </a:r>
            <a:r>
              <a:rPr lang="en-US" dirty="0"/>
              <a:t>16-bit integer (signed) </a:t>
            </a:r>
            <a:r>
              <a:rPr lang="en-US" dirty="0" smtClean="0"/>
              <a:t>                                 short </a:t>
            </a:r>
            <a:r>
              <a:rPr lang="en-US" dirty="0" err="1"/>
              <a:t>sh</a:t>
            </a:r>
            <a:r>
              <a:rPr lang="en-US" dirty="0"/>
              <a:t> = 32767;</a:t>
            </a:r>
          </a:p>
          <a:p>
            <a:r>
              <a:rPr lang="en-US" dirty="0" err="1" smtClean="0"/>
              <a:t>int</a:t>
            </a:r>
            <a:r>
              <a:rPr lang="en-US" dirty="0" smtClean="0"/>
              <a:t> </a:t>
            </a:r>
            <a:r>
              <a:rPr lang="en-US" dirty="0"/>
              <a:t>32-bit integer (signed) </a:t>
            </a:r>
            <a:r>
              <a:rPr lang="en-US" dirty="0" smtClean="0"/>
              <a:t>                                     </a:t>
            </a:r>
            <a:r>
              <a:rPr lang="en-US" dirty="0" err="1" smtClean="0"/>
              <a:t>int</a:t>
            </a:r>
            <a:r>
              <a:rPr lang="en-US" dirty="0" smtClean="0"/>
              <a:t> </a:t>
            </a:r>
            <a:r>
              <a:rPr lang="en-US" dirty="0" err="1"/>
              <a:t>i</a:t>
            </a:r>
            <a:r>
              <a:rPr lang="en-US" dirty="0"/>
              <a:t> = 2147483647;</a:t>
            </a:r>
          </a:p>
          <a:p>
            <a:r>
              <a:rPr lang="en-US" dirty="0" smtClean="0"/>
              <a:t>long </a:t>
            </a:r>
            <a:r>
              <a:rPr lang="en-US" dirty="0"/>
              <a:t>64-bit integer (signed) </a:t>
            </a:r>
            <a:r>
              <a:rPr lang="en-US" dirty="0" smtClean="0"/>
              <a:t>                                  long </a:t>
            </a:r>
            <a:r>
              <a:rPr lang="en-US" dirty="0"/>
              <a:t>l = 9223372036854775807L;</a:t>
            </a:r>
          </a:p>
          <a:p>
            <a:r>
              <a:rPr lang="en-US" dirty="0"/>
              <a:t>-------------------------------------------------------------------------------------------</a:t>
            </a:r>
          </a:p>
          <a:p>
            <a:r>
              <a:rPr lang="en-US" dirty="0" smtClean="0"/>
              <a:t>float </a:t>
            </a:r>
            <a:r>
              <a:rPr lang="en-US" dirty="0"/>
              <a:t>32-bit floating-point (IEEE 754-1985) </a:t>
            </a:r>
            <a:r>
              <a:rPr lang="en-US" dirty="0" smtClean="0"/>
              <a:t>           float </a:t>
            </a:r>
            <a:r>
              <a:rPr lang="en-US" dirty="0"/>
              <a:t>f = 1.0f;</a:t>
            </a:r>
          </a:p>
          <a:p>
            <a:r>
              <a:rPr lang="en-US" dirty="0" smtClean="0"/>
              <a:t>double </a:t>
            </a:r>
            <a:r>
              <a:rPr lang="en-US" dirty="0"/>
              <a:t>64-bit floating-point (IEEE 754-1985) </a:t>
            </a:r>
            <a:r>
              <a:rPr lang="en-US" dirty="0" smtClean="0"/>
              <a:t>       double </a:t>
            </a:r>
            <a:r>
              <a:rPr lang="en-US" dirty="0"/>
              <a:t>d = 1.e-1;</a:t>
            </a:r>
          </a:p>
          <a:p>
            <a:r>
              <a:rPr lang="en-US" dirty="0"/>
              <a:t>-------------------------------------------------------------------------------------------</a:t>
            </a:r>
          </a:p>
        </p:txBody>
      </p:sp>
    </p:spTree>
    <p:extLst>
      <p:ext uri="{BB962C8B-B14F-4D97-AF65-F5344CB8AC3E}">
        <p14:creationId xmlns:p14="http://schemas.microsoft.com/office/powerpoint/2010/main" val="3007235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smtClean="0">
                <a:solidFill>
                  <a:schemeClr val="accent1"/>
                </a:solidFill>
              </a:rPr>
              <a:t>Overview of </a:t>
            </a:r>
            <a:r>
              <a:rPr lang="en-US" sz="3600" dirty="0">
                <a:solidFill>
                  <a:schemeClr val="accent1"/>
                </a:solidFill>
              </a:rPr>
              <a:t>Primitive data types in </a:t>
            </a:r>
            <a:r>
              <a:rPr lang="en-US" sz="3600" dirty="0" smtClean="0">
                <a:solidFill>
                  <a:schemeClr val="accent1"/>
                </a:solidFill>
              </a:rPr>
              <a:t>Java (Cont’d)</a:t>
            </a:r>
            <a:endParaRPr lang="en-US" sz="3600" dirty="0">
              <a:solidFill>
                <a:schemeClr val="accent1"/>
              </a:solidFill>
            </a:endParaRP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smtClean="0"/>
              <a:t>BYTE </a:t>
            </a:r>
            <a:r>
              <a:rPr lang="en-US" sz="2000" b="1" cap="all" dirty="0"/>
              <a:t>RANGE VALUES</a:t>
            </a:r>
            <a:endParaRPr lang="en-US" sz="2000" b="1" dirty="0"/>
          </a:p>
          <a:p>
            <a:endParaRPr lang="en-US" dirty="0"/>
          </a:p>
          <a:p>
            <a:pPr marL="0" indent="0">
              <a:buNone/>
            </a:pPr>
            <a:r>
              <a:rPr lang="en-US" dirty="0"/>
              <a:t>What is the range of a byte value in Java</a:t>
            </a:r>
            <a:r>
              <a:rPr lang="en-US" dirty="0" smtClean="0"/>
              <a:t>?</a:t>
            </a:r>
          </a:p>
          <a:p>
            <a:endParaRPr lang="en-US" dirty="0" smtClean="0"/>
          </a:p>
          <a:p>
            <a:pPr>
              <a:buFont typeface="Courier New" panose="02070309020205020404" pitchFamily="49" charset="0"/>
              <a:buChar char="o"/>
            </a:pPr>
            <a:r>
              <a:rPr lang="en-US" dirty="0"/>
              <a:t>0..</a:t>
            </a:r>
            <a:r>
              <a:rPr lang="en-US" dirty="0" smtClean="0"/>
              <a:t>255</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It </a:t>
            </a:r>
            <a:r>
              <a:rPr lang="en-US" dirty="0"/>
              <a:t>depends on </a:t>
            </a:r>
            <a:r>
              <a:rPr lang="en-US" dirty="0" smtClean="0"/>
              <a:t>compiler</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-128</a:t>
            </a:r>
            <a:r>
              <a:rPr lang="en-US" dirty="0"/>
              <a:t>..</a:t>
            </a:r>
            <a:r>
              <a:rPr lang="en-US" dirty="0" smtClean="0"/>
              <a:t>127</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It </a:t>
            </a:r>
            <a:r>
              <a:rPr lang="en-US" dirty="0"/>
              <a:t>depends on 32/64 Operating System.</a:t>
            </a:r>
          </a:p>
          <a:p>
            <a:endParaRPr lang="en-US" dirty="0" smtClean="0"/>
          </a:p>
          <a:p>
            <a:endParaRPr lang="en-US" dirty="0"/>
          </a:p>
          <a:p>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512893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smtClean="0">
                <a:solidFill>
                  <a:schemeClr val="accent1"/>
                </a:solidFill>
              </a:rPr>
              <a:t>Overview of </a:t>
            </a:r>
            <a:r>
              <a:rPr lang="en-US" sz="3600" dirty="0">
                <a:solidFill>
                  <a:schemeClr val="accent1"/>
                </a:solidFill>
              </a:rPr>
              <a:t>Primitive data types in </a:t>
            </a:r>
            <a:r>
              <a:rPr lang="en-US" sz="3600" dirty="0" smtClean="0">
                <a:solidFill>
                  <a:schemeClr val="accent1"/>
                </a:solidFill>
              </a:rPr>
              <a:t>Java (Cont’d)</a:t>
            </a:r>
            <a:endParaRPr lang="en-US" sz="3600" dirty="0">
              <a:solidFill>
                <a:schemeClr val="accent1"/>
              </a:solidFill>
            </a:endParaRPr>
          </a:p>
        </p:txBody>
      </p:sp>
      <p:sp>
        <p:nvSpPr>
          <p:cNvPr id="3" name="Content Placeholder 2"/>
          <p:cNvSpPr>
            <a:spLocks noGrp="1"/>
          </p:cNvSpPr>
          <p:nvPr>
            <p:ph idx="1"/>
          </p:nvPr>
        </p:nvSpPr>
        <p:spPr>
          <a:xfrm>
            <a:off x="107504" y="1131590"/>
            <a:ext cx="8856984" cy="3744416"/>
          </a:xfrm>
        </p:spPr>
        <p:txBody>
          <a:bodyPr>
            <a:normAutofit fontScale="85000" lnSpcReduction="10000"/>
          </a:bodyPr>
          <a:lstStyle/>
          <a:p>
            <a:pPr marL="0" indent="0">
              <a:buNone/>
            </a:pPr>
            <a:r>
              <a:rPr lang="en-US" sz="2000" b="1" cap="all" dirty="0"/>
              <a:t>TWO'S </a:t>
            </a:r>
            <a:r>
              <a:rPr lang="en-US" sz="2000" b="1" cap="all" dirty="0" smtClean="0"/>
              <a:t>COMPLEMENT</a:t>
            </a:r>
          </a:p>
          <a:p>
            <a:pPr marL="0" indent="0">
              <a:buNone/>
            </a:pPr>
            <a:endParaRPr lang="en-US" b="1" dirty="0"/>
          </a:p>
          <a:p>
            <a:pPr marL="0" indent="0">
              <a:buNone/>
            </a:pPr>
            <a:r>
              <a:rPr lang="en-US" dirty="0"/>
              <a:t>If the two's complement value of a byte x is </a:t>
            </a:r>
            <a:r>
              <a:rPr lang="en-US" dirty="0" smtClean="0"/>
              <a:t>11111011, </a:t>
            </a:r>
            <a:r>
              <a:rPr lang="en-US" dirty="0"/>
              <a:t>What is the value of x</a:t>
            </a:r>
            <a:r>
              <a:rPr lang="en-US" dirty="0" smtClean="0"/>
              <a:t>?</a:t>
            </a:r>
          </a:p>
          <a:p>
            <a:pPr marL="0" indent="0">
              <a:buNone/>
            </a:pPr>
            <a:endParaRPr lang="en-US" dirty="0" smtClean="0"/>
          </a:p>
          <a:p>
            <a:pPr>
              <a:buFont typeface="Courier New" panose="02070309020205020404" pitchFamily="49" charset="0"/>
              <a:buChar char="o"/>
            </a:pPr>
            <a:r>
              <a:rPr lang="en-US" dirty="0" smtClean="0"/>
              <a:t>5</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-7</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-5</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7</a:t>
            </a:r>
            <a:endParaRPr lang="en-US" dirty="0"/>
          </a:p>
          <a:p>
            <a:endParaRPr lang="en-US" dirty="0" smtClean="0"/>
          </a:p>
          <a:p>
            <a:endParaRPr lang="en-US" dirty="0"/>
          </a:p>
          <a:p>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601355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smtClean="0">
                <a:solidFill>
                  <a:schemeClr val="accent1"/>
                </a:solidFill>
              </a:rPr>
              <a:t>Overview of </a:t>
            </a:r>
            <a:r>
              <a:rPr lang="en-US" sz="3600" dirty="0">
                <a:solidFill>
                  <a:schemeClr val="accent1"/>
                </a:solidFill>
              </a:rPr>
              <a:t>Primitive data types in </a:t>
            </a:r>
            <a:r>
              <a:rPr lang="en-US" sz="3600" dirty="0" smtClean="0">
                <a:solidFill>
                  <a:schemeClr val="accent1"/>
                </a:solidFill>
              </a:rPr>
              <a:t>Java (Cont’d)</a:t>
            </a:r>
            <a:endParaRPr lang="en-US" sz="3600" dirty="0">
              <a:solidFill>
                <a:schemeClr val="accent1"/>
              </a:solidFill>
            </a:endParaRP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smtClean="0"/>
              <a:t>Char DEFAULT VALUE</a:t>
            </a:r>
          </a:p>
          <a:p>
            <a:pPr marL="0" indent="0">
              <a:buNone/>
            </a:pPr>
            <a:endParaRPr lang="en-US" b="1" dirty="0"/>
          </a:p>
          <a:p>
            <a:pPr marL="0" indent="0">
              <a:buNone/>
            </a:pPr>
            <a:r>
              <a:rPr lang="en-US" dirty="0"/>
              <a:t>What is the default value of a char</a:t>
            </a:r>
            <a:r>
              <a:rPr lang="en-US" dirty="0" smtClean="0"/>
              <a:t>?</a:t>
            </a:r>
          </a:p>
          <a:p>
            <a:pPr marL="0" indent="0">
              <a:buNone/>
            </a:pPr>
            <a:endParaRPr lang="en-US" dirty="0" smtClean="0"/>
          </a:p>
          <a:p>
            <a:pPr>
              <a:buFont typeface="Courier New" panose="02070309020205020404" pitchFamily="49" charset="0"/>
              <a:buChar char="o"/>
            </a:pPr>
            <a:r>
              <a:rPr lang="en-US" dirty="0" smtClean="0"/>
              <a:t>Empty</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a:t>it depends on memory </a:t>
            </a:r>
            <a:r>
              <a:rPr lang="en-US" dirty="0" smtClean="0"/>
              <a:t>location</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\u0000</a:t>
            </a:r>
          </a:p>
          <a:p>
            <a:pPr>
              <a:buFont typeface="Courier New" panose="02070309020205020404" pitchFamily="49" charset="0"/>
              <a:buChar char="o"/>
            </a:pPr>
            <a:endParaRPr lang="en-US" dirty="0" smtClean="0"/>
          </a:p>
          <a:p>
            <a:pPr>
              <a:buFont typeface="Courier New" panose="02070309020205020404" pitchFamily="49" charset="0"/>
              <a:buChar char="o"/>
            </a:pPr>
            <a:r>
              <a:rPr lang="en-US" dirty="0" smtClean="0"/>
              <a:t>\x0000</a:t>
            </a:r>
          </a:p>
          <a:p>
            <a:endParaRPr lang="en-US" dirty="0"/>
          </a:p>
          <a:p>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827089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smtClean="0">
                <a:solidFill>
                  <a:schemeClr val="accent1"/>
                </a:solidFill>
              </a:rPr>
              <a:t>Overview of </a:t>
            </a:r>
            <a:r>
              <a:rPr lang="en-US" sz="3600" dirty="0">
                <a:solidFill>
                  <a:schemeClr val="accent1"/>
                </a:solidFill>
              </a:rPr>
              <a:t>Primitive data types in </a:t>
            </a:r>
            <a:r>
              <a:rPr lang="en-US" sz="3600" dirty="0" smtClean="0">
                <a:solidFill>
                  <a:schemeClr val="accent1"/>
                </a:solidFill>
              </a:rPr>
              <a:t>Java (Cont’d)</a:t>
            </a:r>
            <a:endParaRPr lang="en-US" sz="3600" dirty="0">
              <a:solidFill>
                <a:schemeClr val="accent1"/>
              </a:solidFill>
            </a:endParaRPr>
          </a:p>
        </p:txBody>
      </p:sp>
      <p:sp>
        <p:nvSpPr>
          <p:cNvPr id="3" name="Content Placeholder 2"/>
          <p:cNvSpPr>
            <a:spLocks noGrp="1"/>
          </p:cNvSpPr>
          <p:nvPr>
            <p:ph idx="1"/>
          </p:nvPr>
        </p:nvSpPr>
        <p:spPr>
          <a:xfrm>
            <a:off x="107504" y="1131590"/>
            <a:ext cx="8856984" cy="3744416"/>
          </a:xfrm>
        </p:spPr>
        <p:txBody>
          <a:bodyPr>
            <a:normAutofit fontScale="92500" lnSpcReduction="20000"/>
          </a:bodyPr>
          <a:lstStyle/>
          <a:p>
            <a:pPr marL="0" indent="0">
              <a:buNone/>
            </a:pPr>
            <a:r>
              <a:rPr lang="en-US" sz="2000" b="1" cap="all" dirty="0" smtClean="0"/>
              <a:t>UNICODE</a:t>
            </a:r>
          </a:p>
          <a:p>
            <a:pPr marL="0" indent="0">
              <a:buNone/>
            </a:pPr>
            <a:endParaRPr lang="en-US" sz="2100" b="1" cap="all" dirty="0"/>
          </a:p>
          <a:p>
            <a:pPr marL="0" indent="0">
              <a:buNone/>
            </a:pPr>
            <a:r>
              <a:rPr lang="en-US" dirty="0"/>
              <a:t>What is Unicode? Select the answer that </a:t>
            </a:r>
            <a:r>
              <a:rPr lang="en-US" dirty="0" smtClean="0"/>
              <a:t>matches:</a:t>
            </a:r>
          </a:p>
          <a:p>
            <a:pPr marL="0" indent="0">
              <a:buNone/>
            </a:pPr>
            <a:endParaRPr lang="en-US" dirty="0" smtClean="0"/>
          </a:p>
          <a:p>
            <a:pPr marL="457200" indent="-457200">
              <a:buFont typeface="+mj-lt"/>
              <a:buAutoNum type="arabicPeriod"/>
            </a:pPr>
            <a:r>
              <a:rPr lang="en-US" dirty="0"/>
              <a:t>An international encoding standard for use with different </a:t>
            </a:r>
            <a:r>
              <a:rPr lang="en-US" dirty="0" smtClean="0"/>
              <a:t>languages</a:t>
            </a:r>
          </a:p>
          <a:p>
            <a:pPr marL="457200" indent="-457200">
              <a:buFont typeface="+mj-lt"/>
              <a:buAutoNum type="arabicPeriod"/>
            </a:pPr>
            <a:endParaRPr lang="en-US" dirty="0" smtClean="0"/>
          </a:p>
          <a:p>
            <a:pPr marL="457200" indent="-457200">
              <a:buFont typeface="+mj-lt"/>
              <a:buAutoNum type="arabicPeriod"/>
            </a:pPr>
            <a:r>
              <a:rPr lang="en-US" dirty="0" smtClean="0"/>
              <a:t>It </a:t>
            </a:r>
            <a:r>
              <a:rPr lang="en-US" dirty="0"/>
              <a:t>uses 7 bits for each </a:t>
            </a:r>
            <a:r>
              <a:rPr lang="en-US" dirty="0" smtClean="0"/>
              <a:t>character</a:t>
            </a:r>
          </a:p>
          <a:p>
            <a:pPr marL="457200" indent="-457200">
              <a:buFont typeface="+mj-lt"/>
              <a:buAutoNum type="arabicPeriod"/>
            </a:pPr>
            <a:endParaRPr lang="en-US" dirty="0" smtClean="0"/>
          </a:p>
          <a:p>
            <a:pPr marL="457200" indent="-457200">
              <a:buFont typeface="+mj-lt"/>
              <a:buAutoNum type="arabicPeriod"/>
            </a:pPr>
            <a:r>
              <a:rPr lang="en-US" dirty="0" smtClean="0"/>
              <a:t>It </a:t>
            </a:r>
            <a:r>
              <a:rPr lang="en-US" dirty="0"/>
              <a:t>uses 16 bits, which means that it can represent more than 65,000 unique characters</a:t>
            </a:r>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38670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53809"/>
            <a:ext cx="9318096" cy="742950"/>
          </a:xfrm>
        </p:spPr>
        <p:txBody>
          <a:bodyPr>
            <a:noAutofit/>
          </a:bodyPr>
          <a:lstStyle/>
          <a:p>
            <a:r>
              <a:rPr lang="en-US" sz="3600" dirty="0" smtClean="0">
                <a:solidFill>
                  <a:schemeClr val="accent1"/>
                </a:solidFill>
              </a:rPr>
              <a:t>Overview of </a:t>
            </a:r>
            <a:r>
              <a:rPr lang="en-US" sz="3600" dirty="0">
                <a:solidFill>
                  <a:schemeClr val="accent1"/>
                </a:solidFill>
              </a:rPr>
              <a:t>Primitive data types in </a:t>
            </a:r>
            <a:r>
              <a:rPr lang="en-US" sz="3600" dirty="0" smtClean="0">
                <a:solidFill>
                  <a:schemeClr val="accent1"/>
                </a:solidFill>
              </a:rPr>
              <a:t>Java (Cont’d)</a:t>
            </a:r>
            <a:endParaRPr lang="en-US" sz="3600" dirty="0">
              <a:solidFill>
                <a:schemeClr val="accent1"/>
              </a:solidFill>
            </a:endParaRPr>
          </a:p>
        </p:txBody>
      </p:sp>
      <p:sp>
        <p:nvSpPr>
          <p:cNvPr id="3" name="Content Placeholder 2"/>
          <p:cNvSpPr>
            <a:spLocks noGrp="1"/>
          </p:cNvSpPr>
          <p:nvPr>
            <p:ph idx="1"/>
          </p:nvPr>
        </p:nvSpPr>
        <p:spPr>
          <a:xfrm>
            <a:off x="107504" y="1131590"/>
            <a:ext cx="8856984" cy="3744416"/>
          </a:xfrm>
        </p:spPr>
        <p:txBody>
          <a:bodyPr>
            <a:normAutofit fontScale="92500" lnSpcReduction="10000"/>
          </a:bodyPr>
          <a:lstStyle/>
          <a:p>
            <a:pPr marL="0" indent="0">
              <a:buNone/>
            </a:pPr>
            <a:r>
              <a:rPr lang="en-US" sz="2100" b="1" cap="all" dirty="0"/>
              <a:t>Char </a:t>
            </a:r>
            <a:r>
              <a:rPr lang="en-US" sz="2100" b="1" cap="all" dirty="0" smtClean="0"/>
              <a:t>DECLARATION</a:t>
            </a:r>
          </a:p>
          <a:p>
            <a:pPr marL="0" indent="0">
              <a:buNone/>
            </a:pPr>
            <a:endParaRPr lang="en-US" sz="2100" b="1" cap="all" dirty="0"/>
          </a:p>
          <a:p>
            <a:pPr marL="0" indent="0">
              <a:buNone/>
            </a:pPr>
            <a:r>
              <a:rPr lang="en-US" dirty="0"/>
              <a:t>How could one declare and initialize a variable of type char in Java</a:t>
            </a:r>
            <a:r>
              <a:rPr lang="en-US" dirty="0" smtClean="0"/>
              <a:t>?</a:t>
            </a:r>
          </a:p>
          <a:p>
            <a:pPr marL="0" indent="0">
              <a:buNone/>
            </a:pPr>
            <a:endParaRPr lang="en-US" dirty="0" smtClean="0"/>
          </a:p>
          <a:p>
            <a:pPr marL="457200" indent="-457200">
              <a:buFont typeface="+mj-lt"/>
              <a:buAutoNum type="arabicPeriod"/>
            </a:pPr>
            <a:r>
              <a:rPr lang="en-US" dirty="0"/>
              <a:t>char c1 = 'java</a:t>
            </a:r>
            <a:r>
              <a:rPr lang="en-US" dirty="0" smtClean="0"/>
              <a:t>';</a:t>
            </a:r>
          </a:p>
          <a:p>
            <a:pPr marL="457200" indent="-457200">
              <a:buFont typeface="+mj-lt"/>
              <a:buAutoNum type="arabicPeriod"/>
            </a:pPr>
            <a:r>
              <a:rPr lang="en-US" dirty="0" smtClean="0"/>
              <a:t>char </a:t>
            </a:r>
            <a:r>
              <a:rPr lang="en-US" dirty="0"/>
              <a:t>c2 = \</a:t>
            </a:r>
            <a:r>
              <a:rPr lang="en-US" dirty="0" smtClean="0"/>
              <a:t>u0123;</a:t>
            </a:r>
          </a:p>
          <a:p>
            <a:pPr marL="457200" indent="-457200">
              <a:buFont typeface="+mj-lt"/>
              <a:buAutoNum type="arabicPeriod"/>
            </a:pPr>
            <a:r>
              <a:rPr lang="en-US" dirty="0" smtClean="0"/>
              <a:t>char </a:t>
            </a:r>
            <a:r>
              <a:rPr lang="en-US" dirty="0"/>
              <a:t>c3 = </a:t>
            </a:r>
            <a:r>
              <a:rPr lang="en-US" dirty="0" smtClean="0"/>
              <a:t>01230;</a:t>
            </a:r>
          </a:p>
          <a:p>
            <a:pPr marL="457200" indent="-457200">
              <a:buFont typeface="+mj-lt"/>
              <a:buAutoNum type="arabicPeriod"/>
            </a:pPr>
            <a:r>
              <a:rPr lang="en-US" dirty="0" smtClean="0"/>
              <a:t>char </a:t>
            </a:r>
            <a:r>
              <a:rPr lang="en-US" dirty="0"/>
              <a:t>c4 = '\</a:t>
            </a:r>
            <a:r>
              <a:rPr lang="en-US" dirty="0" err="1"/>
              <a:t>ibafe</a:t>
            </a:r>
            <a:r>
              <a:rPr lang="en-US" dirty="0" smtClean="0"/>
              <a:t>';</a:t>
            </a:r>
          </a:p>
          <a:p>
            <a:pPr marL="457200" indent="-457200">
              <a:buFont typeface="+mj-lt"/>
              <a:buAutoNum type="arabicPeriod"/>
            </a:pPr>
            <a:r>
              <a:rPr lang="en-US" dirty="0" smtClean="0"/>
              <a:t>char </a:t>
            </a:r>
            <a:r>
              <a:rPr lang="en-US" dirty="0"/>
              <a:t>c5 = '\</a:t>
            </a:r>
            <a:r>
              <a:rPr lang="en-US" dirty="0" err="1"/>
              <a:t>ubafe</a:t>
            </a:r>
            <a:r>
              <a:rPr lang="en-US" dirty="0" smtClean="0"/>
              <a:t>';</a:t>
            </a:r>
          </a:p>
          <a:p>
            <a:pPr marL="457200" indent="-457200">
              <a:buFont typeface="+mj-lt"/>
              <a:buAutoNum type="arabicPeriod"/>
            </a:pPr>
            <a:r>
              <a:rPr lang="en-US" dirty="0" smtClean="0"/>
              <a:t>char </a:t>
            </a:r>
            <a:r>
              <a:rPr lang="en-US" dirty="0"/>
              <a:t>c6 = 0xbafe;</a:t>
            </a:r>
          </a:p>
          <a:p>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3933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267494"/>
            <a:ext cx="7704856" cy="742950"/>
          </a:xfrm>
        </p:spPr>
        <p:txBody>
          <a:bodyPr/>
          <a:lstStyle/>
          <a:p>
            <a:r>
              <a:rPr lang="en-CA" dirty="0" smtClean="0"/>
              <a:t>Weekly Lectures and Labs</a:t>
            </a:r>
            <a:endParaRPr lang="en-CA" dirty="0"/>
          </a:p>
        </p:txBody>
      </p:sp>
      <p:sp>
        <p:nvSpPr>
          <p:cNvPr id="6" name="Content Placeholder 5"/>
          <p:cNvSpPr>
            <a:spLocks noGrp="1"/>
          </p:cNvSpPr>
          <p:nvPr>
            <p:ph idx="1"/>
          </p:nvPr>
        </p:nvSpPr>
        <p:spPr>
          <a:xfrm>
            <a:off x="251520" y="1086928"/>
            <a:ext cx="5976664" cy="4032448"/>
          </a:xfrm>
        </p:spPr>
        <p:txBody>
          <a:bodyPr>
            <a:normAutofit fontScale="62500" lnSpcReduction="20000"/>
          </a:bodyPr>
          <a:lstStyle/>
          <a:p>
            <a:r>
              <a:rPr lang="en-US" dirty="0"/>
              <a:t>This course </a:t>
            </a:r>
            <a:r>
              <a:rPr lang="en-US" dirty="0">
                <a:solidFill>
                  <a:schemeClr val="tx2"/>
                </a:solidFill>
              </a:rPr>
              <a:t>will not introduce you to OO concepts</a:t>
            </a:r>
            <a:r>
              <a:rPr lang="en-US" dirty="0"/>
              <a:t>, therefore you must be proficient in OO concepts from C++ programming language. The recommended pre-requisite is the successful completion of </a:t>
            </a:r>
            <a:r>
              <a:rPr lang="en-US" dirty="0" smtClean="0"/>
              <a:t>OOP344.</a:t>
            </a:r>
            <a:endParaRPr lang="en-CA" dirty="0" smtClean="0"/>
          </a:p>
          <a:p>
            <a:endParaRPr lang="en-CA" dirty="0"/>
          </a:p>
          <a:p>
            <a:r>
              <a:rPr lang="en-CA" dirty="0" smtClean="0"/>
              <a:t>Lectures </a:t>
            </a:r>
            <a:r>
              <a:rPr lang="en-CA" dirty="0"/>
              <a:t>are </a:t>
            </a:r>
            <a:r>
              <a:rPr lang="en-CA" dirty="0" smtClean="0"/>
              <a:t>instructor-centred</a:t>
            </a:r>
            <a:r>
              <a:rPr lang="en-CA" dirty="0"/>
              <a:t>. Ask questions anytime during the </a:t>
            </a:r>
            <a:r>
              <a:rPr lang="en-CA" dirty="0" smtClean="0"/>
              <a:t>lecture. There would also be after-lecture quizzes with bonus marks!</a:t>
            </a:r>
          </a:p>
          <a:p>
            <a:endParaRPr lang="en-CA" dirty="0" smtClean="0"/>
          </a:p>
          <a:p>
            <a:r>
              <a:rPr lang="en-CA" dirty="0">
                <a:solidFill>
                  <a:schemeClr val="tx2"/>
                </a:solidFill>
              </a:rPr>
              <a:t>Silence your cell phones in </a:t>
            </a:r>
            <a:r>
              <a:rPr lang="en-CA" dirty="0" smtClean="0">
                <a:solidFill>
                  <a:schemeClr val="tx2"/>
                </a:solidFill>
              </a:rPr>
              <a:t>class and be </a:t>
            </a:r>
            <a:r>
              <a:rPr lang="en-CA" dirty="0">
                <a:solidFill>
                  <a:schemeClr val="tx2"/>
                </a:solidFill>
              </a:rPr>
              <a:t>respectful of others</a:t>
            </a:r>
            <a:r>
              <a:rPr lang="en-CA" dirty="0"/>
              <a:t>.</a:t>
            </a:r>
          </a:p>
          <a:p>
            <a:endParaRPr lang="en-CA" dirty="0"/>
          </a:p>
          <a:p>
            <a:r>
              <a:rPr lang="en-CA" dirty="0"/>
              <a:t>Lab activities </a:t>
            </a:r>
            <a:r>
              <a:rPr lang="en-CA" dirty="0" smtClean="0"/>
              <a:t>are there to solidify and to complement (or add to) </a:t>
            </a:r>
            <a:r>
              <a:rPr lang="en-CA" dirty="0"/>
              <a:t>the weekly lecture material</a:t>
            </a:r>
            <a:r>
              <a:rPr lang="en-CA" dirty="0" smtClean="0"/>
              <a:t>.</a:t>
            </a:r>
            <a:r>
              <a:rPr lang="en-CA" dirty="0"/>
              <a:t> </a:t>
            </a:r>
            <a:r>
              <a:rPr lang="en-CA" dirty="0" smtClean="0">
                <a:solidFill>
                  <a:schemeClr val="tx2"/>
                </a:solidFill>
              </a:rPr>
              <a:t>Lab activities are not </a:t>
            </a:r>
            <a:r>
              <a:rPr lang="en-CA" dirty="0" smtClean="0">
                <a:solidFill>
                  <a:schemeClr val="tx2"/>
                </a:solidFill>
              </a:rPr>
              <a:t>marked, but try to do your best! Their </a:t>
            </a:r>
            <a:r>
              <a:rPr lang="en-CA" dirty="0" smtClean="0">
                <a:solidFill>
                  <a:schemeClr val="tx2"/>
                </a:solidFill>
              </a:rPr>
              <a:t>solutions will be </a:t>
            </a:r>
            <a:r>
              <a:rPr lang="en-CA" dirty="0" smtClean="0">
                <a:solidFill>
                  <a:schemeClr val="tx2"/>
                </a:solidFill>
              </a:rPr>
              <a:t>presented to you in labs</a:t>
            </a:r>
            <a:r>
              <a:rPr lang="en-CA" dirty="0"/>
              <a:t>.</a:t>
            </a:r>
            <a:endParaRPr lang="en-CA" dirty="0" smtClean="0"/>
          </a:p>
          <a:p>
            <a:endParaRPr lang="en-CA" dirty="0"/>
          </a:p>
          <a:p>
            <a:r>
              <a:rPr lang="en-CA" dirty="0" smtClean="0">
                <a:solidFill>
                  <a:schemeClr val="tx2"/>
                </a:solidFill>
              </a:rPr>
              <a:t>Your best resource would be Oracle’s online </a:t>
            </a:r>
            <a:r>
              <a:rPr lang="en-CA" dirty="0">
                <a:solidFill>
                  <a:schemeClr val="tx2"/>
                </a:solidFill>
              </a:rPr>
              <a:t>Java tutorials at </a:t>
            </a:r>
            <a:r>
              <a:rPr lang="en-CA" dirty="0">
                <a:hlinkClick r:id="rId3"/>
              </a:rPr>
              <a:t>http://docs.oracle.com/javase/tutorial</a:t>
            </a:r>
            <a:r>
              <a:rPr lang="en-CA" dirty="0" smtClean="0">
                <a:hlinkClick r:id="rId3"/>
              </a:rPr>
              <a:t>/</a:t>
            </a:r>
            <a:endParaRPr lang="en-CA" dirty="0" smtClean="0"/>
          </a:p>
        </p:txBody>
      </p:sp>
      <p:pic>
        <p:nvPicPr>
          <p:cNvPr id="2051" name="Picture 3" descr="C:\Users\dhr\AppData\Local\Microsoft\Windows\INetCache\IE\X9KBJFMO\lecture-with-audienc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938" y="1491631"/>
            <a:ext cx="2749825"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442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Overview of Operators in Java</a:t>
            </a:r>
            <a:endParaRPr lang="en-US" sz="3600" dirty="0"/>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smtClean="0">
                <a:solidFill>
                  <a:schemeClr val="tx2"/>
                </a:solidFill>
              </a:rPr>
              <a:t>All </a:t>
            </a:r>
            <a:r>
              <a:rPr lang="en-US" dirty="0">
                <a:solidFill>
                  <a:schemeClr val="tx2"/>
                </a:solidFill>
              </a:rPr>
              <a:t>the familiar C and C++ operators </a:t>
            </a:r>
            <a:r>
              <a:rPr lang="en-US" dirty="0" smtClean="0">
                <a:solidFill>
                  <a:schemeClr val="tx2"/>
                </a:solidFill>
              </a:rPr>
              <a:t>apply in Java</a:t>
            </a:r>
            <a:r>
              <a:rPr lang="en-US" dirty="0" smtClean="0"/>
              <a:t>.</a:t>
            </a:r>
          </a:p>
          <a:p>
            <a:endParaRPr lang="en-US" dirty="0"/>
          </a:p>
          <a:p>
            <a:r>
              <a:rPr lang="en-US" dirty="0" smtClean="0"/>
              <a:t>The </a:t>
            </a:r>
            <a:r>
              <a:rPr lang="en-US" dirty="0"/>
              <a:t>Java programming language has no unsigned data types, so the </a:t>
            </a:r>
            <a:r>
              <a:rPr lang="en-US" dirty="0">
                <a:solidFill>
                  <a:schemeClr val="tx2"/>
                </a:solidFill>
              </a:rPr>
              <a:t>&gt;&gt;&gt; operator has been added to the language to indicate an unsigned (logical) right </a:t>
            </a:r>
            <a:r>
              <a:rPr lang="en-US" dirty="0" smtClean="0">
                <a:solidFill>
                  <a:schemeClr val="tx2"/>
                </a:solidFill>
              </a:rPr>
              <a:t>shift</a:t>
            </a:r>
            <a:r>
              <a:rPr lang="en-US" dirty="0" smtClean="0"/>
              <a:t>.</a:t>
            </a:r>
          </a:p>
          <a:p>
            <a:endParaRPr lang="en-US" dirty="0"/>
          </a:p>
          <a:p>
            <a:r>
              <a:rPr lang="en-US" dirty="0" smtClean="0"/>
              <a:t>Java </a:t>
            </a:r>
            <a:r>
              <a:rPr lang="en-US" dirty="0"/>
              <a:t>also uses the </a:t>
            </a:r>
            <a:r>
              <a:rPr lang="en-US" dirty="0">
                <a:solidFill>
                  <a:schemeClr val="tx2"/>
                </a:solidFill>
              </a:rPr>
              <a:t>+ operator for string concatenation</a:t>
            </a:r>
            <a:r>
              <a:rPr lang="en-US" dirty="0"/>
              <a:t>; concatenation </a:t>
            </a:r>
            <a:r>
              <a:rPr lang="en-US" dirty="0" smtClean="0"/>
              <a:t>will be covered later, in </a:t>
            </a:r>
            <a:r>
              <a:rPr lang="en-US" dirty="0"/>
              <a:t>the discussion on strings.</a:t>
            </a:r>
          </a:p>
        </p:txBody>
      </p:sp>
    </p:spTree>
    <p:extLst>
      <p:ext uri="{BB962C8B-B14F-4D97-AF65-F5344CB8AC3E}">
        <p14:creationId xmlns:p14="http://schemas.microsoft.com/office/powerpoint/2010/main" val="2182858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Overview of Operators in Java (Cont’d)</a:t>
            </a:r>
            <a:endParaRPr lang="en-US" sz="2800" dirty="0">
              <a:solidFill>
                <a:schemeClr val="accent1"/>
              </a:solidFill>
            </a:endParaRPr>
          </a:p>
        </p:txBody>
      </p:sp>
      <p:pic>
        <p:nvPicPr>
          <p:cNvPr id="3" name="Picture 2"/>
          <p:cNvPicPr>
            <a:picLocks noChangeAspect="1"/>
          </p:cNvPicPr>
          <p:nvPr/>
        </p:nvPicPr>
        <p:blipFill>
          <a:blip r:embed="rId3"/>
          <a:stretch>
            <a:fillRect/>
          </a:stretch>
        </p:blipFill>
        <p:spPr>
          <a:xfrm>
            <a:off x="1769892" y="1059582"/>
            <a:ext cx="5048840" cy="4007517"/>
          </a:xfrm>
          <a:prstGeom prst="rect">
            <a:avLst/>
          </a:prstGeom>
        </p:spPr>
      </p:pic>
    </p:spTree>
    <p:extLst>
      <p:ext uri="{BB962C8B-B14F-4D97-AF65-F5344CB8AC3E}">
        <p14:creationId xmlns:p14="http://schemas.microsoft.com/office/powerpoint/2010/main" val="1901943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Overview of Operators in Java (Cont’d)</a:t>
            </a:r>
            <a:endParaRPr lang="en-US" sz="2800" dirty="0">
              <a:solidFill>
                <a:schemeClr val="accent1"/>
              </a:solidFill>
            </a:endParaRPr>
          </a:p>
        </p:txBody>
      </p:sp>
      <p:pic>
        <p:nvPicPr>
          <p:cNvPr id="2" name="Picture 1"/>
          <p:cNvPicPr>
            <a:picLocks noChangeAspect="1"/>
          </p:cNvPicPr>
          <p:nvPr/>
        </p:nvPicPr>
        <p:blipFill>
          <a:blip r:embed="rId3"/>
          <a:stretch>
            <a:fillRect/>
          </a:stretch>
        </p:blipFill>
        <p:spPr>
          <a:xfrm>
            <a:off x="1302535" y="1059582"/>
            <a:ext cx="5839537" cy="3972941"/>
          </a:xfrm>
          <a:prstGeom prst="rect">
            <a:avLst/>
          </a:prstGeom>
        </p:spPr>
      </p:pic>
    </p:spTree>
    <p:extLst>
      <p:ext uri="{BB962C8B-B14F-4D97-AF65-F5344CB8AC3E}">
        <p14:creationId xmlns:p14="http://schemas.microsoft.com/office/powerpoint/2010/main" val="2939292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Overview of Operators in Java (Cont’d)</a:t>
            </a:r>
            <a:endParaRPr lang="en-US" sz="2800" dirty="0">
              <a:solidFill>
                <a:schemeClr val="accent1"/>
              </a:solidFill>
            </a:endParaRPr>
          </a:p>
        </p:txBody>
      </p:sp>
      <p:pic>
        <p:nvPicPr>
          <p:cNvPr id="3" name="Picture 2"/>
          <p:cNvPicPr>
            <a:picLocks noChangeAspect="1"/>
          </p:cNvPicPr>
          <p:nvPr/>
        </p:nvPicPr>
        <p:blipFill>
          <a:blip r:embed="rId3"/>
          <a:stretch>
            <a:fillRect/>
          </a:stretch>
        </p:blipFill>
        <p:spPr>
          <a:xfrm>
            <a:off x="1093968" y="915566"/>
            <a:ext cx="6256672" cy="4109411"/>
          </a:xfrm>
          <a:prstGeom prst="rect">
            <a:avLst/>
          </a:prstGeom>
        </p:spPr>
      </p:pic>
    </p:spTree>
    <p:extLst>
      <p:ext uri="{BB962C8B-B14F-4D97-AF65-F5344CB8AC3E}">
        <p14:creationId xmlns:p14="http://schemas.microsoft.com/office/powerpoint/2010/main" val="1657852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Overview of Operators in Java (Cont’d)</a:t>
            </a:r>
            <a:endParaRPr lang="en-US" sz="2800" dirty="0">
              <a:solidFill>
                <a:schemeClr val="accent1"/>
              </a:solidFill>
            </a:endParaRPr>
          </a:p>
        </p:txBody>
      </p:sp>
      <p:pic>
        <p:nvPicPr>
          <p:cNvPr id="2" name="Picture 1"/>
          <p:cNvPicPr>
            <a:picLocks noChangeAspect="1"/>
          </p:cNvPicPr>
          <p:nvPr/>
        </p:nvPicPr>
        <p:blipFill>
          <a:blip r:embed="rId3"/>
          <a:stretch>
            <a:fillRect/>
          </a:stretch>
        </p:blipFill>
        <p:spPr>
          <a:xfrm>
            <a:off x="1635188" y="987574"/>
            <a:ext cx="5174232" cy="3990619"/>
          </a:xfrm>
          <a:prstGeom prst="rect">
            <a:avLst/>
          </a:prstGeom>
        </p:spPr>
      </p:pic>
    </p:spTree>
    <p:extLst>
      <p:ext uri="{BB962C8B-B14F-4D97-AF65-F5344CB8AC3E}">
        <p14:creationId xmlns:p14="http://schemas.microsoft.com/office/powerpoint/2010/main" val="3851465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Overview of Operators in Java (Cont’d)</a:t>
            </a:r>
            <a:endParaRPr lang="en-US" sz="2800" dirty="0">
              <a:solidFill>
                <a:schemeClr val="accent1"/>
              </a:solidFill>
            </a:endParaRPr>
          </a:p>
        </p:txBody>
      </p:sp>
      <p:pic>
        <p:nvPicPr>
          <p:cNvPr id="3" name="Picture 2"/>
          <p:cNvPicPr>
            <a:picLocks noChangeAspect="1"/>
          </p:cNvPicPr>
          <p:nvPr/>
        </p:nvPicPr>
        <p:blipFill>
          <a:blip r:embed="rId3"/>
          <a:stretch>
            <a:fillRect/>
          </a:stretch>
        </p:blipFill>
        <p:spPr>
          <a:xfrm>
            <a:off x="1206029" y="937818"/>
            <a:ext cx="6032549" cy="4185617"/>
          </a:xfrm>
          <a:prstGeom prst="rect">
            <a:avLst/>
          </a:prstGeom>
        </p:spPr>
      </p:pic>
    </p:spTree>
    <p:extLst>
      <p:ext uri="{BB962C8B-B14F-4D97-AF65-F5344CB8AC3E}">
        <p14:creationId xmlns:p14="http://schemas.microsoft.com/office/powerpoint/2010/main" val="21547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Overview of Operators in Java (Cont’d)</a:t>
            </a:r>
            <a:endParaRPr lang="en-US" sz="2800" dirty="0">
              <a:solidFill>
                <a:schemeClr val="accent1"/>
              </a:solidFill>
            </a:endParaRPr>
          </a:p>
        </p:txBody>
      </p:sp>
      <p:pic>
        <p:nvPicPr>
          <p:cNvPr id="2" name="Picture 1"/>
          <p:cNvPicPr>
            <a:picLocks noChangeAspect="1"/>
          </p:cNvPicPr>
          <p:nvPr/>
        </p:nvPicPr>
        <p:blipFill>
          <a:blip r:embed="rId3"/>
          <a:stretch>
            <a:fillRect/>
          </a:stretch>
        </p:blipFill>
        <p:spPr>
          <a:xfrm>
            <a:off x="1233972" y="1034998"/>
            <a:ext cx="5976664" cy="4046700"/>
          </a:xfrm>
          <a:prstGeom prst="rect">
            <a:avLst/>
          </a:prstGeom>
        </p:spPr>
      </p:pic>
    </p:spTree>
    <p:extLst>
      <p:ext uri="{BB962C8B-B14F-4D97-AF65-F5344CB8AC3E}">
        <p14:creationId xmlns:p14="http://schemas.microsoft.com/office/powerpoint/2010/main" val="3914848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Overview of Operators in Java (Cont’d)</a:t>
            </a:r>
            <a:endParaRPr lang="en-US" sz="3600" dirty="0">
              <a:solidFill>
                <a:schemeClr val="accent1"/>
              </a:solidFill>
            </a:endParaRPr>
          </a:p>
        </p:txBody>
      </p:sp>
      <p:sp>
        <p:nvSpPr>
          <p:cNvPr id="9" name="Rectangle 8"/>
          <p:cNvSpPr/>
          <p:nvPr/>
        </p:nvSpPr>
        <p:spPr>
          <a:xfrm>
            <a:off x="204233" y="1275606"/>
            <a:ext cx="8784976" cy="3693319"/>
          </a:xfrm>
          <a:prstGeom prst="rect">
            <a:avLst/>
          </a:prstGeom>
        </p:spPr>
        <p:txBody>
          <a:bodyPr wrap="square">
            <a:spAutoFit/>
          </a:bodyPr>
          <a:lstStyle/>
          <a:p>
            <a:r>
              <a:rPr lang="en-US" b="1" dirty="0"/>
              <a:t>TERNARY OPERATOR</a:t>
            </a:r>
          </a:p>
          <a:p>
            <a:r>
              <a:rPr lang="en-US" dirty="0"/>
              <a:t> </a:t>
            </a:r>
          </a:p>
          <a:p>
            <a:r>
              <a:rPr lang="en-US" dirty="0" smtClean="0"/>
              <a:t>Given </a:t>
            </a:r>
            <a:r>
              <a:rPr lang="en-US" dirty="0"/>
              <a:t>the </a:t>
            </a:r>
            <a:r>
              <a:rPr lang="en-US" dirty="0" smtClean="0"/>
              <a:t>expression </a:t>
            </a:r>
            <a:r>
              <a:rPr lang="en-US" u="sng" dirty="0" smtClean="0"/>
              <a:t>a </a:t>
            </a:r>
            <a:r>
              <a:rPr lang="en-US" u="sng" dirty="0"/>
              <a:t>= x ? b : </a:t>
            </a:r>
            <a:r>
              <a:rPr lang="en-US" u="sng" dirty="0" smtClean="0"/>
              <a:t>c;</a:t>
            </a:r>
            <a:r>
              <a:rPr lang="en-US" dirty="0" smtClean="0"/>
              <a:t> which statements </a:t>
            </a:r>
            <a:r>
              <a:rPr lang="en-US" dirty="0"/>
              <a:t>are true</a:t>
            </a:r>
            <a:r>
              <a:rPr lang="en-US" dirty="0" smtClean="0"/>
              <a:t>?</a:t>
            </a:r>
          </a:p>
          <a:p>
            <a:endParaRPr lang="en-US" dirty="0"/>
          </a:p>
          <a:p>
            <a:r>
              <a:rPr lang="en-US" dirty="0" smtClean="0"/>
              <a:t>1- The </a:t>
            </a:r>
            <a:r>
              <a:rPr lang="en-US" dirty="0"/>
              <a:t>types of the expressions b and c must be compatible and are made identical through </a:t>
            </a:r>
            <a:r>
              <a:rPr lang="en-US" dirty="0" smtClean="0"/>
              <a:t>conversion</a:t>
            </a:r>
          </a:p>
          <a:p>
            <a:endParaRPr lang="en-US" dirty="0" smtClean="0"/>
          </a:p>
          <a:p>
            <a:r>
              <a:rPr lang="en-US" dirty="0" smtClean="0"/>
              <a:t>2- The </a:t>
            </a:r>
            <a:r>
              <a:rPr lang="en-US" dirty="0"/>
              <a:t>type of the expression x must be </a:t>
            </a:r>
            <a:r>
              <a:rPr lang="en-US" dirty="0" err="1" smtClean="0"/>
              <a:t>boolean</a:t>
            </a:r>
            <a:r>
              <a:rPr lang="en-US" dirty="0" smtClean="0"/>
              <a:t>.</a:t>
            </a:r>
          </a:p>
          <a:p>
            <a:endParaRPr lang="en-US" dirty="0" smtClean="0"/>
          </a:p>
          <a:p>
            <a:r>
              <a:rPr lang="en-US" dirty="0" smtClean="0"/>
              <a:t>3- The </a:t>
            </a:r>
            <a:r>
              <a:rPr lang="en-US" dirty="0"/>
              <a:t>type of the expressions b and c must be assignment compatible with the type of </a:t>
            </a:r>
            <a:r>
              <a:rPr lang="en-US" dirty="0" smtClean="0"/>
              <a:t>a.</a:t>
            </a:r>
          </a:p>
          <a:p>
            <a:endParaRPr lang="en-US" dirty="0" smtClean="0"/>
          </a:p>
          <a:p>
            <a:r>
              <a:rPr lang="en-US" dirty="0" smtClean="0"/>
              <a:t>4- The </a:t>
            </a:r>
            <a:r>
              <a:rPr lang="en-US" dirty="0"/>
              <a:t>value assigned to a will be b if x is true or will be c if x is false.</a:t>
            </a:r>
          </a:p>
        </p:txBody>
      </p:sp>
    </p:spTree>
    <p:extLst>
      <p:ext uri="{BB962C8B-B14F-4D97-AF65-F5344CB8AC3E}">
        <p14:creationId xmlns:p14="http://schemas.microsoft.com/office/powerpoint/2010/main" val="953690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Overview of Operators in Java (Cont’d)</a:t>
            </a:r>
            <a:endParaRPr lang="en-US" sz="3600" dirty="0">
              <a:solidFill>
                <a:schemeClr val="accent1"/>
              </a:solidFill>
            </a:endParaRPr>
          </a:p>
        </p:txBody>
      </p:sp>
      <p:sp>
        <p:nvSpPr>
          <p:cNvPr id="9" name="Rectangle 8"/>
          <p:cNvSpPr/>
          <p:nvPr/>
        </p:nvSpPr>
        <p:spPr>
          <a:xfrm>
            <a:off x="179512" y="1200150"/>
            <a:ext cx="8784976" cy="4524315"/>
          </a:xfrm>
          <a:prstGeom prst="rect">
            <a:avLst/>
          </a:prstGeom>
        </p:spPr>
        <p:txBody>
          <a:bodyPr wrap="square">
            <a:spAutoFit/>
          </a:bodyPr>
          <a:lstStyle/>
          <a:p>
            <a:r>
              <a:rPr lang="en-US" b="1" dirty="0"/>
              <a:t>TERNARY </a:t>
            </a:r>
            <a:r>
              <a:rPr lang="en-US" b="1" dirty="0" smtClean="0"/>
              <a:t>NESTED OPERATOR</a:t>
            </a:r>
          </a:p>
          <a:p>
            <a:endParaRPr lang="en-US" b="1" dirty="0"/>
          </a:p>
          <a:p>
            <a:r>
              <a:rPr lang="en-US" dirty="0"/>
              <a:t>Given the Java </a:t>
            </a:r>
            <a:r>
              <a:rPr lang="en-US" dirty="0" smtClean="0"/>
              <a:t>code</a:t>
            </a:r>
          </a:p>
          <a:p>
            <a:endParaRPr lang="en-US" dirty="0"/>
          </a:p>
          <a:p>
            <a:r>
              <a:rPr lang="en-US" dirty="0">
                <a:latin typeface="Courier New" panose="02070309020205020404" pitchFamily="49" charset="0"/>
                <a:cs typeface="Courier New" panose="02070309020205020404" pitchFamily="49" charset="0"/>
              </a:rPr>
              <a:t>byte b = 127;</a:t>
            </a:r>
          </a:p>
          <a:p>
            <a:r>
              <a:rPr lang="en-US" dirty="0">
                <a:latin typeface="Courier New" panose="02070309020205020404" pitchFamily="49" charset="0"/>
                <a:cs typeface="Courier New" panose="02070309020205020404" pitchFamily="49" charset="0"/>
              </a:rPr>
              <a:t>b = (b &lt; 127) ? b &gt; -128 ? b = 1 : 2 : 3;</a:t>
            </a: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r>
              <a:rPr lang="en-US" dirty="0" smtClean="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t>What will it be printed</a:t>
            </a:r>
            <a:r>
              <a:rPr lang="en-US" dirty="0" smtClean="0"/>
              <a:t>?</a:t>
            </a:r>
          </a:p>
          <a:p>
            <a:pPr lvl="1"/>
            <a:endParaRPr lang="en-US" dirty="0">
              <a:latin typeface="Courier New" panose="02070309020205020404" pitchFamily="49" charset="0"/>
              <a:cs typeface="Courier New" panose="02070309020205020404" pitchFamily="49" charset="0"/>
            </a:endParaRPr>
          </a:p>
          <a:p>
            <a:pPr marL="742950" lvl="1" indent="-285750">
              <a:buFont typeface="Courier New" panose="02070309020205020404" pitchFamily="49" charset="0"/>
              <a:buChar char="o"/>
            </a:pPr>
            <a:r>
              <a:rPr lang="en-US" dirty="0" smtClean="0">
                <a:latin typeface="Courier New" panose="02070309020205020404" pitchFamily="49" charset="0"/>
                <a:cs typeface="Courier New" panose="02070309020205020404" pitchFamily="49" charset="0"/>
              </a:rPr>
              <a:t>1</a:t>
            </a:r>
          </a:p>
          <a:p>
            <a:pPr marL="742950" lvl="1" indent="-285750">
              <a:buFont typeface="Courier New" panose="02070309020205020404" pitchFamily="49" charset="0"/>
              <a:buChar char="o"/>
            </a:pPr>
            <a:r>
              <a:rPr lang="en-US" dirty="0" smtClean="0">
                <a:latin typeface="Courier New" panose="02070309020205020404" pitchFamily="49" charset="0"/>
                <a:cs typeface="Courier New" panose="02070309020205020404" pitchFamily="49" charset="0"/>
              </a:rPr>
              <a:t>2</a:t>
            </a:r>
          </a:p>
          <a:p>
            <a:pPr marL="742950" lvl="1" indent="-285750">
              <a:buFont typeface="Courier New" panose="02070309020205020404" pitchFamily="49" charset="0"/>
              <a:buChar char="o"/>
            </a:pPr>
            <a:r>
              <a:rPr lang="en-US" dirty="0" smtClean="0">
                <a:latin typeface="Courier New" panose="02070309020205020404" pitchFamily="49" charset="0"/>
                <a:cs typeface="Courier New" panose="02070309020205020404" pitchFamily="49" charset="0"/>
              </a:rPr>
              <a:t>3</a:t>
            </a:r>
          </a:p>
          <a:p>
            <a:pPr marL="742950" lvl="1" indent="-285750">
              <a:buFont typeface="Courier New" panose="02070309020205020404" pitchFamily="49" charset="0"/>
              <a:buChar char="o"/>
            </a:pPr>
            <a:r>
              <a:rPr lang="en-US" dirty="0" smtClean="0">
                <a:latin typeface="Courier New" panose="02070309020205020404" pitchFamily="49" charset="0"/>
                <a:cs typeface="Courier New" panose="02070309020205020404" pitchFamily="49" charset="0"/>
              </a:rPr>
              <a:t>Does not compile</a:t>
            </a:r>
            <a:endParaRPr lang="en-US" dirty="0">
              <a:latin typeface="Courier New" panose="02070309020205020404" pitchFamily="49" charset="0"/>
              <a:cs typeface="Courier New" panose="02070309020205020404" pitchFamily="49" charset="0"/>
            </a:endParaRPr>
          </a:p>
          <a:p>
            <a:endParaRPr lang="en-US" b="1" dirty="0"/>
          </a:p>
          <a:p>
            <a:r>
              <a:rPr lang="en-US" dirty="0"/>
              <a:t> </a:t>
            </a:r>
          </a:p>
        </p:txBody>
      </p:sp>
    </p:spTree>
    <p:extLst>
      <p:ext uri="{BB962C8B-B14F-4D97-AF65-F5344CB8AC3E}">
        <p14:creationId xmlns:p14="http://schemas.microsoft.com/office/powerpoint/2010/main" val="3530734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Overview of Operators in Java (Cont’d)</a:t>
            </a:r>
            <a:endParaRPr lang="en-US" sz="3600" dirty="0">
              <a:solidFill>
                <a:schemeClr val="accent1"/>
              </a:solidFill>
            </a:endParaRPr>
          </a:p>
        </p:txBody>
      </p:sp>
      <p:sp>
        <p:nvSpPr>
          <p:cNvPr id="9" name="Rectangle 8"/>
          <p:cNvSpPr/>
          <p:nvPr/>
        </p:nvSpPr>
        <p:spPr>
          <a:xfrm>
            <a:off x="179512" y="1200150"/>
            <a:ext cx="8784976" cy="3693319"/>
          </a:xfrm>
          <a:prstGeom prst="rect">
            <a:avLst/>
          </a:prstGeom>
        </p:spPr>
        <p:txBody>
          <a:bodyPr wrap="square">
            <a:spAutoFit/>
          </a:bodyPr>
          <a:lstStyle/>
          <a:p>
            <a:r>
              <a:rPr lang="en-US" b="1" dirty="0"/>
              <a:t>TERNARY </a:t>
            </a:r>
            <a:r>
              <a:rPr lang="en-US" b="1" dirty="0" smtClean="0"/>
              <a:t>OPERATOR</a:t>
            </a:r>
          </a:p>
          <a:p>
            <a:endParaRPr lang="en-US" b="1" dirty="0"/>
          </a:p>
          <a:p>
            <a:r>
              <a:rPr lang="en-US" dirty="0"/>
              <a:t>Given the Java code</a:t>
            </a:r>
          </a:p>
          <a:p>
            <a:endParaRPr lang="en-US" dirty="0"/>
          </a:p>
          <a:p>
            <a:r>
              <a:rPr lang="en-US" dirty="0">
                <a:latin typeface="Courier New" panose="02070309020205020404" pitchFamily="49" charset="0"/>
                <a:cs typeface="Courier New" panose="02070309020205020404" pitchFamily="49" charset="0"/>
              </a:rPr>
              <a:t>byte x =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b = x == (x &gt; ~x ? x : ~x);</a:t>
            </a:r>
          </a:p>
          <a:p>
            <a:endParaRPr lang="en-US" dirty="0"/>
          </a:p>
          <a:p>
            <a:r>
              <a:rPr lang="en-US" dirty="0"/>
              <a:t>What values should take x, such as </a:t>
            </a:r>
            <a:r>
              <a:rPr lang="en-US" dirty="0" err="1"/>
              <a:t>boolean</a:t>
            </a:r>
            <a:r>
              <a:rPr lang="en-US" dirty="0"/>
              <a:t> b to be true?</a:t>
            </a:r>
          </a:p>
          <a:p>
            <a:endParaRPr lang="en-US" dirty="0"/>
          </a:p>
          <a:p>
            <a:pPr marL="742950" lvl="1" indent="-285750">
              <a:buFont typeface="Courier New" panose="02070309020205020404" pitchFamily="49" charset="0"/>
              <a:buChar char="o"/>
            </a:pPr>
            <a:r>
              <a:rPr lang="en-US" dirty="0"/>
              <a:t>x </a:t>
            </a:r>
            <a:r>
              <a:rPr lang="en-US" dirty="0" smtClean="0"/>
              <a:t>&gt;= 0 </a:t>
            </a:r>
          </a:p>
          <a:p>
            <a:pPr marL="742950" lvl="1" indent="-285750">
              <a:buFont typeface="Courier New" panose="02070309020205020404" pitchFamily="49" charset="0"/>
              <a:buChar char="o"/>
            </a:pPr>
            <a:r>
              <a:rPr lang="en-US" dirty="0" smtClean="0"/>
              <a:t>x </a:t>
            </a:r>
            <a:r>
              <a:rPr lang="en-US" dirty="0"/>
              <a:t>&lt; </a:t>
            </a:r>
            <a:r>
              <a:rPr lang="en-US" dirty="0" smtClean="0"/>
              <a:t>0</a:t>
            </a:r>
          </a:p>
          <a:p>
            <a:pPr marL="742950" lvl="1" indent="-285750">
              <a:buFont typeface="Courier New" panose="02070309020205020404" pitchFamily="49" charset="0"/>
              <a:buChar char="o"/>
            </a:pPr>
            <a:r>
              <a:rPr lang="en-US" dirty="0" smtClean="0"/>
              <a:t>does </a:t>
            </a:r>
            <a:r>
              <a:rPr lang="en-US" dirty="0"/>
              <a:t>not compile</a:t>
            </a:r>
            <a:endParaRPr lang="en-US" b="1" dirty="0"/>
          </a:p>
          <a:p>
            <a:r>
              <a:rPr lang="en-US" dirty="0"/>
              <a:t> </a:t>
            </a:r>
          </a:p>
        </p:txBody>
      </p:sp>
    </p:spTree>
    <p:extLst>
      <p:ext uri="{BB962C8B-B14F-4D97-AF65-F5344CB8AC3E}">
        <p14:creationId xmlns:p14="http://schemas.microsoft.com/office/powerpoint/2010/main" val="366837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Assignments</a:t>
            </a:r>
            <a:endParaRPr lang="en-CA" dirty="0"/>
          </a:p>
        </p:txBody>
      </p:sp>
      <p:sp>
        <p:nvSpPr>
          <p:cNvPr id="4" name="Content Placeholder 3"/>
          <p:cNvSpPr>
            <a:spLocks noGrp="1"/>
          </p:cNvSpPr>
          <p:nvPr>
            <p:ph idx="1"/>
          </p:nvPr>
        </p:nvSpPr>
        <p:spPr>
          <a:xfrm>
            <a:off x="457200" y="1347614"/>
            <a:ext cx="5554960" cy="3657600"/>
          </a:xfrm>
        </p:spPr>
        <p:txBody>
          <a:bodyPr>
            <a:normAutofit fontScale="70000" lnSpcReduction="20000"/>
          </a:bodyPr>
          <a:lstStyle/>
          <a:p>
            <a:r>
              <a:rPr lang="en-CA" dirty="0" smtClean="0"/>
              <a:t>You will have </a:t>
            </a:r>
            <a:r>
              <a:rPr lang="en-CA" dirty="0" smtClean="0">
                <a:solidFill>
                  <a:schemeClr val="tx2"/>
                </a:solidFill>
              </a:rPr>
              <a:t>3 assignments</a:t>
            </a:r>
            <a:r>
              <a:rPr lang="en-CA" dirty="0" smtClean="0"/>
              <a:t>.</a:t>
            </a:r>
            <a:endParaRPr lang="en-CA" dirty="0"/>
          </a:p>
          <a:p>
            <a:pPr marL="0" indent="0">
              <a:buNone/>
            </a:pPr>
            <a:endParaRPr lang="en-CA" dirty="0"/>
          </a:p>
          <a:p>
            <a:r>
              <a:rPr lang="en-US" dirty="0"/>
              <a:t>Each assignment should be submitted on </a:t>
            </a:r>
            <a:r>
              <a:rPr lang="en-US" dirty="0" smtClean="0"/>
              <a:t>its due</a:t>
            </a:r>
            <a:r>
              <a:rPr lang="en-US" dirty="0"/>
              <a:t> date. </a:t>
            </a:r>
            <a:r>
              <a:rPr lang="en-US" dirty="0">
                <a:solidFill>
                  <a:schemeClr val="tx2"/>
                </a:solidFill>
              </a:rPr>
              <a:t>The deduction for late submission will be 10% each day or part of it. </a:t>
            </a:r>
            <a:r>
              <a:rPr lang="en-US" dirty="0" smtClean="0">
                <a:solidFill>
                  <a:schemeClr val="tx2"/>
                </a:solidFill>
              </a:rPr>
              <a:t>No assignment will </a:t>
            </a:r>
            <a:r>
              <a:rPr lang="en-US" dirty="0">
                <a:solidFill>
                  <a:schemeClr val="tx2"/>
                </a:solidFill>
              </a:rPr>
              <a:t>not be accepted after </a:t>
            </a:r>
            <a:r>
              <a:rPr lang="en-US" dirty="0" smtClean="0">
                <a:solidFill>
                  <a:schemeClr val="tx2"/>
                </a:solidFill>
              </a:rPr>
              <a:t>week 12</a:t>
            </a:r>
            <a:r>
              <a:rPr lang="en-US" dirty="0" smtClean="0"/>
              <a:t>.</a:t>
            </a:r>
            <a:endParaRPr lang="en-CA" dirty="0"/>
          </a:p>
          <a:p>
            <a:pPr marL="0" indent="0">
              <a:buNone/>
            </a:pPr>
            <a:endParaRPr lang="en-CA" dirty="0"/>
          </a:p>
          <a:p>
            <a:r>
              <a:rPr lang="en-CA" dirty="0" smtClean="0"/>
              <a:t>All the assignments </a:t>
            </a:r>
            <a:r>
              <a:rPr lang="en-CA" dirty="0" smtClean="0">
                <a:solidFill>
                  <a:schemeClr val="tx2"/>
                </a:solidFill>
              </a:rPr>
              <a:t>should be done satisfactorily to pass the course</a:t>
            </a:r>
            <a:r>
              <a:rPr lang="en-CA" dirty="0" smtClean="0"/>
              <a:t>.</a:t>
            </a:r>
          </a:p>
          <a:p>
            <a:endParaRPr lang="en-CA" dirty="0"/>
          </a:p>
          <a:p>
            <a:r>
              <a:rPr lang="en-US" dirty="0"/>
              <a:t>Students are encouraged to talk to each other, to the instructor, or to anyone else about any of the assignments, but </a:t>
            </a:r>
            <a:r>
              <a:rPr lang="en-US" dirty="0">
                <a:solidFill>
                  <a:schemeClr val="tx2"/>
                </a:solidFill>
              </a:rPr>
              <a:t>the final solution may not be copied from any source.</a:t>
            </a:r>
            <a:r>
              <a:rPr lang="en-US" dirty="0"/>
              <a:t> </a:t>
            </a:r>
            <a:r>
              <a:rPr lang="en-US" dirty="0" smtClean="0"/>
              <a:t>The</a:t>
            </a:r>
            <a:r>
              <a:rPr lang="en-US" dirty="0"/>
              <a:t> </a:t>
            </a:r>
            <a:r>
              <a:rPr lang="en-US" dirty="0" smtClean="0"/>
              <a:t>assignments</a:t>
            </a:r>
            <a:r>
              <a:rPr lang="en-US" dirty="0"/>
              <a:t> should be submitted </a:t>
            </a:r>
            <a:r>
              <a:rPr lang="en-US" dirty="0" smtClean="0"/>
              <a:t>online.</a:t>
            </a:r>
            <a:endParaRPr lang="en-US" dirty="0"/>
          </a:p>
        </p:txBody>
      </p:sp>
      <p:pic>
        <p:nvPicPr>
          <p:cNvPr id="7" name="Picture 2" descr="C:\Users\dhr\AppData\Local\Microsoft\Windows\INetCache\IE\X9KBJFMO\8076955086_5a397d6b5f_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658591" cy="265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633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Overview of Operators in Java (Cont’d)</a:t>
            </a:r>
            <a:endParaRPr lang="en-US" sz="3600" dirty="0">
              <a:solidFill>
                <a:schemeClr val="accent1"/>
              </a:solidFill>
            </a:endParaRPr>
          </a:p>
        </p:txBody>
      </p:sp>
      <p:sp>
        <p:nvSpPr>
          <p:cNvPr id="11" name="Rectangle 10"/>
          <p:cNvSpPr/>
          <p:nvPr/>
        </p:nvSpPr>
        <p:spPr>
          <a:xfrm>
            <a:off x="179512" y="1221198"/>
            <a:ext cx="8712968" cy="3416320"/>
          </a:xfrm>
          <a:prstGeom prst="rect">
            <a:avLst/>
          </a:prstGeom>
        </p:spPr>
        <p:txBody>
          <a:bodyPr wrap="square">
            <a:spAutoFit/>
          </a:bodyPr>
          <a:lstStyle/>
          <a:p>
            <a:r>
              <a:rPr lang="en-US" b="1" dirty="0"/>
              <a:t>BITWISE OPERATIONS</a:t>
            </a:r>
          </a:p>
          <a:p>
            <a:r>
              <a:rPr lang="en-US" dirty="0"/>
              <a:t> </a:t>
            </a:r>
          </a:p>
          <a:p>
            <a:r>
              <a:rPr lang="en-US" dirty="0" smtClean="0"/>
              <a:t>If </a:t>
            </a:r>
            <a:r>
              <a:rPr lang="en-US" dirty="0"/>
              <a:t>x and y are two variables of type byte such as:</a:t>
            </a:r>
          </a:p>
          <a:p>
            <a:endParaRPr lang="en-US" dirty="0" smtClean="0"/>
          </a:p>
          <a:p>
            <a:r>
              <a:rPr lang="en-US" dirty="0" smtClean="0"/>
              <a:t>byte </a:t>
            </a:r>
            <a:r>
              <a:rPr lang="en-US" dirty="0"/>
              <a:t>x = 5;</a:t>
            </a:r>
          </a:p>
          <a:p>
            <a:r>
              <a:rPr lang="en-US" dirty="0"/>
              <a:t>byte y = 7;</a:t>
            </a:r>
          </a:p>
          <a:p>
            <a:endParaRPr lang="en-US" dirty="0" smtClean="0"/>
          </a:p>
          <a:p>
            <a:r>
              <a:rPr lang="en-US" dirty="0" smtClean="0"/>
              <a:t>Enter </a:t>
            </a:r>
            <a:r>
              <a:rPr lang="en-US" dirty="0"/>
              <a:t>the numerical value of x &amp; </a:t>
            </a:r>
            <a:r>
              <a:rPr lang="en-US" dirty="0" smtClean="0"/>
              <a:t>y: </a:t>
            </a:r>
            <a:endParaRPr lang="en-US" dirty="0"/>
          </a:p>
          <a:p>
            <a:r>
              <a:rPr lang="en-US" dirty="0"/>
              <a:t> </a:t>
            </a:r>
          </a:p>
          <a:p>
            <a:r>
              <a:rPr lang="en-US" dirty="0" smtClean="0"/>
              <a:t>Enter </a:t>
            </a:r>
            <a:r>
              <a:rPr lang="en-US" dirty="0"/>
              <a:t>the numerical value of x | </a:t>
            </a:r>
            <a:r>
              <a:rPr lang="en-US" dirty="0" smtClean="0"/>
              <a:t>y:</a:t>
            </a:r>
          </a:p>
          <a:p>
            <a:r>
              <a:rPr lang="en-US" dirty="0" smtClean="0"/>
              <a:t> </a:t>
            </a:r>
            <a:endParaRPr lang="en-US" dirty="0"/>
          </a:p>
          <a:p>
            <a:r>
              <a:rPr lang="en-US" dirty="0" smtClean="0"/>
              <a:t>Enter </a:t>
            </a:r>
            <a:r>
              <a:rPr lang="en-US" dirty="0"/>
              <a:t>the numerical value of x ^ </a:t>
            </a:r>
            <a:r>
              <a:rPr lang="en-US" dirty="0" smtClean="0"/>
              <a:t>y:  </a:t>
            </a:r>
            <a:endParaRPr lang="en-US" dirty="0"/>
          </a:p>
        </p:txBody>
      </p:sp>
    </p:spTree>
    <p:extLst>
      <p:ext uri="{BB962C8B-B14F-4D97-AF65-F5344CB8AC3E}">
        <p14:creationId xmlns:p14="http://schemas.microsoft.com/office/powerpoint/2010/main" val="3018404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Overview of Operators in Java (Cont’d)</a:t>
            </a:r>
            <a:endParaRPr lang="en-US" sz="3600" dirty="0">
              <a:solidFill>
                <a:schemeClr val="accent1"/>
              </a:solidFill>
            </a:endParaRPr>
          </a:p>
        </p:txBody>
      </p:sp>
      <p:sp>
        <p:nvSpPr>
          <p:cNvPr id="11" name="Rectangle 10"/>
          <p:cNvSpPr/>
          <p:nvPr/>
        </p:nvSpPr>
        <p:spPr>
          <a:xfrm>
            <a:off x="179512" y="1221198"/>
            <a:ext cx="8712968" cy="2585323"/>
          </a:xfrm>
          <a:prstGeom prst="rect">
            <a:avLst/>
          </a:prstGeom>
        </p:spPr>
        <p:txBody>
          <a:bodyPr wrap="square">
            <a:spAutoFit/>
          </a:bodyPr>
          <a:lstStyle/>
          <a:p>
            <a:r>
              <a:rPr lang="en-US" b="1" cap="all" dirty="0"/>
              <a:t>SHIFT </a:t>
            </a:r>
            <a:r>
              <a:rPr lang="en-US" b="1" cap="all" dirty="0" smtClean="0"/>
              <a:t>OPERATOR</a:t>
            </a:r>
            <a:endParaRPr lang="en-US" b="1" dirty="0"/>
          </a:p>
          <a:p>
            <a:endParaRPr lang="en-US" b="1" dirty="0"/>
          </a:p>
          <a:p>
            <a:r>
              <a:rPr lang="en-US" dirty="0" smtClean="0"/>
              <a:t>If we have:</a:t>
            </a:r>
          </a:p>
          <a:p>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x = 444</a:t>
            </a:r>
            <a:r>
              <a:rPr lang="en-US" dirty="0" smtClean="0">
                <a:latin typeface="Courier New" panose="02070309020205020404" pitchFamily="49" charset="0"/>
                <a:cs typeface="Courier New" panose="02070309020205020404" pitchFamily="49" charset="0"/>
              </a:rPr>
              <a:t>;</a:t>
            </a:r>
          </a:p>
          <a:p>
            <a:endParaRPr lang="en-US" dirty="0"/>
          </a:p>
          <a:p>
            <a:r>
              <a:rPr lang="en-US" dirty="0"/>
              <a:t>Enter the value of x &gt;&gt; </a:t>
            </a:r>
            <a:r>
              <a:rPr lang="en-US" dirty="0" smtClean="0"/>
              <a:t>1:</a:t>
            </a:r>
          </a:p>
          <a:p>
            <a:endParaRPr lang="en-US" dirty="0" smtClean="0"/>
          </a:p>
          <a:p>
            <a:r>
              <a:rPr lang="en-US" dirty="0"/>
              <a:t>Enter the value of x &lt;&lt; </a:t>
            </a:r>
            <a:r>
              <a:rPr lang="en-US" dirty="0" smtClean="0"/>
              <a:t>1:</a:t>
            </a:r>
            <a:endParaRPr lang="en-US" dirty="0"/>
          </a:p>
          <a:p>
            <a:endParaRPr lang="en-US" dirty="0"/>
          </a:p>
        </p:txBody>
      </p:sp>
    </p:spTree>
    <p:extLst>
      <p:ext uri="{BB962C8B-B14F-4D97-AF65-F5344CB8AC3E}">
        <p14:creationId xmlns:p14="http://schemas.microsoft.com/office/powerpoint/2010/main" val="1738020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Overview of Operators in Java (Cont’d)</a:t>
            </a:r>
            <a:endParaRPr lang="en-US" sz="3600" dirty="0">
              <a:solidFill>
                <a:schemeClr val="accent1"/>
              </a:solidFill>
            </a:endParaRPr>
          </a:p>
        </p:txBody>
      </p:sp>
      <p:sp>
        <p:nvSpPr>
          <p:cNvPr id="11" name="Rectangle 10"/>
          <p:cNvSpPr/>
          <p:nvPr/>
        </p:nvSpPr>
        <p:spPr>
          <a:xfrm>
            <a:off x="179512" y="1221198"/>
            <a:ext cx="8712968" cy="3970318"/>
          </a:xfrm>
          <a:prstGeom prst="rect">
            <a:avLst/>
          </a:prstGeom>
        </p:spPr>
        <p:txBody>
          <a:bodyPr wrap="square">
            <a:spAutoFit/>
          </a:bodyPr>
          <a:lstStyle/>
          <a:p>
            <a:r>
              <a:rPr lang="en-US" b="1" cap="all" dirty="0" smtClean="0"/>
              <a:t>ARITHMETIC</a:t>
            </a:r>
          </a:p>
          <a:p>
            <a:endParaRPr lang="en-US" b="1" dirty="0"/>
          </a:p>
          <a:p>
            <a:r>
              <a:rPr lang="en-US" dirty="0"/>
              <a:t>Given the following Java method:</a:t>
            </a:r>
          </a:p>
          <a:p>
            <a:endParaRPr lang="en-US" dirty="0"/>
          </a:p>
          <a:p>
            <a:r>
              <a:rPr lang="en-US" dirty="0"/>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adder(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 {</a:t>
            </a:r>
          </a:p>
          <a:p>
            <a:r>
              <a:rPr lang="en-US" dirty="0">
                <a:latin typeface="Courier New" panose="02070309020205020404" pitchFamily="49" charset="0"/>
                <a:cs typeface="Courier New" panose="02070309020205020404" pitchFamily="49" charset="0"/>
              </a:rPr>
              <a:t>  	return 0x100 + n++;</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t>Enter the value of adder(2</a:t>
            </a:r>
            <a:r>
              <a:rPr lang="en-US" dirty="0" smtClean="0"/>
              <a:t>):</a:t>
            </a:r>
          </a:p>
          <a:p>
            <a:endParaRPr lang="en-US" dirty="0" smtClean="0"/>
          </a:p>
          <a:p>
            <a:r>
              <a:rPr lang="en-US" dirty="0"/>
              <a:t>Enter the value of adder(010</a:t>
            </a:r>
            <a:r>
              <a:rPr lang="en-US" dirty="0" smtClean="0"/>
              <a:t>):</a:t>
            </a:r>
          </a:p>
          <a:p>
            <a:endParaRPr lang="en-US" dirty="0"/>
          </a:p>
          <a:p>
            <a:r>
              <a:rPr lang="en-US" dirty="0"/>
              <a:t>Enter the value of </a:t>
            </a:r>
            <a:r>
              <a:rPr lang="en-US" dirty="0" smtClean="0"/>
              <a:t>adder(0xA):</a:t>
            </a:r>
            <a:endParaRPr lang="en-US" dirty="0"/>
          </a:p>
          <a:p>
            <a:endParaRPr lang="en-US" dirty="0"/>
          </a:p>
        </p:txBody>
      </p:sp>
    </p:spTree>
    <p:extLst>
      <p:ext uri="{BB962C8B-B14F-4D97-AF65-F5344CB8AC3E}">
        <p14:creationId xmlns:p14="http://schemas.microsoft.com/office/powerpoint/2010/main" val="28023287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Overview of Operators in Java (Cont’d)</a:t>
            </a:r>
            <a:endParaRPr lang="en-US" sz="3600" dirty="0">
              <a:solidFill>
                <a:schemeClr val="accent1"/>
              </a:solidFill>
            </a:endParaRPr>
          </a:p>
        </p:txBody>
      </p:sp>
      <p:sp>
        <p:nvSpPr>
          <p:cNvPr id="11" name="Rectangle 10"/>
          <p:cNvSpPr/>
          <p:nvPr/>
        </p:nvSpPr>
        <p:spPr>
          <a:xfrm>
            <a:off x="179512" y="1221198"/>
            <a:ext cx="8712968" cy="3416320"/>
          </a:xfrm>
          <a:prstGeom prst="rect">
            <a:avLst/>
          </a:prstGeom>
        </p:spPr>
        <p:txBody>
          <a:bodyPr wrap="square">
            <a:spAutoFit/>
          </a:bodyPr>
          <a:lstStyle/>
          <a:p>
            <a:r>
              <a:rPr lang="en-US" b="1" cap="all" dirty="0"/>
              <a:t>SIMPLE PROGRAM</a:t>
            </a:r>
            <a:endParaRPr lang="en-US" b="1" cap="all" dirty="0" smtClean="0"/>
          </a:p>
          <a:p>
            <a:endParaRPr lang="en-US" b="1" dirty="0"/>
          </a:p>
          <a:p>
            <a:r>
              <a:rPr lang="en-US" dirty="0"/>
              <a:t>After your run this program, what is the value of variable </a:t>
            </a:r>
            <a:r>
              <a:rPr lang="en-US" dirty="0" smtClean="0"/>
              <a:t>i:</a:t>
            </a:r>
          </a:p>
          <a:p>
            <a:endParaRPr lang="en-US" dirty="0"/>
          </a:p>
          <a:p>
            <a:r>
              <a:rPr lang="en-US" dirty="0">
                <a:latin typeface="Courier New" panose="02070309020205020404" pitchFamily="49" charset="0"/>
                <a:cs typeface="Courier New" panose="02070309020205020404" pitchFamily="49" charset="0"/>
              </a:rPr>
              <a:t>class What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if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828666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t>Type Conversions</a:t>
            </a:r>
            <a:endParaRPr lang="en-US" sz="2800" dirty="0"/>
          </a:p>
        </p:txBody>
      </p:sp>
      <p:sp>
        <p:nvSpPr>
          <p:cNvPr id="4" name="Content Placeholder 2"/>
          <p:cNvSpPr>
            <a:spLocks noGrp="1"/>
          </p:cNvSpPr>
          <p:nvPr>
            <p:ph idx="1"/>
          </p:nvPr>
        </p:nvSpPr>
        <p:spPr>
          <a:xfrm>
            <a:off x="179512" y="987574"/>
            <a:ext cx="8507288" cy="4148378"/>
          </a:xfrm>
        </p:spPr>
        <p:txBody>
          <a:bodyPr>
            <a:normAutofit fontScale="70000" lnSpcReduction="20000"/>
          </a:bodyPr>
          <a:lstStyle/>
          <a:p>
            <a:r>
              <a:rPr lang="en-US" dirty="0"/>
              <a:t>Java is a </a:t>
            </a:r>
            <a:r>
              <a:rPr lang="en-US" dirty="0" smtClean="0">
                <a:solidFill>
                  <a:schemeClr val="tx2"/>
                </a:solidFill>
              </a:rPr>
              <a:t>strongly-typed language</a:t>
            </a:r>
            <a:r>
              <a:rPr lang="en-US" dirty="0" smtClean="0"/>
              <a:t>.</a:t>
            </a:r>
          </a:p>
          <a:p>
            <a:endParaRPr lang="en-US" dirty="0"/>
          </a:p>
          <a:p>
            <a:r>
              <a:rPr lang="en-US" dirty="0" smtClean="0"/>
              <a:t>Implicit </a:t>
            </a:r>
            <a:r>
              <a:rPr lang="en-US" dirty="0"/>
              <a:t>conversion for primitive value: </a:t>
            </a:r>
            <a:r>
              <a:rPr lang="en-US" i="1" dirty="0">
                <a:solidFill>
                  <a:schemeClr val="tx2"/>
                </a:solidFill>
              </a:rPr>
              <a:t>any numeric value can be assigned </a:t>
            </a:r>
            <a:r>
              <a:rPr lang="en-US" i="1" dirty="0" smtClean="0">
                <a:solidFill>
                  <a:schemeClr val="tx2"/>
                </a:solidFill>
              </a:rPr>
              <a:t>to any </a:t>
            </a:r>
            <a:r>
              <a:rPr lang="en-US" i="1" dirty="0">
                <a:solidFill>
                  <a:schemeClr val="tx2"/>
                </a:solidFill>
              </a:rPr>
              <a:t>numeric </a:t>
            </a:r>
            <a:r>
              <a:rPr lang="en-US" i="1" dirty="0" smtClean="0">
                <a:solidFill>
                  <a:schemeClr val="tx2"/>
                </a:solidFill>
              </a:rPr>
              <a:t>variable </a:t>
            </a:r>
            <a:r>
              <a:rPr lang="en-US" i="1" dirty="0">
                <a:solidFill>
                  <a:schemeClr val="tx2"/>
                </a:solidFill>
              </a:rPr>
              <a:t>whose type supports a larger range of values</a:t>
            </a:r>
            <a:r>
              <a:rPr lang="en-US" i="1" dirty="0"/>
              <a:t>.</a:t>
            </a:r>
          </a:p>
          <a:p>
            <a:pPr marL="0" indent="0" algn="ctr">
              <a:buNone/>
            </a:pPr>
            <a:r>
              <a:rPr lang="en-US" b="1" i="1" dirty="0" smtClean="0"/>
              <a:t>byte </a:t>
            </a:r>
            <a:r>
              <a:rPr lang="en-US" dirty="0" smtClean="0">
                <a:sym typeface="Wingdings" panose="05000000000000000000" pitchFamily="2" charset="2"/>
              </a:rPr>
              <a:t></a:t>
            </a:r>
            <a:r>
              <a:rPr lang="en-US" dirty="0" smtClean="0"/>
              <a:t> </a:t>
            </a:r>
            <a:r>
              <a:rPr lang="en-US" b="1" i="1" dirty="0" smtClean="0"/>
              <a:t>short </a:t>
            </a:r>
            <a:r>
              <a:rPr lang="en-US" dirty="0">
                <a:sym typeface="Wingdings" panose="05000000000000000000" pitchFamily="2" charset="2"/>
              </a:rPr>
              <a:t></a:t>
            </a:r>
            <a:r>
              <a:rPr lang="en-US" dirty="0" smtClean="0"/>
              <a:t> </a:t>
            </a:r>
            <a:r>
              <a:rPr lang="en-US" b="1" i="1" dirty="0" err="1"/>
              <a:t>int</a:t>
            </a:r>
            <a:r>
              <a:rPr lang="en-US" b="1" i="1" dirty="0"/>
              <a:t> </a:t>
            </a:r>
            <a:r>
              <a:rPr lang="en-US" dirty="0">
                <a:sym typeface="Wingdings" panose="05000000000000000000" pitchFamily="2" charset="2"/>
              </a:rPr>
              <a:t></a:t>
            </a:r>
            <a:r>
              <a:rPr lang="en-US" dirty="0" smtClean="0"/>
              <a:t> </a:t>
            </a:r>
            <a:r>
              <a:rPr lang="en-US" b="1" i="1" dirty="0"/>
              <a:t>long </a:t>
            </a:r>
            <a:r>
              <a:rPr lang="en-US" dirty="0">
                <a:sym typeface="Wingdings" panose="05000000000000000000" pitchFamily="2" charset="2"/>
              </a:rPr>
              <a:t></a:t>
            </a:r>
            <a:r>
              <a:rPr lang="en-US" dirty="0" smtClean="0"/>
              <a:t> </a:t>
            </a:r>
            <a:r>
              <a:rPr lang="en-US" b="1" i="1" dirty="0"/>
              <a:t>float </a:t>
            </a:r>
            <a:r>
              <a:rPr lang="en-US" dirty="0">
                <a:sym typeface="Wingdings" panose="05000000000000000000" pitchFamily="2" charset="2"/>
              </a:rPr>
              <a:t></a:t>
            </a:r>
            <a:r>
              <a:rPr lang="en-US" dirty="0" smtClean="0"/>
              <a:t> </a:t>
            </a:r>
            <a:r>
              <a:rPr lang="en-US" b="1" i="1" dirty="0" smtClean="0"/>
              <a:t>double</a:t>
            </a:r>
          </a:p>
          <a:p>
            <a:pPr marL="0" indent="0" algn="ctr">
              <a:buNone/>
            </a:pPr>
            <a:endParaRPr lang="en-US" b="1" i="1" dirty="0" smtClean="0"/>
          </a:p>
          <a:p>
            <a:r>
              <a:rPr lang="en-US" dirty="0"/>
              <a:t>Explicit conversion </a:t>
            </a:r>
            <a:r>
              <a:rPr lang="en-US" dirty="0" smtClean="0"/>
              <a:t>or casting</a:t>
            </a:r>
            <a:r>
              <a:rPr lang="en-US" dirty="0"/>
              <a:t>:</a:t>
            </a:r>
          </a:p>
          <a:p>
            <a:pPr lvl="1">
              <a:buFont typeface="Courier New" panose="02070309020205020404" pitchFamily="49" charset="0"/>
              <a:buChar char="o"/>
            </a:pPr>
            <a:r>
              <a:rPr lang="en-US" i="1" dirty="0" err="1" smtClean="0">
                <a:solidFill>
                  <a:schemeClr val="tx2"/>
                </a:solidFill>
              </a:rPr>
              <a:t>boolean</a:t>
            </a:r>
            <a:r>
              <a:rPr lang="en-US" i="1" dirty="0" smtClean="0">
                <a:solidFill>
                  <a:schemeClr val="tx2"/>
                </a:solidFill>
              </a:rPr>
              <a:t> </a:t>
            </a:r>
            <a:r>
              <a:rPr lang="en-US" dirty="0">
                <a:solidFill>
                  <a:schemeClr val="tx2"/>
                </a:solidFill>
              </a:rPr>
              <a:t>type doesn’t allow any casting at all</a:t>
            </a:r>
            <a:r>
              <a:rPr lang="en-US" dirty="0" smtClean="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smtClean="0">
                <a:solidFill>
                  <a:schemeClr val="tx2"/>
                </a:solidFill>
              </a:rPr>
              <a:t>A </a:t>
            </a:r>
            <a:r>
              <a:rPr lang="en-US" i="1" dirty="0">
                <a:solidFill>
                  <a:schemeClr val="tx2"/>
                </a:solidFill>
              </a:rPr>
              <a:t>char </a:t>
            </a:r>
            <a:r>
              <a:rPr lang="en-US" dirty="0">
                <a:solidFill>
                  <a:schemeClr val="tx2"/>
                </a:solidFill>
              </a:rPr>
              <a:t>can be cast to any integer type and vice versa </a:t>
            </a:r>
            <a:r>
              <a:rPr lang="en-US" dirty="0" smtClean="0">
                <a:solidFill>
                  <a:schemeClr val="tx2"/>
                </a:solidFill>
              </a:rPr>
              <a:t>except </a:t>
            </a:r>
            <a:r>
              <a:rPr lang="en-US" dirty="0">
                <a:solidFill>
                  <a:schemeClr val="tx2"/>
                </a:solidFill>
              </a:rPr>
              <a:t>to a short type</a:t>
            </a:r>
            <a:r>
              <a:rPr lang="en-US" dirty="0"/>
              <a:t>. </a:t>
            </a:r>
            <a:r>
              <a:rPr lang="en-US" dirty="0" smtClean="0"/>
              <a:t>When </a:t>
            </a:r>
            <a:r>
              <a:rPr lang="en-US" i="1" dirty="0" smtClean="0"/>
              <a:t>char type </a:t>
            </a:r>
            <a:r>
              <a:rPr lang="en-US" dirty="0"/>
              <a:t>is cast to </a:t>
            </a:r>
            <a:r>
              <a:rPr lang="en-US" i="1" dirty="0" err="1"/>
              <a:t>int</a:t>
            </a:r>
            <a:r>
              <a:rPr lang="en-US" i="1" dirty="0"/>
              <a:t> </a:t>
            </a:r>
            <a:r>
              <a:rPr lang="en-US" dirty="0" smtClean="0"/>
              <a:t>type, </a:t>
            </a:r>
            <a:r>
              <a:rPr lang="en-US" dirty="0"/>
              <a:t>upper bits are filled with zeros</a:t>
            </a:r>
            <a:r>
              <a:rPr lang="en-US" dirty="0" smtClean="0"/>
              <a:t>.</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smtClean="0"/>
              <a:t>Attention</a:t>
            </a:r>
            <a:r>
              <a:rPr lang="en-US" dirty="0"/>
              <a:t>: </a:t>
            </a:r>
            <a:r>
              <a:rPr lang="en-US" dirty="0" smtClean="0"/>
              <a:t>integer </a:t>
            </a:r>
            <a:r>
              <a:rPr lang="en-US" dirty="0"/>
              <a:t>types are converted by chopping off the upper </a:t>
            </a:r>
            <a:r>
              <a:rPr lang="en-US" dirty="0" smtClean="0"/>
              <a:t>bits. </a:t>
            </a:r>
            <a:r>
              <a:rPr lang="en-US" dirty="0" smtClean="0">
                <a:solidFill>
                  <a:schemeClr val="tx2"/>
                </a:solidFill>
              </a:rPr>
              <a:t>If </a:t>
            </a:r>
            <a:r>
              <a:rPr lang="en-US" dirty="0">
                <a:solidFill>
                  <a:schemeClr val="tx2"/>
                </a:solidFill>
              </a:rPr>
              <a:t>the larger integer has a value outside the range off the smaller type, dropping </a:t>
            </a:r>
            <a:r>
              <a:rPr lang="en-US" dirty="0" smtClean="0">
                <a:solidFill>
                  <a:schemeClr val="tx2"/>
                </a:solidFill>
              </a:rPr>
              <a:t>the upper </a:t>
            </a:r>
            <a:r>
              <a:rPr lang="en-US" dirty="0">
                <a:solidFill>
                  <a:schemeClr val="tx2"/>
                </a:solidFill>
              </a:rPr>
              <a:t>bits changes the value, including possibly changing </a:t>
            </a:r>
            <a:r>
              <a:rPr lang="en-US" dirty="0" smtClean="0">
                <a:solidFill>
                  <a:schemeClr val="tx2"/>
                </a:solidFill>
              </a:rPr>
              <a:t>sign.</a:t>
            </a:r>
          </a:p>
          <a:p>
            <a:pPr lvl="1">
              <a:buFont typeface="Courier New" panose="02070309020205020404" pitchFamily="49" charset="0"/>
              <a:buChar char="o"/>
            </a:pPr>
            <a:endParaRPr lang="en-US" dirty="0" smtClean="0"/>
          </a:p>
          <a:p>
            <a:pPr marL="548640" lvl="2" indent="0">
              <a:buNone/>
            </a:pPr>
            <a:r>
              <a:rPr lang="en-US" b="1" i="1" dirty="0" smtClean="0"/>
              <a:t>Ex</a:t>
            </a:r>
            <a:r>
              <a:rPr lang="en-US" b="1" i="1" dirty="0"/>
              <a:t>: short x = -129;</a:t>
            </a:r>
          </a:p>
          <a:p>
            <a:pPr marL="548640" lvl="2" indent="0">
              <a:buNone/>
            </a:pPr>
            <a:r>
              <a:rPr lang="en-US" b="1" i="1" dirty="0"/>
              <a:t>byte y = (</a:t>
            </a:r>
            <a:r>
              <a:rPr lang="en-US" b="1" i="1" dirty="0" smtClean="0"/>
              <a:t>byte)x; </a:t>
            </a:r>
            <a:r>
              <a:rPr lang="en-US" i="1" dirty="0" smtClean="0"/>
              <a:t>What </a:t>
            </a:r>
            <a:r>
              <a:rPr lang="en-US" i="1" dirty="0"/>
              <a:t>is the value of y ???</a:t>
            </a:r>
            <a:endParaRPr lang="en-US" dirty="0"/>
          </a:p>
        </p:txBody>
      </p:sp>
    </p:spTree>
    <p:extLst>
      <p:ext uri="{BB962C8B-B14F-4D97-AF65-F5344CB8AC3E}">
        <p14:creationId xmlns:p14="http://schemas.microsoft.com/office/powerpoint/2010/main" val="2429133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Type Conversions (Cont’d)</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a:t>
            </a:r>
            <a:r>
              <a:rPr lang="en-US" b="1" u="sng" dirty="0" smtClean="0"/>
              <a:t>CONVERSION 1</a:t>
            </a:r>
          </a:p>
          <a:p>
            <a:endParaRPr lang="en-US" dirty="0"/>
          </a:p>
          <a:p>
            <a:r>
              <a:rPr lang="en-US" dirty="0" smtClean="0"/>
              <a:t>Given </a:t>
            </a:r>
            <a:r>
              <a:rPr lang="en-US" dirty="0"/>
              <a:t>the following Java statements</a:t>
            </a:r>
          </a:p>
          <a:p>
            <a:endParaRPr lang="en-US" dirty="0"/>
          </a:p>
          <a:p>
            <a:pPr marL="0" indent="0">
              <a:lnSpc>
                <a:spcPct val="120000"/>
              </a:lnSpc>
              <a:buNone/>
            </a:pPr>
            <a:r>
              <a:rPr lang="en-US" dirty="0">
                <a:latin typeface="Courier New" panose="02070309020205020404" pitchFamily="49" charset="0"/>
                <a:cs typeface="Courier New" panose="02070309020205020404" pitchFamily="49" charset="0"/>
              </a:rPr>
              <a:t>byte b = 1;</a:t>
            </a:r>
          </a:p>
          <a:p>
            <a:pPr marL="0" indent="0">
              <a:lnSpc>
                <a:spcPct val="120000"/>
              </a:lnSpc>
              <a:buNone/>
            </a:pPr>
            <a:r>
              <a:rPr lang="en-US" dirty="0" smtClean="0">
                <a:latin typeface="Courier New" panose="02070309020205020404" pitchFamily="49" charset="0"/>
                <a:cs typeface="Courier New" panose="02070309020205020404" pitchFamily="49" charset="0"/>
              </a:rPr>
              <a:t>b </a:t>
            </a:r>
            <a:r>
              <a:rPr lang="en-US" dirty="0">
                <a:latin typeface="Courier New" panose="02070309020205020404" pitchFamily="49" charset="0"/>
                <a:cs typeface="Courier New" panose="02070309020205020404" pitchFamily="49" charset="0"/>
              </a:rPr>
              <a:t>= ++b + 1;</a:t>
            </a:r>
          </a:p>
          <a:p>
            <a:pPr marL="0" indent="0">
              <a:lnSpc>
                <a:spcPct val="120000"/>
              </a:lnSpc>
              <a:buNone/>
            </a:pPr>
            <a:r>
              <a:rPr lang="en-US" dirty="0" err="1" smtClean="0">
                <a:latin typeface="Courier New" panose="02070309020205020404" pitchFamily="49" charset="0"/>
                <a:cs typeface="Courier New" panose="02070309020205020404" pitchFamily="49" charset="0"/>
              </a:rPr>
              <a:t>System.out.println</a:t>
            </a:r>
            <a:r>
              <a:rPr lang="en-US" dirty="0" smtClean="0">
                <a:latin typeface="Courier New" panose="02070309020205020404" pitchFamily="49" charset="0"/>
                <a:cs typeface="Courier New" panose="02070309020205020404" pitchFamily="49" charset="0"/>
              </a:rPr>
              <a:t>(b</a:t>
            </a:r>
            <a:r>
              <a:rPr lang="en-US" dirty="0">
                <a:latin typeface="Courier New" panose="02070309020205020404" pitchFamily="49" charset="0"/>
                <a:cs typeface="Courier New" panose="02070309020205020404" pitchFamily="49" charset="0"/>
              </a:rPr>
              <a:t>);</a:t>
            </a:r>
          </a:p>
          <a:p>
            <a:endParaRPr lang="en-US" dirty="0"/>
          </a:p>
          <a:p>
            <a:pPr marL="0" indent="0">
              <a:buNone/>
            </a:pPr>
            <a:r>
              <a:rPr lang="en-US" dirty="0"/>
              <a:t>What do you obtain, if you try to compile and run this code?</a:t>
            </a:r>
          </a:p>
          <a:p>
            <a:pPr marL="0" indent="0">
              <a:buNone/>
            </a:pPr>
            <a:r>
              <a:rPr lang="en-US" dirty="0" smtClean="0"/>
              <a:t>2</a:t>
            </a:r>
          </a:p>
          <a:p>
            <a:pPr marL="0" indent="0">
              <a:buNone/>
            </a:pPr>
            <a:r>
              <a:rPr lang="en-US" dirty="0" smtClean="0"/>
              <a:t>3</a:t>
            </a:r>
          </a:p>
          <a:p>
            <a:pPr marL="0" indent="0">
              <a:buNone/>
            </a:pPr>
            <a:r>
              <a:rPr lang="en-US" dirty="0" smtClean="0"/>
              <a:t>Or …?</a:t>
            </a:r>
            <a:endParaRPr lang="en-US" dirty="0"/>
          </a:p>
        </p:txBody>
      </p:sp>
    </p:spTree>
    <p:extLst>
      <p:ext uri="{BB962C8B-B14F-4D97-AF65-F5344CB8AC3E}">
        <p14:creationId xmlns:p14="http://schemas.microsoft.com/office/powerpoint/2010/main" val="3270578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Type Conversions (Cont’d)</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fontScale="85000" lnSpcReduction="20000"/>
          </a:bodyPr>
          <a:lstStyle/>
          <a:p>
            <a:pPr marL="0" indent="0">
              <a:buNone/>
            </a:pPr>
            <a:r>
              <a:rPr lang="en-US" b="1" u="sng" dirty="0"/>
              <a:t>BYTE </a:t>
            </a:r>
            <a:r>
              <a:rPr lang="en-US" b="1" u="sng" dirty="0" smtClean="0"/>
              <a:t>CONVERSION 2</a:t>
            </a:r>
          </a:p>
          <a:p>
            <a:endParaRPr lang="en-US" dirty="0"/>
          </a:p>
          <a:p>
            <a:r>
              <a:rPr lang="en-US" dirty="0" smtClean="0"/>
              <a:t>Given </a:t>
            </a:r>
            <a:r>
              <a:rPr lang="en-US" dirty="0"/>
              <a:t>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byte b = 1;</a:t>
            </a:r>
          </a:p>
          <a:p>
            <a:pPr marL="0" indent="0">
              <a:buNone/>
            </a:pPr>
            <a:r>
              <a:rPr lang="en-US" b="1" dirty="0">
                <a:latin typeface="Courier New" panose="02070309020205020404" pitchFamily="49" charset="0"/>
                <a:cs typeface="Courier New" panose="02070309020205020404" pitchFamily="49" charset="0"/>
              </a:rPr>
              <a:t>b += ++b + 1;</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a:t>
            </a:r>
          </a:p>
          <a:p>
            <a:endParaRPr lang="en-US" dirty="0"/>
          </a:p>
          <a:p>
            <a:pPr marL="0" indent="0">
              <a:buNone/>
            </a:pPr>
            <a:r>
              <a:rPr lang="en-US" dirty="0"/>
              <a:t>What do you obtain, if you try to compile and run this code?</a:t>
            </a:r>
          </a:p>
          <a:p>
            <a:pPr marL="0" indent="0">
              <a:buNone/>
            </a:pPr>
            <a:r>
              <a:rPr lang="en-US" dirty="0" smtClean="0"/>
              <a:t>2</a:t>
            </a:r>
          </a:p>
          <a:p>
            <a:pPr marL="0" indent="0">
              <a:buNone/>
            </a:pPr>
            <a:r>
              <a:rPr lang="en-US" dirty="0" smtClean="0"/>
              <a:t>3</a:t>
            </a:r>
          </a:p>
          <a:p>
            <a:pPr marL="0" indent="0">
              <a:buNone/>
            </a:pPr>
            <a:r>
              <a:rPr lang="en-US" dirty="0"/>
              <a:t>4</a:t>
            </a:r>
            <a:endParaRPr lang="en-US" dirty="0" smtClean="0"/>
          </a:p>
          <a:p>
            <a:pPr marL="0" indent="0">
              <a:buNone/>
            </a:pPr>
            <a:r>
              <a:rPr lang="en-US" dirty="0" smtClean="0"/>
              <a:t>Or …?</a:t>
            </a:r>
            <a:endParaRPr lang="en-US" dirty="0"/>
          </a:p>
        </p:txBody>
      </p:sp>
    </p:spTree>
    <p:extLst>
      <p:ext uri="{BB962C8B-B14F-4D97-AF65-F5344CB8AC3E}">
        <p14:creationId xmlns:p14="http://schemas.microsoft.com/office/powerpoint/2010/main" val="997432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Type Conversions (Cont’d)</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smtClean="0"/>
              <a:t>FLOAT CONVERSION 1</a:t>
            </a:r>
          </a:p>
          <a:p>
            <a:endParaRPr lang="en-US" dirty="0"/>
          </a:p>
          <a:p>
            <a:r>
              <a:rPr lang="en-US" dirty="0" smtClean="0"/>
              <a:t>Given </a:t>
            </a:r>
            <a:r>
              <a:rPr lang="en-US" dirty="0"/>
              <a:t>the following Java statements</a:t>
            </a:r>
          </a:p>
          <a:p>
            <a:endParaRPr lang="en-US" dirty="0"/>
          </a:p>
          <a:p>
            <a:pPr marL="0" indent="0">
              <a:buNone/>
            </a:pPr>
            <a:r>
              <a:rPr lang="en-US" dirty="0">
                <a:latin typeface="Courier New" panose="02070309020205020404" pitchFamily="49" charset="0"/>
                <a:cs typeface="Courier New" panose="02070309020205020404" pitchFamily="49" charset="0"/>
              </a:rPr>
              <a:t>float f = 1;</a:t>
            </a: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smtClean="0"/>
              <a:t>1.0</a:t>
            </a:r>
          </a:p>
          <a:p>
            <a:pPr marL="0" indent="0">
              <a:buNone/>
            </a:pPr>
            <a:r>
              <a:rPr lang="en-US" dirty="0" smtClean="0"/>
              <a:t>2.0</a:t>
            </a:r>
          </a:p>
          <a:p>
            <a:pPr marL="0" indent="0">
              <a:buNone/>
            </a:pPr>
            <a:r>
              <a:rPr lang="en-US" dirty="0" smtClean="0"/>
              <a:t>Or …?</a:t>
            </a:r>
            <a:endParaRPr lang="en-US" dirty="0"/>
          </a:p>
        </p:txBody>
      </p:sp>
    </p:spTree>
    <p:extLst>
      <p:ext uri="{BB962C8B-B14F-4D97-AF65-F5344CB8AC3E}">
        <p14:creationId xmlns:p14="http://schemas.microsoft.com/office/powerpoint/2010/main" val="2404547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dirty="0" smtClean="0">
                <a:solidFill>
                  <a:schemeClr val="accent1"/>
                </a:solidFill>
              </a:rPr>
              <a:t>Type Conversions (Cont’d)</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fontScale="92500" lnSpcReduction="10000"/>
          </a:bodyPr>
          <a:lstStyle/>
          <a:p>
            <a:pPr marL="0" indent="0">
              <a:buNone/>
            </a:pPr>
            <a:r>
              <a:rPr lang="en-US" b="1" u="sng" dirty="0" smtClean="0"/>
              <a:t>FLOAT CONVERSION 2</a:t>
            </a:r>
          </a:p>
          <a:p>
            <a:endParaRPr lang="en-US" dirty="0"/>
          </a:p>
          <a:p>
            <a:r>
              <a:rPr lang="en-US" dirty="0" smtClean="0"/>
              <a:t>Given </a:t>
            </a:r>
            <a:r>
              <a:rPr lang="en-US" dirty="0"/>
              <a:t>the following Java statements</a:t>
            </a:r>
          </a:p>
          <a:p>
            <a:endParaRPr lang="en-US" dirty="0"/>
          </a:p>
          <a:p>
            <a:pPr marL="0" indent="0">
              <a:buNone/>
            </a:pPr>
            <a:r>
              <a:rPr lang="en-US" b="1" dirty="0">
                <a:latin typeface="Courier New" panose="02070309020205020404" pitchFamily="49" charset="0"/>
                <a:cs typeface="Courier New" panose="02070309020205020404" pitchFamily="49" charset="0"/>
              </a:rPr>
              <a:t>float f = 1.0;</a:t>
            </a: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f += 1.0;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dirty="0"/>
              <a:t>What do you obtain, if you try to compile and run this code?</a:t>
            </a:r>
          </a:p>
          <a:p>
            <a:pPr marL="0" indent="0">
              <a:buNone/>
            </a:pPr>
            <a:r>
              <a:rPr lang="en-US" dirty="0" smtClean="0"/>
              <a:t>1.0</a:t>
            </a:r>
          </a:p>
          <a:p>
            <a:pPr marL="0" indent="0">
              <a:buNone/>
            </a:pPr>
            <a:r>
              <a:rPr lang="en-US" dirty="0" smtClean="0"/>
              <a:t>2.0</a:t>
            </a:r>
          </a:p>
          <a:p>
            <a:pPr marL="0" indent="0">
              <a:buNone/>
            </a:pPr>
            <a:r>
              <a:rPr lang="en-US" dirty="0" smtClean="0"/>
              <a:t>Or …?</a:t>
            </a:r>
            <a:endParaRPr lang="en-US" dirty="0"/>
          </a:p>
        </p:txBody>
      </p:sp>
    </p:spTree>
    <p:extLst>
      <p:ext uri="{BB962C8B-B14F-4D97-AF65-F5344CB8AC3E}">
        <p14:creationId xmlns:p14="http://schemas.microsoft.com/office/powerpoint/2010/main" val="3506720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316632"/>
            <a:ext cx="8229600" cy="742950"/>
          </a:xfrm>
        </p:spPr>
        <p:txBody>
          <a:bodyPr>
            <a:noAutofit/>
          </a:bodyPr>
          <a:lstStyle/>
          <a:p>
            <a:r>
              <a:rPr lang="en-US" sz="2800" cap="all" dirty="0" smtClean="0">
                <a:solidFill>
                  <a:schemeClr val="accent1"/>
                </a:solidFill>
              </a:rPr>
              <a:t>BOOLEAN </a:t>
            </a:r>
            <a:r>
              <a:rPr lang="en-US" sz="2800" cap="all" dirty="0">
                <a:solidFill>
                  <a:schemeClr val="accent1"/>
                </a:solidFill>
              </a:rPr>
              <a:t>EXPRESSIONS</a:t>
            </a:r>
            <a:endParaRPr lang="en-US" sz="2800" dirty="0">
              <a:solidFill>
                <a:schemeClr val="accent1"/>
              </a:solidFill>
            </a:endParaRPr>
          </a:p>
        </p:txBody>
      </p:sp>
      <p:sp>
        <p:nvSpPr>
          <p:cNvPr id="4" name="Content Placeholder 2"/>
          <p:cNvSpPr>
            <a:spLocks noGrp="1"/>
          </p:cNvSpPr>
          <p:nvPr>
            <p:ph idx="1"/>
          </p:nvPr>
        </p:nvSpPr>
        <p:spPr>
          <a:xfrm>
            <a:off x="179512" y="987574"/>
            <a:ext cx="8507288" cy="4148378"/>
          </a:xfrm>
        </p:spPr>
        <p:txBody>
          <a:bodyPr>
            <a:normAutofit/>
          </a:bodyPr>
          <a:lstStyle/>
          <a:p>
            <a:r>
              <a:rPr lang="en-US" dirty="0" smtClean="0"/>
              <a:t>What </a:t>
            </a:r>
            <a:r>
              <a:rPr lang="en-US" dirty="0"/>
              <a:t>operators either change the value of a </a:t>
            </a:r>
            <a:r>
              <a:rPr lang="en-US" dirty="0" err="1"/>
              <a:t>boolean</a:t>
            </a:r>
            <a:r>
              <a:rPr lang="en-US" dirty="0"/>
              <a:t> expression or combine two </a:t>
            </a:r>
            <a:r>
              <a:rPr lang="en-US" dirty="0" err="1"/>
              <a:t>boolean</a:t>
            </a:r>
            <a:r>
              <a:rPr lang="en-US" dirty="0"/>
              <a:t> expressions?</a:t>
            </a:r>
          </a:p>
          <a:p>
            <a:endParaRPr lang="en-US" dirty="0"/>
          </a:p>
          <a:p>
            <a:pPr lvl="1">
              <a:buFont typeface="Courier New" panose="02070309020205020404" pitchFamily="49" charset="0"/>
              <a:buChar char="o"/>
            </a:pPr>
            <a:r>
              <a:rPr lang="en-US" dirty="0"/>
              <a:t>Arithmetic </a:t>
            </a:r>
            <a:r>
              <a:rPr lang="en-US" dirty="0" smtClean="0"/>
              <a:t>operators</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Ternary operators</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Boolean operators</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Relational </a:t>
            </a:r>
            <a:r>
              <a:rPr lang="en-US" dirty="0"/>
              <a:t>operators</a:t>
            </a:r>
          </a:p>
        </p:txBody>
      </p:sp>
    </p:spTree>
    <p:extLst>
      <p:ext uri="{BB962C8B-B14F-4D97-AF65-F5344CB8AC3E}">
        <p14:creationId xmlns:p14="http://schemas.microsoft.com/office/powerpoint/2010/main" val="1594199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Tests</a:t>
            </a:r>
            <a:endParaRPr lang="en-CA" dirty="0"/>
          </a:p>
        </p:txBody>
      </p:sp>
      <p:sp>
        <p:nvSpPr>
          <p:cNvPr id="6" name="Content Placeholder 5"/>
          <p:cNvSpPr>
            <a:spLocks noGrp="1"/>
          </p:cNvSpPr>
          <p:nvPr>
            <p:ph idx="1"/>
          </p:nvPr>
        </p:nvSpPr>
        <p:spPr>
          <a:xfrm>
            <a:off x="457200" y="1347614"/>
            <a:ext cx="4906888" cy="3657600"/>
          </a:xfrm>
        </p:spPr>
        <p:txBody>
          <a:bodyPr>
            <a:normAutofit fontScale="70000" lnSpcReduction="20000"/>
          </a:bodyPr>
          <a:lstStyle/>
          <a:p>
            <a:r>
              <a:rPr lang="en-CA" dirty="0"/>
              <a:t>You will have </a:t>
            </a:r>
            <a:r>
              <a:rPr lang="en-CA" dirty="0" smtClean="0">
                <a:solidFill>
                  <a:schemeClr val="tx2"/>
                </a:solidFill>
              </a:rPr>
              <a:t>2 tests</a:t>
            </a:r>
            <a:r>
              <a:rPr lang="en-CA" dirty="0">
                <a:solidFill>
                  <a:schemeClr val="tx2"/>
                </a:solidFill>
              </a:rPr>
              <a:t> </a:t>
            </a:r>
            <a:r>
              <a:rPr lang="en-CA" dirty="0" smtClean="0">
                <a:solidFill>
                  <a:schemeClr val="tx2"/>
                </a:solidFill>
              </a:rPr>
              <a:t>(midterms) and a final exam</a:t>
            </a:r>
            <a:r>
              <a:rPr lang="en-CA" dirty="0" smtClean="0"/>
              <a:t>. Don’t miss the tests! They can’t be redone.</a:t>
            </a:r>
            <a:endParaRPr lang="en-CA" dirty="0" smtClean="0"/>
          </a:p>
          <a:p>
            <a:endParaRPr lang="en-CA" dirty="0"/>
          </a:p>
          <a:p>
            <a:r>
              <a:rPr lang="en-US" dirty="0"/>
              <a:t>The </a:t>
            </a:r>
            <a:r>
              <a:rPr lang="en-US" dirty="0">
                <a:solidFill>
                  <a:schemeClr val="tx2"/>
                </a:solidFill>
              </a:rPr>
              <a:t>midterms will be opened-book exams </a:t>
            </a:r>
            <a:r>
              <a:rPr lang="en-US" dirty="0"/>
              <a:t>and the </a:t>
            </a:r>
            <a:r>
              <a:rPr lang="en-US" dirty="0" smtClean="0"/>
              <a:t>contents </a:t>
            </a:r>
            <a:r>
              <a:rPr lang="en-US" dirty="0"/>
              <a:t>will cover </a:t>
            </a:r>
            <a:r>
              <a:rPr lang="en-US" dirty="0">
                <a:solidFill>
                  <a:schemeClr val="tx2"/>
                </a:solidFill>
              </a:rPr>
              <a:t>all the material presented to that point</a:t>
            </a:r>
            <a:r>
              <a:rPr lang="en-US" dirty="0"/>
              <a:t> in the </a:t>
            </a:r>
            <a:r>
              <a:rPr lang="en-US" dirty="0" smtClean="0"/>
              <a:t>class.</a:t>
            </a:r>
          </a:p>
          <a:p>
            <a:endParaRPr lang="en-US" dirty="0"/>
          </a:p>
          <a:p>
            <a:r>
              <a:rPr lang="en-US" dirty="0"/>
              <a:t>The </a:t>
            </a:r>
            <a:r>
              <a:rPr lang="en-US" dirty="0">
                <a:solidFill>
                  <a:schemeClr val="tx2"/>
                </a:solidFill>
              </a:rPr>
              <a:t>final exam will </a:t>
            </a:r>
            <a:r>
              <a:rPr lang="en-US" dirty="0" smtClean="0">
                <a:solidFill>
                  <a:schemeClr val="tx2"/>
                </a:solidFill>
              </a:rPr>
              <a:t>also be an opened-book</a:t>
            </a:r>
            <a:r>
              <a:rPr lang="en-US" dirty="0">
                <a:solidFill>
                  <a:schemeClr val="tx2"/>
                </a:solidFill>
              </a:rPr>
              <a:t> </a:t>
            </a:r>
            <a:r>
              <a:rPr lang="en-US" dirty="0" smtClean="0">
                <a:solidFill>
                  <a:schemeClr val="tx2"/>
                </a:solidFill>
              </a:rPr>
              <a:t>exam </a:t>
            </a:r>
            <a:r>
              <a:rPr lang="en-US" dirty="0" smtClean="0"/>
              <a:t>and its contents </a:t>
            </a:r>
            <a:r>
              <a:rPr lang="en-US" dirty="0"/>
              <a:t>is based </a:t>
            </a:r>
            <a:r>
              <a:rPr lang="en-US" dirty="0" smtClean="0"/>
              <a:t>on </a:t>
            </a:r>
            <a:r>
              <a:rPr lang="en-US" dirty="0"/>
              <a:t>the topics covered in the </a:t>
            </a:r>
            <a:r>
              <a:rPr lang="en-US" dirty="0">
                <a:solidFill>
                  <a:schemeClr val="tx2"/>
                </a:solidFill>
              </a:rPr>
              <a:t>entire course</a:t>
            </a:r>
            <a:r>
              <a:rPr lang="en-US" dirty="0"/>
              <a:t>.</a:t>
            </a:r>
            <a:endParaRPr lang="en-CA" dirty="0"/>
          </a:p>
          <a:p>
            <a:pPr marL="0" indent="0">
              <a:buNone/>
            </a:pPr>
            <a:endParaRPr lang="en-CA" dirty="0"/>
          </a:p>
          <a:p>
            <a:r>
              <a:rPr lang="en-CA" dirty="0" smtClean="0"/>
              <a:t>The first test would be in </a:t>
            </a:r>
            <a:r>
              <a:rPr lang="en-CA" dirty="0" smtClean="0">
                <a:solidFill>
                  <a:schemeClr val="tx2"/>
                </a:solidFill>
              </a:rPr>
              <a:t>week 7</a:t>
            </a:r>
            <a:r>
              <a:rPr lang="en-CA" dirty="0" smtClean="0"/>
              <a:t> and the second would be in </a:t>
            </a:r>
            <a:r>
              <a:rPr lang="en-CA" dirty="0" smtClean="0">
                <a:solidFill>
                  <a:schemeClr val="tx2"/>
                </a:solidFill>
              </a:rPr>
              <a:t>week 12</a:t>
            </a:r>
            <a:r>
              <a:rPr lang="en-CA" dirty="0" smtClean="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419622"/>
            <a:ext cx="2894170" cy="2895586"/>
          </a:xfrm>
          <a:prstGeom prst="rect">
            <a:avLst/>
          </a:prstGeom>
        </p:spPr>
      </p:pic>
    </p:spTree>
    <p:extLst>
      <p:ext uri="{BB962C8B-B14F-4D97-AF65-F5344CB8AC3E}">
        <p14:creationId xmlns:p14="http://schemas.microsoft.com/office/powerpoint/2010/main" val="989992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Programming Structures in Java (conditions and repetitions)</a:t>
            </a:r>
          </a:p>
        </p:txBody>
      </p:sp>
      <p:sp>
        <p:nvSpPr>
          <p:cNvPr id="3" name="Content Placeholder 2"/>
          <p:cNvSpPr>
            <a:spLocks noGrp="1"/>
          </p:cNvSpPr>
          <p:nvPr>
            <p:ph idx="1"/>
          </p:nvPr>
        </p:nvSpPr>
        <p:spPr>
          <a:xfrm>
            <a:off x="179512" y="1478352"/>
            <a:ext cx="8507288" cy="3657600"/>
          </a:xfrm>
        </p:spPr>
        <p:txBody>
          <a:bodyPr>
            <a:normAutofit/>
          </a:bodyPr>
          <a:lstStyle/>
          <a:p>
            <a:r>
              <a:rPr lang="en-US" dirty="0"/>
              <a:t>Flow of control is the term </a:t>
            </a:r>
            <a:r>
              <a:rPr lang="en-US" dirty="0">
                <a:solidFill>
                  <a:schemeClr val="tx2"/>
                </a:solidFill>
              </a:rPr>
              <a:t>used for describing </a:t>
            </a:r>
            <a:r>
              <a:rPr lang="en-US" dirty="0" smtClean="0">
                <a:solidFill>
                  <a:schemeClr val="tx2"/>
                </a:solidFill>
              </a:rPr>
              <a:t>which statements </a:t>
            </a:r>
            <a:r>
              <a:rPr lang="en-US" dirty="0">
                <a:solidFill>
                  <a:schemeClr val="tx2"/>
                </a:solidFill>
              </a:rPr>
              <a:t>are executed in a </a:t>
            </a:r>
            <a:r>
              <a:rPr lang="en-US" dirty="0" smtClean="0">
                <a:solidFill>
                  <a:schemeClr val="tx2"/>
                </a:solidFill>
              </a:rPr>
              <a:t>program</a:t>
            </a:r>
            <a:r>
              <a:rPr lang="en-US" dirty="0" smtClean="0"/>
              <a:t>. Flow </a:t>
            </a:r>
            <a:r>
              <a:rPr lang="en-US" dirty="0"/>
              <a:t>statements are:</a:t>
            </a:r>
          </a:p>
          <a:p>
            <a:pPr lvl="1">
              <a:buFont typeface="Courier New" panose="02070309020205020404" pitchFamily="49" charset="0"/>
              <a:buChar char="o"/>
            </a:pPr>
            <a:r>
              <a:rPr lang="en-US" dirty="0"/>
              <a:t>block of code – statements group within { and </a:t>
            </a:r>
            <a:r>
              <a:rPr lang="en-US" dirty="0" smtClean="0"/>
              <a:t>}</a:t>
            </a:r>
            <a:endParaRPr lang="en-US" dirty="0"/>
          </a:p>
          <a:p>
            <a:pPr lvl="1">
              <a:buFont typeface="Courier New" panose="02070309020205020404" pitchFamily="49" charset="0"/>
              <a:buChar char="o"/>
            </a:pPr>
            <a:r>
              <a:rPr lang="en-US" dirty="0" smtClean="0"/>
              <a:t>if</a:t>
            </a:r>
          </a:p>
          <a:p>
            <a:pPr lvl="1">
              <a:buFont typeface="Courier New" panose="02070309020205020404" pitchFamily="49" charset="0"/>
              <a:buChar char="o"/>
            </a:pPr>
            <a:r>
              <a:rPr lang="en-US" dirty="0" smtClean="0"/>
              <a:t>if </a:t>
            </a:r>
            <a:r>
              <a:rPr lang="en-US" dirty="0"/>
              <a:t>– else</a:t>
            </a:r>
          </a:p>
          <a:p>
            <a:pPr lvl="1">
              <a:buFont typeface="Courier New" panose="02070309020205020404" pitchFamily="49" charset="0"/>
              <a:buChar char="o"/>
            </a:pPr>
            <a:r>
              <a:rPr lang="en-US" dirty="0"/>
              <a:t>switch</a:t>
            </a:r>
          </a:p>
          <a:p>
            <a:pPr lvl="1">
              <a:buFont typeface="Courier New" panose="02070309020205020404" pitchFamily="49" charset="0"/>
              <a:buChar char="o"/>
            </a:pPr>
            <a:r>
              <a:rPr lang="en-US" dirty="0"/>
              <a:t>while</a:t>
            </a:r>
          </a:p>
          <a:p>
            <a:pPr lvl="1">
              <a:buFont typeface="Courier New" panose="02070309020205020404" pitchFamily="49" charset="0"/>
              <a:buChar char="o"/>
            </a:pPr>
            <a:r>
              <a:rPr lang="en-US" dirty="0" smtClean="0"/>
              <a:t>for</a:t>
            </a:r>
            <a:endParaRPr lang="en-US" dirty="0"/>
          </a:p>
          <a:p>
            <a:pPr lvl="1">
              <a:buFont typeface="Courier New" panose="02070309020205020404" pitchFamily="49" charset="0"/>
              <a:buChar char="o"/>
            </a:pPr>
            <a:r>
              <a:rPr lang="en-US" dirty="0" smtClean="0"/>
              <a:t>do </a:t>
            </a:r>
            <a:r>
              <a:rPr lang="en-US" dirty="0"/>
              <a:t>– </a:t>
            </a:r>
            <a:r>
              <a:rPr lang="en-US" dirty="0" smtClean="0"/>
              <a:t>while</a:t>
            </a:r>
            <a:endParaRPr lang="en-US" dirty="0"/>
          </a:p>
        </p:txBody>
      </p:sp>
    </p:spTree>
    <p:extLst>
      <p:ext uri="{BB962C8B-B14F-4D97-AF65-F5344CB8AC3E}">
        <p14:creationId xmlns:p14="http://schemas.microsoft.com/office/powerpoint/2010/main" val="3491690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solidFill>
                  <a:schemeClr val="accent1"/>
                </a:solidFill>
              </a:rPr>
              <a:t>C</a:t>
            </a:r>
            <a:r>
              <a:rPr lang="en-US" sz="3600" dirty="0" smtClean="0">
                <a:solidFill>
                  <a:schemeClr val="accent1"/>
                </a:solidFill>
              </a:rPr>
              <a:t>onditions</a:t>
            </a:r>
            <a:endParaRPr lang="en-US" sz="3600" dirty="0">
              <a:solidFill>
                <a:schemeClr val="accent1"/>
              </a:solidFill>
            </a:endParaRPr>
          </a:p>
        </p:txBody>
      </p:sp>
      <p:pic>
        <p:nvPicPr>
          <p:cNvPr id="2" name="Content Placeholder 1"/>
          <p:cNvPicPr>
            <a:picLocks noGrp="1" noChangeAspect="1"/>
          </p:cNvPicPr>
          <p:nvPr>
            <p:ph idx="1"/>
          </p:nvPr>
        </p:nvPicPr>
        <p:blipFill>
          <a:blip r:embed="rId2"/>
          <a:stretch>
            <a:fillRect/>
          </a:stretch>
        </p:blipFill>
        <p:spPr>
          <a:xfrm>
            <a:off x="2699792" y="457200"/>
            <a:ext cx="5917013" cy="4520572"/>
          </a:xfrm>
          <a:prstGeom prst="rect">
            <a:avLst/>
          </a:prstGeom>
        </p:spPr>
      </p:pic>
    </p:spTree>
    <p:extLst>
      <p:ext uri="{BB962C8B-B14F-4D97-AF65-F5344CB8AC3E}">
        <p14:creationId xmlns:p14="http://schemas.microsoft.com/office/powerpoint/2010/main" val="1270064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Conditions </a:t>
            </a:r>
            <a:br>
              <a:rPr lang="en-US" sz="3600" dirty="0" smtClean="0">
                <a:solidFill>
                  <a:schemeClr val="accent1"/>
                </a:solidFill>
              </a:rPr>
            </a:br>
            <a:r>
              <a:rPr lang="en-US" sz="3600" dirty="0" smtClean="0">
                <a:solidFill>
                  <a:schemeClr val="accent1"/>
                </a:solidFill>
              </a:rPr>
              <a:t>(Cont’d)</a:t>
            </a:r>
            <a:endParaRPr lang="en-US" sz="3600" dirty="0">
              <a:solidFill>
                <a:schemeClr val="accent1"/>
              </a:solidFill>
            </a:endParaRPr>
          </a:p>
        </p:txBody>
      </p:sp>
      <p:pic>
        <p:nvPicPr>
          <p:cNvPr id="4" name="Picture 3"/>
          <p:cNvPicPr>
            <a:picLocks noChangeAspect="1"/>
          </p:cNvPicPr>
          <p:nvPr/>
        </p:nvPicPr>
        <p:blipFill>
          <a:blip r:embed="rId2"/>
          <a:stretch>
            <a:fillRect/>
          </a:stretch>
        </p:blipFill>
        <p:spPr>
          <a:xfrm>
            <a:off x="2607096" y="603992"/>
            <a:ext cx="6357392" cy="4253758"/>
          </a:xfrm>
          <a:prstGeom prst="rect">
            <a:avLst/>
          </a:prstGeom>
        </p:spPr>
      </p:pic>
    </p:spTree>
    <p:extLst>
      <p:ext uri="{BB962C8B-B14F-4D97-AF65-F5344CB8AC3E}">
        <p14:creationId xmlns:p14="http://schemas.microsoft.com/office/powerpoint/2010/main" val="19237452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Repetitions</a:t>
            </a:r>
            <a:endParaRPr lang="en-US" sz="3600"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2771800" y="555526"/>
            <a:ext cx="6207669" cy="4477877"/>
          </a:xfrm>
          <a:prstGeom prst="rect">
            <a:avLst/>
          </a:prstGeom>
        </p:spPr>
      </p:pic>
    </p:spTree>
    <p:extLst>
      <p:ext uri="{BB962C8B-B14F-4D97-AF65-F5344CB8AC3E}">
        <p14:creationId xmlns:p14="http://schemas.microsoft.com/office/powerpoint/2010/main" val="3811702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Repetitions </a:t>
            </a:r>
            <a:br>
              <a:rPr lang="en-US" sz="3600" dirty="0" smtClean="0">
                <a:solidFill>
                  <a:schemeClr val="accent1"/>
                </a:solidFill>
              </a:rPr>
            </a:br>
            <a:r>
              <a:rPr lang="en-US" sz="3600" dirty="0" smtClean="0">
                <a:solidFill>
                  <a:schemeClr val="accent1"/>
                </a:solidFill>
              </a:rPr>
              <a:t>(Cont’d)</a:t>
            </a:r>
            <a:endParaRPr lang="en-US" sz="3600" dirty="0">
              <a:solidFill>
                <a:schemeClr val="accent1"/>
              </a:solidFill>
            </a:endParaRPr>
          </a:p>
        </p:txBody>
      </p:sp>
      <p:pic>
        <p:nvPicPr>
          <p:cNvPr id="3" name="Picture 2"/>
          <p:cNvPicPr>
            <a:picLocks noChangeAspect="1"/>
          </p:cNvPicPr>
          <p:nvPr/>
        </p:nvPicPr>
        <p:blipFill>
          <a:blip r:embed="rId2"/>
          <a:stretch>
            <a:fillRect/>
          </a:stretch>
        </p:blipFill>
        <p:spPr>
          <a:xfrm>
            <a:off x="2627784" y="827144"/>
            <a:ext cx="6368614" cy="4047464"/>
          </a:xfrm>
          <a:prstGeom prst="rect">
            <a:avLst/>
          </a:prstGeom>
        </p:spPr>
      </p:pic>
    </p:spTree>
    <p:extLst>
      <p:ext uri="{BB962C8B-B14F-4D97-AF65-F5344CB8AC3E}">
        <p14:creationId xmlns:p14="http://schemas.microsoft.com/office/powerpoint/2010/main" val="40780630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break - Labeled break</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t>A break “drops out of the bottom” of the loop. </a:t>
            </a:r>
            <a:r>
              <a:rPr lang="en-US" dirty="0">
                <a:solidFill>
                  <a:schemeClr val="tx2"/>
                </a:solidFill>
              </a:rPr>
              <a:t>The break </a:t>
            </a:r>
            <a:r>
              <a:rPr lang="en-US" dirty="0" smtClean="0">
                <a:solidFill>
                  <a:schemeClr val="tx2"/>
                </a:solidFill>
              </a:rPr>
              <a:t>statement with </a:t>
            </a:r>
            <a:r>
              <a:rPr lang="en-US" dirty="0">
                <a:solidFill>
                  <a:schemeClr val="tx2"/>
                </a:solidFill>
              </a:rPr>
              <a:t>no label attempts to transfer control to the innermost </a:t>
            </a:r>
            <a:r>
              <a:rPr lang="en-US" dirty="0" smtClean="0">
                <a:solidFill>
                  <a:schemeClr val="tx2"/>
                </a:solidFill>
              </a:rPr>
              <a:t>enclosing </a:t>
            </a:r>
            <a:r>
              <a:rPr lang="en-US" b="1" i="1" dirty="0" smtClean="0">
                <a:solidFill>
                  <a:schemeClr val="tx2"/>
                </a:solidFill>
              </a:rPr>
              <a:t>switch</a:t>
            </a:r>
            <a:r>
              <a:rPr lang="en-US" i="1" dirty="0">
                <a:solidFill>
                  <a:schemeClr val="tx2"/>
                </a:solidFill>
              </a:rPr>
              <a:t>, </a:t>
            </a:r>
            <a:r>
              <a:rPr lang="en-US" b="1" i="1" dirty="0">
                <a:solidFill>
                  <a:schemeClr val="tx2"/>
                </a:solidFill>
              </a:rPr>
              <a:t>for, while </a:t>
            </a:r>
            <a:r>
              <a:rPr lang="en-US" dirty="0">
                <a:solidFill>
                  <a:schemeClr val="tx2"/>
                </a:solidFill>
              </a:rPr>
              <a:t>or </a:t>
            </a:r>
            <a:r>
              <a:rPr lang="en-US" b="1" i="1" dirty="0">
                <a:solidFill>
                  <a:schemeClr val="tx2"/>
                </a:solidFill>
              </a:rPr>
              <a:t>do-while </a:t>
            </a:r>
            <a:r>
              <a:rPr lang="en-US" dirty="0">
                <a:solidFill>
                  <a:schemeClr val="tx2"/>
                </a:solidFill>
              </a:rPr>
              <a:t>of immediately </a:t>
            </a:r>
            <a:r>
              <a:rPr lang="en-US" dirty="0" smtClean="0">
                <a:solidFill>
                  <a:schemeClr val="tx2"/>
                </a:solidFill>
              </a:rPr>
              <a:t>enclosing statement.</a:t>
            </a:r>
          </a:p>
          <a:p>
            <a:endParaRPr lang="en-US" dirty="0"/>
          </a:p>
          <a:p>
            <a:r>
              <a:rPr lang="en-US" dirty="0" smtClean="0">
                <a:solidFill>
                  <a:schemeClr val="tx2"/>
                </a:solidFill>
              </a:rPr>
              <a:t>A </a:t>
            </a:r>
            <a:r>
              <a:rPr lang="en-US" dirty="0">
                <a:solidFill>
                  <a:schemeClr val="tx2"/>
                </a:solidFill>
              </a:rPr>
              <a:t>labeled break drops out of the bottom of the end of the loop </a:t>
            </a:r>
            <a:r>
              <a:rPr lang="en-US" dirty="0" smtClean="0">
                <a:solidFill>
                  <a:schemeClr val="tx2"/>
                </a:solidFill>
              </a:rPr>
              <a:t>denoted by </a:t>
            </a:r>
            <a:r>
              <a:rPr lang="en-US" dirty="0">
                <a:solidFill>
                  <a:schemeClr val="tx2"/>
                </a:solidFill>
              </a:rPr>
              <a:t>the label</a:t>
            </a:r>
            <a:r>
              <a:rPr lang="en-US" dirty="0" smtClean="0"/>
              <a:t>.</a:t>
            </a:r>
          </a:p>
          <a:p>
            <a:endParaRPr lang="en-US" dirty="0"/>
          </a:p>
          <a:p>
            <a:pPr>
              <a:buFont typeface="Wingdings" panose="05000000000000000000" pitchFamily="2" charset="2"/>
              <a:buChar char="ü"/>
            </a:pPr>
            <a:r>
              <a:rPr lang="en-US" dirty="0" smtClean="0">
                <a:solidFill>
                  <a:schemeClr val="tx2"/>
                </a:solidFill>
              </a:rPr>
              <a:t>LabeledBreak.java</a:t>
            </a:r>
            <a:r>
              <a:rPr lang="en-US" dirty="0"/>
              <a:t>; trace to see what happens</a:t>
            </a:r>
            <a:r>
              <a:rPr lang="en-US" dirty="0" smtClean="0"/>
              <a:t>!</a:t>
            </a:r>
            <a:endParaRPr lang="en-US" dirty="0"/>
          </a:p>
        </p:txBody>
      </p:sp>
    </p:spTree>
    <p:extLst>
      <p:ext uri="{BB962C8B-B14F-4D97-AF65-F5344CB8AC3E}">
        <p14:creationId xmlns:p14="http://schemas.microsoft.com/office/powerpoint/2010/main" val="2971261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b="1" dirty="0">
                <a:solidFill>
                  <a:schemeClr val="accent1"/>
                </a:solidFill>
              </a:rPr>
              <a:t>continue – Labeled continue</a:t>
            </a:r>
            <a:endParaRPr lang="en-US" sz="3600" dirty="0">
              <a:solidFill>
                <a:schemeClr val="accent1"/>
              </a:solidFill>
            </a:endParaRPr>
          </a:p>
        </p:txBody>
      </p:sp>
      <p:sp>
        <p:nvSpPr>
          <p:cNvPr id="3" name="Content Placeholder 2"/>
          <p:cNvSpPr>
            <a:spLocks noGrp="1"/>
          </p:cNvSpPr>
          <p:nvPr>
            <p:ph idx="1"/>
          </p:nvPr>
        </p:nvSpPr>
        <p:spPr>
          <a:xfrm>
            <a:off x="179512" y="1200150"/>
            <a:ext cx="8507288" cy="3935802"/>
          </a:xfrm>
        </p:spPr>
        <p:txBody>
          <a:bodyPr>
            <a:normAutofit/>
          </a:bodyPr>
          <a:lstStyle/>
          <a:p>
            <a:r>
              <a:rPr lang="en-US" dirty="0">
                <a:solidFill>
                  <a:schemeClr val="tx2"/>
                </a:solidFill>
              </a:rPr>
              <a:t>A plain continue goes to the top of the innermost loop and </a:t>
            </a:r>
            <a:r>
              <a:rPr lang="en-US" dirty="0" smtClean="0">
                <a:solidFill>
                  <a:schemeClr val="tx2"/>
                </a:solidFill>
              </a:rPr>
              <a:t>continues</a:t>
            </a:r>
            <a:r>
              <a:rPr lang="en-US" dirty="0" smtClean="0"/>
              <a:t>.</a:t>
            </a:r>
          </a:p>
          <a:p>
            <a:endParaRPr lang="en-US" dirty="0"/>
          </a:p>
          <a:p>
            <a:r>
              <a:rPr lang="en-US" dirty="0" smtClean="0">
                <a:solidFill>
                  <a:schemeClr val="tx2"/>
                </a:solidFill>
              </a:rPr>
              <a:t>A </a:t>
            </a:r>
            <a:r>
              <a:rPr lang="en-US" dirty="0">
                <a:solidFill>
                  <a:schemeClr val="tx2"/>
                </a:solidFill>
              </a:rPr>
              <a:t>labeled continue goes to the label and re-enters the loop right </a:t>
            </a:r>
            <a:r>
              <a:rPr lang="en-US" dirty="0" smtClean="0">
                <a:solidFill>
                  <a:schemeClr val="tx2"/>
                </a:solidFill>
              </a:rPr>
              <a:t>after that label</a:t>
            </a:r>
            <a:r>
              <a:rPr lang="en-US" dirty="0" smtClean="0"/>
              <a:t>.</a:t>
            </a:r>
          </a:p>
          <a:p>
            <a:endParaRPr lang="en-US" dirty="0"/>
          </a:p>
          <a:p>
            <a:pPr>
              <a:buFont typeface="Wingdings" panose="05000000000000000000" pitchFamily="2" charset="2"/>
              <a:buChar char="ü"/>
            </a:pPr>
            <a:r>
              <a:rPr lang="en-US" dirty="0" smtClean="0">
                <a:solidFill>
                  <a:schemeClr val="tx2"/>
                </a:solidFill>
              </a:rPr>
              <a:t>LabeledContinue.java</a:t>
            </a:r>
            <a:r>
              <a:rPr lang="en-US" dirty="0" smtClean="0"/>
              <a:t>; trace to see what happens!</a:t>
            </a:r>
            <a:endParaRPr lang="en-US" dirty="0"/>
          </a:p>
        </p:txBody>
      </p:sp>
    </p:spTree>
    <p:extLst>
      <p:ext uri="{BB962C8B-B14F-4D97-AF65-F5344CB8AC3E}">
        <p14:creationId xmlns:p14="http://schemas.microsoft.com/office/powerpoint/2010/main" val="22272749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cap="all" dirty="0">
                <a:solidFill>
                  <a:schemeClr val="accent1"/>
                </a:solidFill>
              </a:rPr>
              <a:t>LOOPS</a:t>
            </a:r>
            <a:endParaRPr lang="en-US" sz="3600" dirty="0">
              <a:solidFill>
                <a:schemeClr val="accent1"/>
              </a:solidFill>
            </a:endParaRPr>
          </a:p>
        </p:txBody>
      </p:sp>
      <p:sp>
        <p:nvSpPr>
          <p:cNvPr id="3" name="Content Placeholder 2"/>
          <p:cNvSpPr>
            <a:spLocks noGrp="1"/>
          </p:cNvSpPr>
          <p:nvPr>
            <p:ph idx="1"/>
          </p:nvPr>
        </p:nvSpPr>
        <p:spPr>
          <a:xfrm>
            <a:off x="179512" y="1478352"/>
            <a:ext cx="8507288" cy="3657600"/>
          </a:xfrm>
        </p:spPr>
        <p:txBody>
          <a:bodyPr>
            <a:normAutofit/>
          </a:bodyPr>
          <a:lstStyle/>
          <a:p>
            <a:r>
              <a:rPr lang="en-US" dirty="0" smtClean="0"/>
              <a:t>Which </a:t>
            </a:r>
            <a:r>
              <a:rPr lang="en-US" dirty="0"/>
              <a:t>expression is NOT an element of a for loop?</a:t>
            </a:r>
          </a:p>
          <a:p>
            <a:endParaRPr lang="en-US" dirty="0"/>
          </a:p>
          <a:p>
            <a:pPr lvl="1">
              <a:buFont typeface="Courier New" panose="02070309020205020404" pitchFamily="49" charset="0"/>
              <a:buChar char="o"/>
            </a:pPr>
            <a:r>
              <a:rPr lang="en-US" dirty="0"/>
              <a:t>Initialization </a:t>
            </a:r>
            <a:r>
              <a:rPr lang="en-US" dirty="0" smtClean="0"/>
              <a:t>expression</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Termination expression</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Iteration expression</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Increment </a:t>
            </a:r>
            <a:r>
              <a:rPr lang="en-US" dirty="0"/>
              <a:t>expression</a:t>
            </a:r>
          </a:p>
        </p:txBody>
      </p:sp>
    </p:spTree>
    <p:extLst>
      <p:ext uri="{BB962C8B-B14F-4D97-AF65-F5344CB8AC3E}">
        <p14:creationId xmlns:p14="http://schemas.microsoft.com/office/powerpoint/2010/main" val="41337753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solidFill>
                  <a:schemeClr val="accent1"/>
                </a:solidFill>
              </a:rPr>
              <a:t>Identifiers in Java</a:t>
            </a:r>
            <a:endParaRPr lang="en-US" sz="3600" dirty="0">
              <a:solidFill>
                <a:schemeClr val="accent1"/>
              </a:solidFill>
            </a:endParaRPr>
          </a:p>
        </p:txBody>
      </p:sp>
      <p:sp>
        <p:nvSpPr>
          <p:cNvPr id="3" name="Content Placeholder 2"/>
          <p:cNvSpPr>
            <a:spLocks noGrp="1"/>
          </p:cNvSpPr>
          <p:nvPr>
            <p:ph idx="1"/>
          </p:nvPr>
        </p:nvSpPr>
        <p:spPr>
          <a:xfrm>
            <a:off x="179512" y="1478352"/>
            <a:ext cx="8507288" cy="3657600"/>
          </a:xfrm>
        </p:spPr>
        <p:txBody>
          <a:bodyPr>
            <a:normAutofit fontScale="92500" lnSpcReduction="20000"/>
          </a:bodyPr>
          <a:lstStyle/>
          <a:p>
            <a:r>
              <a:rPr lang="en-US" dirty="0"/>
              <a:t>The name you choose for anything in java is called a java </a:t>
            </a:r>
            <a:r>
              <a:rPr lang="en-US" i="1" dirty="0">
                <a:solidFill>
                  <a:schemeClr val="tx2"/>
                </a:solidFill>
              </a:rPr>
              <a:t>identifier</a:t>
            </a:r>
            <a:r>
              <a:rPr lang="en-US" i="1" dirty="0" smtClean="0"/>
              <a:t>.</a:t>
            </a:r>
          </a:p>
          <a:p>
            <a:endParaRPr lang="en-US" i="1" dirty="0"/>
          </a:p>
          <a:p>
            <a:r>
              <a:rPr lang="en-US" dirty="0" smtClean="0"/>
              <a:t>Identifiers </a:t>
            </a:r>
            <a:r>
              <a:rPr lang="en-US" dirty="0"/>
              <a:t>must start with a letter, an underscore ( _ ) or a dollar </a:t>
            </a:r>
            <a:r>
              <a:rPr lang="en-US" dirty="0" smtClean="0"/>
              <a:t>sign ( </a:t>
            </a:r>
            <a:r>
              <a:rPr lang="en-US" dirty="0"/>
              <a:t>$ ) followed by letters or digits</a:t>
            </a:r>
            <a:r>
              <a:rPr lang="en-US" dirty="0" smtClean="0"/>
              <a:t>.</a:t>
            </a:r>
          </a:p>
          <a:p>
            <a:endParaRPr lang="en-US" dirty="0"/>
          </a:p>
          <a:p>
            <a:r>
              <a:rPr lang="en-US" dirty="0" smtClean="0"/>
              <a:t>There </a:t>
            </a:r>
            <a:r>
              <a:rPr lang="en-US" dirty="0"/>
              <a:t>is no limit for the length of identifiers and they are composed </a:t>
            </a:r>
            <a:r>
              <a:rPr lang="en-US" dirty="0" smtClean="0"/>
              <a:t>from the </a:t>
            </a:r>
            <a:r>
              <a:rPr lang="en-US" dirty="0"/>
              <a:t>Unicode </a:t>
            </a:r>
            <a:r>
              <a:rPr lang="en-US" dirty="0" smtClean="0"/>
              <a:t>character </a:t>
            </a:r>
            <a:r>
              <a:rPr lang="en-US" dirty="0"/>
              <a:t>set.</a:t>
            </a:r>
          </a:p>
          <a:p>
            <a:r>
              <a:rPr lang="en-US" b="1" dirty="0"/>
              <a:t>Ex: </a:t>
            </a:r>
            <a:r>
              <a:rPr lang="en-US" b="1" i="1" dirty="0" err="1" smtClean="0"/>
              <a:t>toStart</a:t>
            </a:r>
            <a:r>
              <a:rPr lang="en-US" b="1" i="1" dirty="0" smtClean="0"/>
              <a:t>   </a:t>
            </a:r>
            <a:r>
              <a:rPr lang="en-US" b="1" i="1" dirty="0"/>
              <a:t>_color </a:t>
            </a:r>
            <a:r>
              <a:rPr lang="en-US" b="1" i="1" dirty="0" smtClean="0"/>
              <a:t>  $</a:t>
            </a:r>
            <a:r>
              <a:rPr lang="en-US" b="1" i="1" dirty="0" err="1"/>
              <a:t>accountÉvalué</a:t>
            </a:r>
            <a:r>
              <a:rPr lang="en-US" b="1" i="1" dirty="0"/>
              <a:t> </a:t>
            </a:r>
            <a:r>
              <a:rPr lang="en-US" b="1" i="1" dirty="0" smtClean="0"/>
              <a:t>  </a:t>
            </a:r>
            <a:r>
              <a:rPr lang="en-US" b="1" i="1" dirty="0" err="1" smtClean="0"/>
              <a:t>übung</a:t>
            </a:r>
            <a:r>
              <a:rPr lang="en-US" b="1" i="1" dirty="0" smtClean="0"/>
              <a:t>    </a:t>
            </a:r>
            <a:r>
              <a:rPr lang="el-GR" b="1" i="1" dirty="0" smtClean="0"/>
              <a:t>μαθαίνω</a:t>
            </a:r>
            <a:endParaRPr lang="el-GR" b="1" i="1" dirty="0"/>
          </a:p>
          <a:p>
            <a:endParaRPr lang="en-US" dirty="0" smtClean="0"/>
          </a:p>
          <a:p>
            <a:r>
              <a:rPr lang="en-US" dirty="0" smtClean="0">
                <a:solidFill>
                  <a:schemeClr val="tx2"/>
                </a:solidFill>
              </a:rPr>
              <a:t>Java </a:t>
            </a:r>
            <a:r>
              <a:rPr lang="en-US" dirty="0">
                <a:solidFill>
                  <a:schemeClr val="tx2"/>
                </a:solidFill>
              </a:rPr>
              <a:t>language keywords cannot be used </a:t>
            </a:r>
            <a:r>
              <a:rPr lang="en-US" dirty="0" smtClean="0">
                <a:solidFill>
                  <a:schemeClr val="tx2"/>
                </a:solidFill>
              </a:rPr>
              <a:t>as identifiers</a:t>
            </a:r>
            <a:r>
              <a:rPr lang="en-US" dirty="0"/>
              <a:t>.</a:t>
            </a:r>
          </a:p>
        </p:txBody>
      </p:sp>
    </p:spTree>
    <p:extLst>
      <p:ext uri="{BB962C8B-B14F-4D97-AF65-F5344CB8AC3E}">
        <p14:creationId xmlns:p14="http://schemas.microsoft.com/office/powerpoint/2010/main" val="11583109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Literals in Java</a:t>
            </a:r>
            <a:endParaRPr lang="en-US" sz="3600" dirty="0"/>
          </a:p>
        </p:txBody>
      </p:sp>
      <p:sp>
        <p:nvSpPr>
          <p:cNvPr id="3" name="Content Placeholder 2"/>
          <p:cNvSpPr>
            <a:spLocks noGrp="1"/>
          </p:cNvSpPr>
          <p:nvPr>
            <p:ph idx="1"/>
          </p:nvPr>
        </p:nvSpPr>
        <p:spPr>
          <a:xfrm>
            <a:off x="179512" y="1275606"/>
            <a:ext cx="8507288" cy="3657600"/>
          </a:xfrm>
        </p:spPr>
        <p:txBody>
          <a:bodyPr>
            <a:normAutofit fontScale="70000" lnSpcReduction="20000"/>
          </a:bodyPr>
          <a:lstStyle/>
          <a:p>
            <a:r>
              <a:rPr lang="en-US" dirty="0">
                <a:solidFill>
                  <a:schemeClr val="tx2"/>
                </a:solidFill>
              </a:rPr>
              <a:t>Each type in Java has literals, which are the way that </a:t>
            </a:r>
            <a:r>
              <a:rPr lang="en-US" dirty="0" smtClean="0">
                <a:solidFill>
                  <a:schemeClr val="tx2"/>
                </a:solidFill>
              </a:rPr>
              <a:t>constant values </a:t>
            </a:r>
            <a:r>
              <a:rPr lang="en-US" dirty="0">
                <a:solidFill>
                  <a:schemeClr val="tx2"/>
                </a:solidFill>
              </a:rPr>
              <a:t>of that type are written</a:t>
            </a:r>
            <a:r>
              <a:rPr lang="en-US" dirty="0" smtClean="0"/>
              <a:t>.</a:t>
            </a:r>
          </a:p>
          <a:p>
            <a:endParaRPr lang="en-US" dirty="0"/>
          </a:p>
          <a:p>
            <a:r>
              <a:rPr lang="en-US" b="1" dirty="0" smtClean="0">
                <a:solidFill>
                  <a:schemeClr val="tx2"/>
                </a:solidFill>
              </a:rPr>
              <a:t>Integer </a:t>
            </a:r>
            <a:r>
              <a:rPr lang="en-US" b="1" dirty="0">
                <a:solidFill>
                  <a:schemeClr val="tx2"/>
                </a:solidFill>
              </a:rPr>
              <a:t>constants </a:t>
            </a:r>
            <a:r>
              <a:rPr lang="en-US" dirty="0"/>
              <a:t>are string of octal, decimal, hexadecimal </a:t>
            </a:r>
            <a:r>
              <a:rPr lang="en-US" dirty="0" smtClean="0"/>
              <a:t>digits. </a:t>
            </a:r>
            <a:r>
              <a:rPr lang="es-ES" i="1" dirty="0" smtClean="0"/>
              <a:t>Ex</a:t>
            </a:r>
            <a:r>
              <a:rPr lang="es-ES" i="1" dirty="0"/>
              <a:t>: decimal </a:t>
            </a:r>
            <a:r>
              <a:rPr lang="es-ES" b="1" i="1" dirty="0"/>
              <a:t>58L</a:t>
            </a:r>
            <a:r>
              <a:rPr lang="es-ES" i="1" dirty="0"/>
              <a:t>, octal </a:t>
            </a:r>
            <a:r>
              <a:rPr lang="es-ES" b="1" i="1" dirty="0"/>
              <a:t>027</a:t>
            </a:r>
            <a:r>
              <a:rPr lang="es-ES" i="1" dirty="0"/>
              <a:t>, hexadecimal </a:t>
            </a:r>
            <a:r>
              <a:rPr lang="es-ES" b="1" i="1" dirty="0" smtClean="0"/>
              <a:t>0x8AF</a:t>
            </a:r>
          </a:p>
          <a:p>
            <a:endParaRPr lang="es-ES" b="1" i="1" dirty="0"/>
          </a:p>
          <a:p>
            <a:r>
              <a:rPr lang="en-US" b="1" dirty="0" smtClean="0">
                <a:solidFill>
                  <a:schemeClr val="tx2"/>
                </a:solidFill>
              </a:rPr>
              <a:t>Floating-point </a:t>
            </a:r>
            <a:r>
              <a:rPr lang="en-US" b="1" dirty="0">
                <a:solidFill>
                  <a:schemeClr val="tx2"/>
                </a:solidFill>
              </a:rPr>
              <a:t>numbers </a:t>
            </a:r>
            <a:r>
              <a:rPr lang="en-US" dirty="0"/>
              <a:t>are decimal numbers </a:t>
            </a:r>
            <a:r>
              <a:rPr lang="en-US" dirty="0" smtClean="0"/>
              <a:t>optionally </a:t>
            </a:r>
            <a:r>
              <a:rPr lang="en-US" dirty="0"/>
              <a:t>followed by </a:t>
            </a:r>
            <a:r>
              <a:rPr lang="en-US" dirty="0" smtClean="0"/>
              <a:t>an exponent. </a:t>
            </a:r>
            <a:r>
              <a:rPr lang="pt-BR" i="1" dirty="0" smtClean="0"/>
              <a:t>Ex</a:t>
            </a:r>
            <a:r>
              <a:rPr lang="pt-BR" i="1" dirty="0"/>
              <a:t>: double </a:t>
            </a:r>
            <a:r>
              <a:rPr lang="pt-BR" b="1" i="1" dirty="0"/>
              <a:t>18. .234E3 </a:t>
            </a:r>
            <a:r>
              <a:rPr lang="pt-BR" b="1" i="1" dirty="0" smtClean="0"/>
              <a:t>or 1.8e-1</a:t>
            </a:r>
            <a:r>
              <a:rPr lang="pt-BR" i="1" dirty="0"/>
              <a:t>; float </a:t>
            </a:r>
            <a:r>
              <a:rPr lang="pt-BR" b="1" i="1" dirty="0"/>
              <a:t>1.234f </a:t>
            </a:r>
            <a:r>
              <a:rPr lang="pt-BR" b="1" i="1" dirty="0" smtClean="0"/>
              <a:t>or 0.2e-5F</a:t>
            </a:r>
          </a:p>
          <a:p>
            <a:endParaRPr lang="pt-BR" b="1" i="1" dirty="0"/>
          </a:p>
          <a:p>
            <a:r>
              <a:rPr lang="en-US" b="1" dirty="0" smtClean="0">
                <a:solidFill>
                  <a:schemeClr val="tx2"/>
                </a:solidFill>
              </a:rPr>
              <a:t>Characters </a:t>
            </a:r>
            <a:r>
              <a:rPr lang="en-US" b="1" dirty="0">
                <a:solidFill>
                  <a:schemeClr val="tx2"/>
                </a:solidFill>
              </a:rPr>
              <a:t>literals </a:t>
            </a:r>
            <a:r>
              <a:rPr lang="en-US" dirty="0"/>
              <a:t>appear between single quotes. </a:t>
            </a:r>
            <a:r>
              <a:rPr lang="en-US" dirty="0">
                <a:solidFill>
                  <a:schemeClr val="tx2"/>
                </a:solidFill>
              </a:rPr>
              <a:t>Any valid </a:t>
            </a:r>
            <a:r>
              <a:rPr lang="en-US" dirty="0" smtClean="0">
                <a:solidFill>
                  <a:schemeClr val="tx2"/>
                </a:solidFill>
              </a:rPr>
              <a:t>Unicode character </a:t>
            </a:r>
            <a:r>
              <a:rPr lang="en-US" dirty="0">
                <a:solidFill>
                  <a:schemeClr val="tx2"/>
                </a:solidFill>
              </a:rPr>
              <a:t>can appear between the quotes</a:t>
            </a:r>
            <a:r>
              <a:rPr lang="en-US" dirty="0"/>
              <a:t>. Certain special </a:t>
            </a:r>
            <a:r>
              <a:rPr lang="en-US" dirty="0" smtClean="0"/>
              <a:t>characters are </a:t>
            </a:r>
            <a:r>
              <a:rPr lang="en-US" dirty="0"/>
              <a:t>represented as </a:t>
            </a:r>
            <a:r>
              <a:rPr lang="en-US" b="1" i="1" dirty="0"/>
              <a:t>escape </a:t>
            </a:r>
            <a:r>
              <a:rPr lang="en-US" b="1" i="1" dirty="0" smtClean="0"/>
              <a:t>sequence. </a:t>
            </a:r>
            <a:r>
              <a:rPr lang="es-ES" i="1" dirty="0" smtClean="0"/>
              <a:t>Ex</a:t>
            </a:r>
            <a:r>
              <a:rPr lang="es-ES" i="1" dirty="0"/>
              <a:t>: </a:t>
            </a:r>
            <a:r>
              <a:rPr lang="es-ES" dirty="0"/>
              <a:t>‘</a:t>
            </a:r>
            <a:r>
              <a:rPr lang="es-ES" b="1" i="1" dirty="0"/>
              <a:t>J</a:t>
            </a:r>
            <a:r>
              <a:rPr lang="es-ES" dirty="0"/>
              <a:t>’</a:t>
            </a:r>
            <a:r>
              <a:rPr lang="es-ES" b="1" i="1" dirty="0"/>
              <a:t>, </a:t>
            </a:r>
            <a:r>
              <a:rPr lang="es-ES" dirty="0"/>
              <a:t>‘</a:t>
            </a:r>
            <a:r>
              <a:rPr lang="es-ES" b="1" i="1" dirty="0"/>
              <a:t>A</a:t>
            </a:r>
            <a:r>
              <a:rPr lang="es-ES" dirty="0"/>
              <a:t>’</a:t>
            </a:r>
            <a:r>
              <a:rPr lang="es-ES" b="1" i="1" dirty="0"/>
              <a:t>, </a:t>
            </a:r>
            <a:r>
              <a:rPr lang="es-ES" dirty="0"/>
              <a:t>‘</a:t>
            </a:r>
            <a:r>
              <a:rPr lang="es-ES" b="1" i="1" dirty="0"/>
              <a:t>V</a:t>
            </a:r>
            <a:r>
              <a:rPr lang="es-ES" dirty="0"/>
              <a:t>’</a:t>
            </a:r>
            <a:r>
              <a:rPr lang="es-ES" b="1" i="1" dirty="0"/>
              <a:t>, </a:t>
            </a:r>
            <a:r>
              <a:rPr lang="es-ES" dirty="0"/>
              <a:t>‘</a:t>
            </a:r>
            <a:r>
              <a:rPr lang="es-ES" b="1" i="1" dirty="0"/>
              <a:t>A</a:t>
            </a:r>
            <a:r>
              <a:rPr lang="es-ES" dirty="0" smtClean="0"/>
              <a:t>’, </a:t>
            </a:r>
            <a:r>
              <a:rPr lang="es-ES" dirty="0"/>
              <a:t>‘</a:t>
            </a:r>
            <a:r>
              <a:rPr lang="es-ES" b="1" i="1" dirty="0"/>
              <a:t>\n</a:t>
            </a:r>
            <a:r>
              <a:rPr lang="es-ES" dirty="0" smtClean="0"/>
              <a:t>’ (</a:t>
            </a:r>
            <a:r>
              <a:rPr lang="es-ES" i="1" dirty="0" err="1" smtClean="0"/>
              <a:t>newline</a:t>
            </a:r>
            <a:r>
              <a:rPr lang="es-ES" i="1" dirty="0" smtClean="0"/>
              <a:t>), </a:t>
            </a:r>
            <a:r>
              <a:rPr lang="es-ES" dirty="0"/>
              <a:t>‘</a:t>
            </a:r>
            <a:r>
              <a:rPr lang="es-ES" b="1" i="1" dirty="0"/>
              <a:t>\u000A</a:t>
            </a:r>
            <a:r>
              <a:rPr lang="es-ES" dirty="0" smtClean="0"/>
              <a:t>’, </a:t>
            </a:r>
            <a:r>
              <a:rPr lang="es-ES" dirty="0"/>
              <a:t>‘</a:t>
            </a:r>
            <a:r>
              <a:rPr lang="es-ES" b="1" i="1" dirty="0"/>
              <a:t>\t </a:t>
            </a:r>
            <a:r>
              <a:rPr lang="es-ES" dirty="0" smtClean="0"/>
              <a:t>‘(</a:t>
            </a:r>
            <a:r>
              <a:rPr lang="es-ES" i="1" dirty="0" err="1" smtClean="0"/>
              <a:t>tab</a:t>
            </a:r>
            <a:r>
              <a:rPr lang="es-ES" i="1" dirty="0" smtClean="0"/>
              <a:t>), </a:t>
            </a:r>
            <a:r>
              <a:rPr lang="es-ES" dirty="0"/>
              <a:t>‘</a:t>
            </a:r>
            <a:r>
              <a:rPr lang="es-ES" b="1" i="1" dirty="0"/>
              <a:t>\u0009</a:t>
            </a:r>
            <a:r>
              <a:rPr lang="es-ES" dirty="0" smtClean="0"/>
              <a:t>’, </a:t>
            </a:r>
            <a:r>
              <a:rPr lang="en-US" b="1" i="1" dirty="0" smtClean="0"/>
              <a:t>\</a:t>
            </a:r>
            <a:r>
              <a:rPr lang="en-US" b="1" i="1" dirty="0" err="1"/>
              <a:t>ddd</a:t>
            </a:r>
            <a:r>
              <a:rPr lang="en-US" b="1" i="1" dirty="0"/>
              <a:t> </a:t>
            </a:r>
            <a:r>
              <a:rPr lang="en-US" b="1" i="1" dirty="0" smtClean="0"/>
              <a:t>(</a:t>
            </a:r>
            <a:r>
              <a:rPr lang="en-US" i="1" dirty="0" smtClean="0"/>
              <a:t>a </a:t>
            </a:r>
            <a:r>
              <a:rPr lang="en-US" i="1" dirty="0"/>
              <a:t>char by octal value </a:t>
            </a:r>
            <a:r>
              <a:rPr lang="en-US" i="1" dirty="0" smtClean="0"/>
              <a:t>d: 0-7)</a:t>
            </a:r>
          </a:p>
          <a:p>
            <a:endParaRPr lang="en-US" i="1" dirty="0"/>
          </a:p>
          <a:p>
            <a:r>
              <a:rPr lang="en-US" b="1" dirty="0" smtClean="0">
                <a:solidFill>
                  <a:schemeClr val="tx2"/>
                </a:solidFill>
              </a:rPr>
              <a:t>String </a:t>
            </a:r>
            <a:r>
              <a:rPr lang="en-US" b="1" dirty="0">
                <a:solidFill>
                  <a:schemeClr val="tx2"/>
                </a:solidFill>
              </a:rPr>
              <a:t>literals </a:t>
            </a:r>
            <a:r>
              <a:rPr lang="en-US" dirty="0"/>
              <a:t>appear between double quote. </a:t>
            </a:r>
            <a:r>
              <a:rPr lang="en-US" i="1" dirty="0"/>
              <a:t>Ex: </a:t>
            </a:r>
            <a:r>
              <a:rPr lang="en-US" dirty="0"/>
              <a:t>“</a:t>
            </a:r>
            <a:r>
              <a:rPr lang="en-US" b="1" i="1" dirty="0"/>
              <a:t>JAVA</a:t>
            </a:r>
            <a:r>
              <a:rPr lang="en-US" dirty="0" smtClean="0"/>
              <a:t>”</a:t>
            </a:r>
            <a:endParaRPr lang="en-US" dirty="0"/>
          </a:p>
        </p:txBody>
      </p:sp>
    </p:spTree>
    <p:extLst>
      <p:ext uri="{BB962C8B-B14F-4D97-AF65-F5344CB8AC3E}">
        <p14:creationId xmlns:p14="http://schemas.microsoft.com/office/powerpoint/2010/main" val="3513803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8169"/>
            <a:ext cx="8229600" cy="742950"/>
          </a:xfrm>
        </p:spPr>
        <p:txBody>
          <a:bodyPr/>
          <a:lstStyle/>
          <a:p>
            <a:r>
              <a:rPr lang="en-CA" dirty="0"/>
              <a:t>Graded Work</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091482746"/>
              </p:ext>
            </p:extLst>
          </p:nvPr>
        </p:nvGraphicFramePr>
        <p:xfrm>
          <a:off x="135377" y="987574"/>
          <a:ext cx="4474349" cy="1854200"/>
        </p:xfrm>
        <a:graphic>
          <a:graphicData uri="http://schemas.openxmlformats.org/drawingml/2006/table">
            <a:tbl>
              <a:tblPr firstRow="1" lastRow="1">
                <a:tableStyleId>{5C22544A-7EE6-4342-B048-85BDC9FD1C3A}</a:tableStyleId>
              </a:tblPr>
              <a:tblGrid>
                <a:gridCol w="2958866">
                  <a:extLst>
                    <a:ext uri="{9D8B030D-6E8A-4147-A177-3AD203B41FA5}">
                      <a16:colId xmlns:a16="http://schemas.microsoft.com/office/drawing/2014/main" xmlns="" val="20000"/>
                    </a:ext>
                  </a:extLst>
                </a:gridCol>
                <a:gridCol w="1515483">
                  <a:extLst>
                    <a:ext uri="{9D8B030D-6E8A-4147-A177-3AD203B41FA5}">
                      <a16:colId xmlns:a16="http://schemas.microsoft.com/office/drawing/2014/main" xmlns="" val="20001"/>
                    </a:ext>
                  </a:extLst>
                </a:gridCol>
              </a:tblGrid>
              <a:tr h="370840">
                <a:tc>
                  <a:txBody>
                    <a:bodyPr/>
                    <a:lstStyle/>
                    <a:p>
                      <a:r>
                        <a:rPr lang="en-CA" dirty="0"/>
                        <a:t>Content</a:t>
                      </a:r>
                    </a:p>
                  </a:txBody>
                  <a:tcPr marL="205418" marR="205418"/>
                </a:tc>
                <a:tc>
                  <a:txBody>
                    <a:bodyPr/>
                    <a:lstStyle/>
                    <a:p>
                      <a:r>
                        <a:rPr lang="en-CA" dirty="0"/>
                        <a:t>%</a:t>
                      </a:r>
                    </a:p>
                  </a:txBody>
                  <a:tcPr marL="205418" marR="205418"/>
                </a:tc>
                <a:extLst>
                  <a:ext uri="{0D108BD9-81ED-4DB2-BD59-A6C34878D82A}">
                    <a16:rowId xmlns:a16="http://schemas.microsoft.com/office/drawing/2014/main" xmlns="" val="10000"/>
                  </a:ext>
                </a:extLst>
              </a:tr>
              <a:tr h="370840">
                <a:tc>
                  <a:txBody>
                    <a:bodyPr/>
                    <a:lstStyle/>
                    <a:p>
                      <a:r>
                        <a:rPr lang="en-CA" dirty="0" smtClean="0"/>
                        <a:t>Assignments (3)</a:t>
                      </a:r>
                      <a:endParaRPr lang="en-CA" dirty="0"/>
                    </a:p>
                  </a:txBody>
                  <a:tcPr marL="205418" marR="205418"/>
                </a:tc>
                <a:tc>
                  <a:txBody>
                    <a:bodyPr/>
                    <a:lstStyle/>
                    <a:p>
                      <a:r>
                        <a:rPr lang="en-CA" dirty="0" smtClean="0"/>
                        <a:t>30%</a:t>
                      </a:r>
                      <a:endParaRPr lang="en-CA" dirty="0"/>
                    </a:p>
                  </a:txBody>
                  <a:tcPr marL="205418" marR="205418"/>
                </a:tc>
                <a:extLst>
                  <a:ext uri="{0D108BD9-81ED-4DB2-BD59-A6C34878D82A}">
                    <a16:rowId xmlns:a16="http://schemas.microsoft.com/office/drawing/2014/main" xmlns="" val="10001"/>
                  </a:ext>
                </a:extLst>
              </a:tr>
              <a:tr h="370840">
                <a:tc>
                  <a:txBody>
                    <a:bodyPr/>
                    <a:lstStyle/>
                    <a:p>
                      <a:r>
                        <a:rPr lang="en-CA" dirty="0" smtClean="0"/>
                        <a:t>Tests</a:t>
                      </a:r>
                      <a:r>
                        <a:rPr lang="en-CA" baseline="0" dirty="0" smtClean="0"/>
                        <a:t> (2)</a:t>
                      </a:r>
                      <a:endParaRPr lang="en-CA" dirty="0"/>
                    </a:p>
                  </a:txBody>
                  <a:tcPr marL="205418" marR="205418"/>
                </a:tc>
                <a:tc>
                  <a:txBody>
                    <a:bodyPr/>
                    <a:lstStyle/>
                    <a:p>
                      <a:r>
                        <a:rPr lang="en-CA" dirty="0" smtClean="0"/>
                        <a:t>40%</a:t>
                      </a:r>
                      <a:endParaRPr lang="en-CA" dirty="0"/>
                    </a:p>
                  </a:txBody>
                  <a:tcPr marL="205418" marR="205418"/>
                </a:tc>
                <a:extLst>
                  <a:ext uri="{0D108BD9-81ED-4DB2-BD59-A6C34878D82A}">
                    <a16:rowId xmlns:a16="http://schemas.microsoft.com/office/drawing/2014/main" xmlns="" val="10002"/>
                  </a:ext>
                </a:extLst>
              </a:tr>
              <a:tr h="370840">
                <a:tc>
                  <a:txBody>
                    <a:bodyPr/>
                    <a:lstStyle/>
                    <a:p>
                      <a:r>
                        <a:rPr lang="en-CA" dirty="0"/>
                        <a:t>Final </a:t>
                      </a:r>
                      <a:r>
                        <a:rPr lang="en-CA" dirty="0" smtClean="0"/>
                        <a:t>Exam</a:t>
                      </a:r>
                      <a:endParaRPr lang="en-CA" dirty="0"/>
                    </a:p>
                  </a:txBody>
                  <a:tcPr marL="205418" marR="205418"/>
                </a:tc>
                <a:tc>
                  <a:txBody>
                    <a:bodyPr/>
                    <a:lstStyle/>
                    <a:p>
                      <a:r>
                        <a:rPr lang="en-CA" dirty="0" smtClean="0"/>
                        <a:t>30%</a:t>
                      </a:r>
                      <a:endParaRPr lang="en-CA" dirty="0"/>
                    </a:p>
                  </a:txBody>
                  <a:tcPr marL="205418" marR="205418"/>
                </a:tc>
                <a:extLst>
                  <a:ext uri="{0D108BD9-81ED-4DB2-BD59-A6C34878D82A}">
                    <a16:rowId xmlns:a16="http://schemas.microsoft.com/office/drawing/2014/main" xmlns="" val="10003"/>
                  </a:ext>
                </a:extLst>
              </a:tr>
              <a:tr h="370840">
                <a:tc>
                  <a:txBody>
                    <a:bodyPr/>
                    <a:lstStyle/>
                    <a:p>
                      <a:r>
                        <a:rPr lang="en-CA" dirty="0"/>
                        <a:t>Total</a:t>
                      </a:r>
                    </a:p>
                  </a:txBody>
                  <a:tcPr marL="205418" marR="205418"/>
                </a:tc>
                <a:tc>
                  <a:txBody>
                    <a:bodyPr/>
                    <a:lstStyle/>
                    <a:p>
                      <a:r>
                        <a:rPr lang="en-CA" dirty="0"/>
                        <a:t>100%</a:t>
                      </a:r>
                    </a:p>
                  </a:txBody>
                  <a:tcPr marL="205418" marR="205418"/>
                </a:tc>
                <a:extLst>
                  <a:ext uri="{0D108BD9-81ED-4DB2-BD59-A6C34878D82A}">
                    <a16:rowId xmlns:a16="http://schemas.microsoft.com/office/drawing/2014/main" xmlns="" val="10004"/>
                  </a:ext>
                </a:extLst>
              </a:tr>
            </a:tbl>
          </a:graphicData>
        </a:graphic>
      </p:graphicFrame>
      <p:pic>
        <p:nvPicPr>
          <p:cNvPr id="5122" name="Picture 2" descr="C:\Users\dhr\AppData\Local\Microsoft\Windows\INetCache\IE\4T17JVY4\evaluati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7142" y="987574"/>
            <a:ext cx="3097873" cy="2435629"/>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35377" y="2971834"/>
            <a:ext cx="4474349" cy="451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Standards:</a:t>
            </a:r>
          </a:p>
        </p:txBody>
      </p:sp>
      <p:sp>
        <p:nvSpPr>
          <p:cNvPr id="5" name="TextBox 4"/>
          <p:cNvSpPr txBox="1"/>
          <p:nvPr/>
        </p:nvSpPr>
        <p:spPr>
          <a:xfrm>
            <a:off x="107504" y="3553263"/>
            <a:ext cx="8849638" cy="1477328"/>
          </a:xfrm>
          <a:prstGeom prst="rect">
            <a:avLst/>
          </a:prstGeom>
          <a:noFill/>
        </p:spPr>
        <p:txBody>
          <a:bodyPr wrap="square" rtlCol="0">
            <a:spAutoFit/>
          </a:bodyPr>
          <a:lstStyle/>
          <a:p>
            <a:pPr marL="285750" indent="-285750">
              <a:buFont typeface="Wingdings" panose="05000000000000000000" pitchFamily="2" charset="2"/>
              <a:buChar char="ü"/>
            </a:pPr>
            <a:r>
              <a:rPr lang="en-US" b="1" dirty="0"/>
              <a:t>To obtain a credit in this subject, a student </a:t>
            </a:r>
            <a:r>
              <a:rPr lang="en-US" b="1" dirty="0" smtClean="0"/>
              <a:t>must:</a:t>
            </a:r>
            <a:endParaRPr lang="en-US" b="1" dirty="0"/>
          </a:p>
          <a:p>
            <a:pPr marL="742950" lvl="1" indent="-285750">
              <a:buFont typeface="Courier New" panose="02070309020205020404" pitchFamily="49" charset="0"/>
              <a:buChar char="o"/>
            </a:pPr>
            <a:r>
              <a:rPr lang="en-US" dirty="0" smtClean="0"/>
              <a:t>Achieve </a:t>
            </a:r>
            <a:r>
              <a:rPr lang="en-US" dirty="0"/>
              <a:t>a grade of </a:t>
            </a:r>
            <a:r>
              <a:rPr lang="en-US" dirty="0">
                <a:solidFill>
                  <a:schemeClr val="tx2"/>
                </a:solidFill>
              </a:rPr>
              <a:t>50% or better on the final exam</a:t>
            </a:r>
          </a:p>
          <a:p>
            <a:pPr marL="742950" lvl="1" indent="-285750">
              <a:buFont typeface="Courier New" panose="02070309020205020404" pitchFamily="49" charset="0"/>
              <a:buChar char="o"/>
            </a:pPr>
            <a:r>
              <a:rPr lang="en-US" dirty="0" smtClean="0">
                <a:solidFill>
                  <a:schemeClr val="tx2"/>
                </a:solidFill>
              </a:rPr>
              <a:t>Satisfactorily </a:t>
            </a:r>
            <a:r>
              <a:rPr lang="en-US" dirty="0">
                <a:solidFill>
                  <a:schemeClr val="tx2"/>
                </a:solidFill>
              </a:rPr>
              <a:t>complete all assignments</a:t>
            </a:r>
          </a:p>
          <a:p>
            <a:pPr marL="742950" lvl="1" indent="-285750">
              <a:buFont typeface="Courier New" panose="02070309020205020404" pitchFamily="49" charset="0"/>
              <a:buChar char="o"/>
            </a:pPr>
            <a:r>
              <a:rPr lang="en-US" dirty="0" smtClean="0"/>
              <a:t>Achieve </a:t>
            </a:r>
            <a:r>
              <a:rPr lang="en-US" dirty="0"/>
              <a:t>a weighted average of </a:t>
            </a:r>
            <a:r>
              <a:rPr lang="en-US" dirty="0">
                <a:solidFill>
                  <a:schemeClr val="tx2"/>
                </a:solidFill>
              </a:rPr>
              <a:t>50% or better for the tests and final exam</a:t>
            </a:r>
          </a:p>
          <a:p>
            <a:pPr marL="742950" lvl="1" indent="-285750">
              <a:buFont typeface="Courier New" panose="02070309020205020404" pitchFamily="49" charset="0"/>
              <a:buChar char="o"/>
            </a:pPr>
            <a:r>
              <a:rPr lang="en-US" dirty="0" smtClean="0"/>
              <a:t>Achieve </a:t>
            </a:r>
            <a:r>
              <a:rPr lang="en-US" dirty="0"/>
              <a:t>a grade of </a:t>
            </a:r>
            <a:r>
              <a:rPr lang="en-US" dirty="0">
                <a:solidFill>
                  <a:schemeClr val="tx2"/>
                </a:solidFill>
              </a:rPr>
              <a:t>50% or better on the overall </a:t>
            </a:r>
            <a:r>
              <a:rPr lang="en-US" dirty="0" smtClean="0">
                <a:solidFill>
                  <a:schemeClr val="tx2"/>
                </a:solidFill>
              </a:rPr>
              <a:t>course</a:t>
            </a:r>
            <a:endParaRPr lang="en-US" dirty="0">
              <a:solidFill>
                <a:schemeClr val="tx2"/>
              </a:solidFill>
            </a:endParaRPr>
          </a:p>
        </p:txBody>
      </p:sp>
    </p:spTree>
    <p:extLst>
      <p:ext uri="{BB962C8B-B14F-4D97-AF65-F5344CB8AC3E}">
        <p14:creationId xmlns:p14="http://schemas.microsoft.com/office/powerpoint/2010/main" val="1566841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Overview of Classes and Objects in Java</a:t>
            </a:r>
          </a:p>
        </p:txBody>
      </p:sp>
      <p:sp>
        <p:nvSpPr>
          <p:cNvPr id="3" name="Content Placeholder 2"/>
          <p:cNvSpPr>
            <a:spLocks noGrp="1"/>
          </p:cNvSpPr>
          <p:nvPr>
            <p:ph idx="1"/>
          </p:nvPr>
        </p:nvSpPr>
        <p:spPr>
          <a:xfrm>
            <a:off x="179512" y="1347614"/>
            <a:ext cx="8507288" cy="3657600"/>
          </a:xfrm>
        </p:spPr>
        <p:txBody>
          <a:bodyPr>
            <a:normAutofit fontScale="70000" lnSpcReduction="20000"/>
          </a:bodyPr>
          <a:lstStyle/>
          <a:p>
            <a:r>
              <a:rPr lang="en-US" dirty="0"/>
              <a:t>Each class has three kinds of members:</a:t>
            </a:r>
          </a:p>
          <a:p>
            <a:pPr lvl="1">
              <a:buFont typeface="Courier New" panose="02070309020205020404" pitchFamily="49" charset="0"/>
              <a:buChar char="o"/>
            </a:pPr>
            <a:r>
              <a:rPr lang="en-US" dirty="0" smtClean="0">
                <a:solidFill>
                  <a:schemeClr val="tx2"/>
                </a:solidFill>
              </a:rPr>
              <a:t>Fields</a:t>
            </a:r>
            <a:r>
              <a:rPr lang="en-US" dirty="0" smtClean="0"/>
              <a:t> </a:t>
            </a:r>
            <a:r>
              <a:rPr lang="en-US" dirty="0"/>
              <a:t>are data variables of a class that store results of </a:t>
            </a:r>
            <a:r>
              <a:rPr lang="en-US" dirty="0" smtClean="0"/>
              <a:t>computations performed </a:t>
            </a:r>
            <a:r>
              <a:rPr lang="en-US" dirty="0"/>
              <a:t>by class’s methods.</a:t>
            </a:r>
          </a:p>
          <a:p>
            <a:pPr lvl="1">
              <a:buFont typeface="Courier New" panose="02070309020205020404" pitchFamily="49" charset="0"/>
              <a:buChar char="o"/>
            </a:pPr>
            <a:r>
              <a:rPr lang="en-US" dirty="0" smtClean="0">
                <a:solidFill>
                  <a:schemeClr val="tx2"/>
                </a:solidFill>
              </a:rPr>
              <a:t>Methods</a:t>
            </a:r>
            <a:r>
              <a:rPr lang="en-US" dirty="0" smtClean="0"/>
              <a:t> </a:t>
            </a:r>
            <a:r>
              <a:rPr lang="en-US" dirty="0"/>
              <a:t>contain the executable code, built from statements.</a:t>
            </a:r>
          </a:p>
          <a:p>
            <a:pPr lvl="1">
              <a:buFont typeface="Courier New" panose="02070309020205020404" pitchFamily="49" charset="0"/>
              <a:buChar char="o"/>
            </a:pPr>
            <a:r>
              <a:rPr lang="en-US" dirty="0" smtClean="0">
                <a:solidFill>
                  <a:schemeClr val="tx2"/>
                </a:solidFill>
              </a:rPr>
              <a:t>Classes </a:t>
            </a:r>
            <a:r>
              <a:rPr lang="en-US" dirty="0">
                <a:solidFill>
                  <a:schemeClr val="tx2"/>
                </a:solidFill>
              </a:rPr>
              <a:t>and interfaces can in the same time be members of a class</a:t>
            </a:r>
            <a:r>
              <a:rPr lang="en-US" dirty="0" smtClean="0">
                <a:solidFill>
                  <a:schemeClr val="tx2"/>
                </a:solidFill>
              </a:rPr>
              <a:t>.</a:t>
            </a:r>
          </a:p>
          <a:p>
            <a:pPr lvl="1">
              <a:buFont typeface="Courier New" panose="02070309020205020404" pitchFamily="49" charset="0"/>
              <a:buChar char="o"/>
            </a:pPr>
            <a:endParaRPr lang="en-US" dirty="0"/>
          </a:p>
          <a:p>
            <a:r>
              <a:rPr lang="en-US" dirty="0">
                <a:solidFill>
                  <a:schemeClr val="tx2"/>
                </a:solidFill>
              </a:rPr>
              <a:t>Every object in Java has a state and a </a:t>
            </a:r>
            <a:r>
              <a:rPr lang="en-US" dirty="0" smtClean="0">
                <a:solidFill>
                  <a:schemeClr val="tx2"/>
                </a:solidFill>
              </a:rPr>
              <a:t>behavior</a:t>
            </a:r>
            <a:r>
              <a:rPr lang="en-US" dirty="0"/>
              <a:t> </a:t>
            </a:r>
            <a:r>
              <a:rPr lang="en-US" dirty="0" smtClean="0"/>
              <a:t>as in the following example:</a:t>
            </a:r>
            <a:endParaRPr lang="en-US" dirty="0"/>
          </a:p>
          <a:p>
            <a:pPr marL="274320" lvl="1" indent="0">
              <a:buNone/>
            </a:pPr>
            <a:endParaRPr lang="en-US" b="1" i="1" dirty="0" smtClean="0">
              <a:latin typeface="Courier New" panose="02070309020205020404" pitchFamily="49" charset="0"/>
              <a:cs typeface="Courier New" panose="02070309020205020404" pitchFamily="49" charset="0"/>
            </a:endParaRPr>
          </a:p>
          <a:p>
            <a:pPr marL="274320" lvl="1" indent="0">
              <a:buNone/>
            </a:pPr>
            <a:r>
              <a:rPr lang="en-US" b="1" i="1" dirty="0" smtClean="0">
                <a:latin typeface="Courier New" panose="02070309020205020404" pitchFamily="49" charset="0"/>
                <a:cs typeface="Courier New" panose="02070309020205020404" pitchFamily="49" charset="0"/>
              </a:rPr>
              <a:t>class </a:t>
            </a:r>
            <a:r>
              <a:rPr lang="en-US" b="1" i="1" dirty="0">
                <a:latin typeface="Courier New" panose="02070309020205020404" pitchFamily="49" charset="0"/>
                <a:cs typeface="Courier New" panose="02070309020205020404" pitchFamily="49" charset="0"/>
              </a:rPr>
              <a:t>Point {</a:t>
            </a:r>
          </a:p>
          <a:p>
            <a:pPr marL="548640" lvl="2" indent="0">
              <a:buNone/>
            </a:pPr>
            <a:r>
              <a:rPr lang="en-US" b="1" i="1" dirty="0">
                <a:latin typeface="Courier New" panose="02070309020205020404" pitchFamily="49" charset="0"/>
                <a:cs typeface="Courier New" panose="02070309020205020404" pitchFamily="49" charset="0"/>
              </a:rPr>
              <a:t>/* the state of object is defined by values of its data */</a:t>
            </a:r>
          </a:p>
          <a:p>
            <a:pPr marL="548640" lvl="2" indent="0">
              <a:buNone/>
            </a:pPr>
            <a:r>
              <a:rPr lang="en-US" b="1" i="1" dirty="0">
                <a:latin typeface="Courier New" panose="02070309020205020404" pitchFamily="49" charset="0"/>
                <a:cs typeface="Courier New" panose="02070309020205020404" pitchFamily="49" charset="0"/>
              </a:rPr>
              <a:t>private double x_ = 0;</a:t>
            </a:r>
          </a:p>
          <a:p>
            <a:pPr marL="548640" lvl="2" indent="0">
              <a:buNone/>
            </a:pPr>
            <a:r>
              <a:rPr lang="en-US" b="1" i="1" dirty="0">
                <a:latin typeface="Courier New" panose="02070309020205020404" pitchFamily="49" charset="0"/>
                <a:cs typeface="Courier New" panose="02070309020205020404" pitchFamily="49" charset="0"/>
              </a:rPr>
              <a:t>private double y_ = 0</a:t>
            </a:r>
            <a:r>
              <a:rPr lang="en-US" b="1" i="1" dirty="0" smtClean="0">
                <a:latin typeface="Courier New" panose="02070309020205020404" pitchFamily="49" charset="0"/>
                <a:cs typeface="Courier New" panose="02070309020205020404" pitchFamily="49" charset="0"/>
              </a:rPr>
              <a:t>;</a:t>
            </a:r>
          </a:p>
          <a:p>
            <a:pPr marL="548640" lvl="2" indent="0">
              <a:buNone/>
            </a:pPr>
            <a:endParaRPr lang="en-US" b="1" i="1" dirty="0">
              <a:latin typeface="Courier New" panose="02070309020205020404" pitchFamily="49" charset="0"/>
              <a:cs typeface="Courier New" panose="02070309020205020404" pitchFamily="49" charset="0"/>
            </a:endParaRPr>
          </a:p>
          <a:p>
            <a:pPr marL="548640" lvl="2" indent="0">
              <a:buNone/>
            </a:pPr>
            <a:r>
              <a:rPr lang="en-US" b="1" i="1" dirty="0">
                <a:latin typeface="Courier New" panose="02070309020205020404" pitchFamily="49" charset="0"/>
                <a:cs typeface="Courier New" panose="02070309020205020404" pitchFamily="49" charset="0"/>
              </a:rPr>
              <a:t>/* the behaviors of an object is defined by its methods */</a:t>
            </a:r>
          </a:p>
          <a:p>
            <a:pPr marL="548640" lvl="2" indent="0">
              <a:buNone/>
            </a:pPr>
            <a:r>
              <a:rPr lang="fr-FR" b="1" i="1" dirty="0">
                <a:latin typeface="Courier New" panose="02070309020205020404" pitchFamily="49" charset="0"/>
                <a:cs typeface="Courier New" panose="02070309020205020404" pitchFamily="49" charset="0"/>
              </a:rPr>
              <a:t>public </a:t>
            </a:r>
            <a:r>
              <a:rPr lang="fr-FR" b="1" i="1" dirty="0" err="1">
                <a:latin typeface="Courier New" panose="02070309020205020404" pitchFamily="49" charset="0"/>
                <a:cs typeface="Courier New" panose="02070309020205020404" pitchFamily="49" charset="0"/>
              </a:rPr>
              <a:t>void</a:t>
            </a:r>
            <a:r>
              <a:rPr lang="fr-FR" b="1" i="1" dirty="0">
                <a:latin typeface="Courier New" panose="02070309020205020404" pitchFamily="49" charset="0"/>
                <a:cs typeface="Courier New" panose="02070309020205020404" pitchFamily="49" charset="0"/>
              </a:rPr>
              <a:t> </a:t>
            </a:r>
            <a:r>
              <a:rPr lang="fr-FR" b="1" i="1" dirty="0" err="1">
                <a:latin typeface="Courier New" panose="02070309020205020404" pitchFamily="49" charset="0"/>
                <a:cs typeface="Courier New" panose="02070309020205020404" pitchFamily="49" charset="0"/>
              </a:rPr>
              <a:t>movePoint</a:t>
            </a:r>
            <a:r>
              <a:rPr lang="fr-FR" b="1" i="1" dirty="0">
                <a:latin typeface="Courier New" panose="02070309020205020404" pitchFamily="49" charset="0"/>
                <a:cs typeface="Courier New" panose="02070309020205020404" pitchFamily="49" charset="0"/>
              </a:rPr>
              <a:t>(double x, double y) {</a:t>
            </a:r>
          </a:p>
          <a:p>
            <a:pPr marL="822960" lvl="3" indent="0">
              <a:buNone/>
            </a:pPr>
            <a:r>
              <a:rPr lang="en-US" b="1" i="1" dirty="0">
                <a:latin typeface="Courier New" panose="02070309020205020404" pitchFamily="49" charset="0"/>
                <a:cs typeface="Courier New" panose="02070309020205020404" pitchFamily="49" charset="0"/>
              </a:rPr>
              <a:t>x_ = x; y_ = y;</a:t>
            </a:r>
          </a:p>
          <a:p>
            <a:pPr marL="548640" lvl="2" indent="0">
              <a:buNone/>
            </a:pPr>
            <a:r>
              <a:rPr lang="en-US" b="1" i="1" dirty="0">
                <a:latin typeface="Courier New" panose="02070309020205020404" pitchFamily="49" charset="0"/>
                <a:cs typeface="Courier New" panose="02070309020205020404" pitchFamily="49" charset="0"/>
              </a:rPr>
              <a:t>}</a:t>
            </a:r>
          </a:p>
          <a:p>
            <a:pPr marL="274320" lvl="1" indent="0">
              <a:buNone/>
            </a:pPr>
            <a:r>
              <a:rPr lang="en-US" b="1" i="1"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99223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a:t>
            </a:r>
            <a:r>
              <a:rPr lang="en-US" sz="3200" dirty="0" smtClean="0"/>
              <a:t>recursive methods</a:t>
            </a:r>
            <a:endParaRPr lang="en-US" sz="3200" dirty="0"/>
          </a:p>
        </p:txBody>
      </p:sp>
      <p:sp>
        <p:nvSpPr>
          <p:cNvPr id="3" name="Content Placeholder 2"/>
          <p:cNvSpPr>
            <a:spLocks noGrp="1"/>
          </p:cNvSpPr>
          <p:nvPr>
            <p:ph idx="1"/>
          </p:nvPr>
        </p:nvSpPr>
        <p:spPr>
          <a:xfrm>
            <a:off x="179512" y="1347614"/>
            <a:ext cx="8507288" cy="3657600"/>
          </a:xfrm>
        </p:spPr>
        <p:txBody>
          <a:bodyPr>
            <a:normAutofit fontScale="85000" lnSpcReduction="20000"/>
          </a:bodyPr>
          <a:lstStyle/>
          <a:p>
            <a:r>
              <a:rPr lang="en-US" dirty="0" smtClean="0"/>
              <a:t>In </a:t>
            </a:r>
            <a:r>
              <a:rPr lang="en-US" dirty="0"/>
              <a:t>Java a method could call other </a:t>
            </a:r>
            <a:r>
              <a:rPr lang="en-US" dirty="0" smtClean="0"/>
              <a:t>methods. </a:t>
            </a:r>
            <a:r>
              <a:rPr lang="en-US" b="1" dirty="0" smtClean="0">
                <a:solidFill>
                  <a:schemeClr val="tx2"/>
                </a:solidFill>
              </a:rPr>
              <a:t>A </a:t>
            </a:r>
            <a:r>
              <a:rPr lang="en-US" b="1" dirty="0">
                <a:solidFill>
                  <a:schemeClr val="tx2"/>
                </a:solidFill>
              </a:rPr>
              <a:t>method can </a:t>
            </a:r>
            <a:r>
              <a:rPr lang="en-US" b="1" dirty="0" smtClean="0">
                <a:solidFill>
                  <a:schemeClr val="tx2"/>
                </a:solidFill>
              </a:rPr>
              <a:t>also call </a:t>
            </a:r>
            <a:r>
              <a:rPr lang="en-US" b="1" dirty="0">
                <a:solidFill>
                  <a:schemeClr val="tx2"/>
                </a:solidFill>
              </a:rPr>
              <a:t>itself. Such a method is called a recursive </a:t>
            </a:r>
            <a:r>
              <a:rPr lang="en-US" b="1" dirty="0" smtClean="0">
                <a:solidFill>
                  <a:schemeClr val="tx2"/>
                </a:solidFill>
              </a:rPr>
              <a:t>method</a:t>
            </a:r>
            <a:r>
              <a:rPr lang="en-US" b="1" dirty="0" smtClean="0"/>
              <a:t>.</a:t>
            </a:r>
          </a:p>
          <a:p>
            <a:endParaRPr lang="en-US" b="1" dirty="0"/>
          </a:p>
          <a:p>
            <a:r>
              <a:rPr lang="en-US" dirty="0" smtClean="0"/>
              <a:t>Let </a:t>
            </a:r>
            <a:r>
              <a:rPr lang="en-US" dirty="0"/>
              <a:t>us suppose that we want to calculate factorial of </a:t>
            </a:r>
            <a:r>
              <a:rPr lang="en-US" dirty="0" smtClean="0"/>
              <a:t>n: Factorial </a:t>
            </a:r>
            <a:r>
              <a:rPr lang="en-US" dirty="0"/>
              <a:t>of n is written n! and it is equal to 1 * 2 * ...* n </a:t>
            </a:r>
            <a:r>
              <a:rPr lang="en-US" dirty="0" smtClean="0"/>
              <a:t>(i.e</a:t>
            </a:r>
            <a:r>
              <a:rPr lang="en-US" dirty="0"/>
              <a:t>., the product of all numbers from 1 to </a:t>
            </a:r>
            <a:r>
              <a:rPr lang="en-US" dirty="0" smtClean="0"/>
              <a:t>n). For </a:t>
            </a:r>
            <a:r>
              <a:rPr lang="en-US" dirty="0"/>
              <a:t>example 3! = 1 * 2 * 3 = </a:t>
            </a:r>
            <a:r>
              <a:rPr lang="en-US" dirty="0" smtClean="0"/>
              <a:t>6.</a:t>
            </a:r>
          </a:p>
          <a:p>
            <a:endParaRPr lang="en-US" dirty="0"/>
          </a:p>
          <a:p>
            <a:r>
              <a:rPr lang="en-US" dirty="0" smtClean="0"/>
              <a:t>One </a:t>
            </a:r>
            <a:r>
              <a:rPr lang="en-US" dirty="0"/>
              <a:t>can notice that n! = n * (n-1)! </a:t>
            </a:r>
            <a:r>
              <a:rPr lang="en-US" dirty="0" smtClean="0"/>
              <a:t>For </a:t>
            </a:r>
            <a:r>
              <a:rPr lang="en-US" dirty="0"/>
              <a:t>example 3! = 3 * 2! = 3 * 1 * 2 = 1 * 2 * 3 = </a:t>
            </a:r>
            <a:r>
              <a:rPr lang="en-US" dirty="0" smtClean="0"/>
              <a:t>6. </a:t>
            </a:r>
            <a:r>
              <a:rPr lang="en-US" dirty="0" smtClean="0">
                <a:solidFill>
                  <a:schemeClr val="tx2"/>
                </a:solidFill>
              </a:rPr>
              <a:t>Therefore</a:t>
            </a:r>
            <a:r>
              <a:rPr lang="en-US" dirty="0">
                <a:solidFill>
                  <a:schemeClr val="tx2"/>
                </a:solidFill>
              </a:rPr>
              <a:t>, if we want to calculate factorial of n, we can use iterative (loops) or recursive method</a:t>
            </a:r>
            <a:r>
              <a:rPr lang="en-US" dirty="0" smtClean="0"/>
              <a:t>.</a:t>
            </a:r>
          </a:p>
          <a:p>
            <a:endParaRPr lang="en-US" dirty="0"/>
          </a:p>
          <a:p>
            <a:r>
              <a:rPr lang="en-US" dirty="0" smtClean="0">
                <a:solidFill>
                  <a:schemeClr val="tx2"/>
                </a:solidFill>
              </a:rPr>
              <a:t>Factorial.java</a:t>
            </a:r>
            <a:r>
              <a:rPr lang="en-US" dirty="0" smtClean="0"/>
              <a:t> which is provided to you contains both implementations.</a:t>
            </a:r>
            <a:endParaRPr lang="en-US" dirty="0"/>
          </a:p>
        </p:txBody>
      </p:sp>
    </p:spTree>
    <p:extLst>
      <p:ext uri="{BB962C8B-B14F-4D97-AF65-F5344CB8AC3E}">
        <p14:creationId xmlns:p14="http://schemas.microsoft.com/office/powerpoint/2010/main" val="7992261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Comments and Named Constants</a:t>
            </a:r>
            <a:endParaRPr lang="en-US" sz="3600" dirty="0"/>
          </a:p>
        </p:txBody>
      </p:sp>
      <p:sp>
        <p:nvSpPr>
          <p:cNvPr id="3" name="Content Placeholder 2"/>
          <p:cNvSpPr>
            <a:spLocks noGrp="1"/>
          </p:cNvSpPr>
          <p:nvPr>
            <p:ph idx="1"/>
          </p:nvPr>
        </p:nvSpPr>
        <p:spPr>
          <a:xfrm>
            <a:off x="179512" y="1478352"/>
            <a:ext cx="8507288" cy="3657600"/>
          </a:xfrm>
        </p:spPr>
        <p:txBody>
          <a:bodyPr>
            <a:normAutofit fontScale="70000" lnSpcReduction="20000"/>
          </a:bodyPr>
          <a:lstStyle/>
          <a:p>
            <a:r>
              <a:rPr lang="en-US" dirty="0"/>
              <a:t>Comments in </a:t>
            </a:r>
            <a:r>
              <a:rPr lang="en-US" dirty="0" smtClean="0"/>
              <a:t>Code: </a:t>
            </a:r>
            <a:r>
              <a:rPr lang="en-US" b="1" dirty="0" smtClean="0"/>
              <a:t>enable </a:t>
            </a:r>
            <a:r>
              <a:rPr lang="en-US" b="1" dirty="0"/>
              <a:t>to write descriptive text.</a:t>
            </a:r>
          </a:p>
          <a:p>
            <a:pPr lvl="1">
              <a:buFont typeface="Courier New" panose="02070309020205020404" pitchFamily="49" charset="0"/>
              <a:buChar char="o"/>
            </a:pPr>
            <a:r>
              <a:rPr lang="en-US" b="1" dirty="0" smtClean="0"/>
              <a:t>/* </a:t>
            </a:r>
            <a:r>
              <a:rPr lang="en-US" dirty="0"/>
              <a:t>Comment type 1 </a:t>
            </a:r>
            <a:r>
              <a:rPr lang="en-US" b="1" dirty="0"/>
              <a:t>– </a:t>
            </a:r>
            <a:r>
              <a:rPr lang="en-US" dirty="0"/>
              <a:t>This text is ignored by the compiler </a:t>
            </a:r>
            <a:r>
              <a:rPr lang="en-US" b="1" dirty="0"/>
              <a:t>*/</a:t>
            </a:r>
          </a:p>
          <a:p>
            <a:pPr lvl="1">
              <a:buFont typeface="Courier New" panose="02070309020205020404" pitchFamily="49" charset="0"/>
              <a:buChar char="o"/>
            </a:pPr>
            <a:r>
              <a:rPr lang="en-US" b="1" dirty="0" smtClean="0"/>
              <a:t>// </a:t>
            </a:r>
            <a:r>
              <a:rPr lang="en-US" dirty="0"/>
              <a:t>Comment type 2 – The text up to the end of line is ignored</a:t>
            </a:r>
          </a:p>
          <a:p>
            <a:pPr lvl="1">
              <a:buFont typeface="Courier New" panose="02070309020205020404" pitchFamily="49" charset="0"/>
              <a:buChar char="o"/>
            </a:pPr>
            <a:r>
              <a:rPr lang="en-US" b="1" dirty="0" smtClean="0"/>
              <a:t>/** </a:t>
            </a:r>
            <a:r>
              <a:rPr lang="en-US" dirty="0"/>
              <a:t>Documentation comment is extracted by </a:t>
            </a:r>
            <a:r>
              <a:rPr lang="en-US" dirty="0" err="1"/>
              <a:t>javadoc</a:t>
            </a:r>
            <a:r>
              <a:rPr lang="en-US" dirty="0"/>
              <a:t> tool </a:t>
            </a:r>
            <a:r>
              <a:rPr lang="en-US" b="1" dirty="0" smtClean="0"/>
              <a:t>*/  (</a:t>
            </a:r>
            <a:r>
              <a:rPr lang="en-US" dirty="0">
                <a:solidFill>
                  <a:schemeClr val="tx2"/>
                </a:solidFill>
              </a:rPr>
              <a:t>The java doc comments are /** ... */ and are use to generate HTML documentation using the </a:t>
            </a:r>
            <a:r>
              <a:rPr lang="en-US" dirty="0" err="1">
                <a:solidFill>
                  <a:schemeClr val="tx2"/>
                </a:solidFill>
              </a:rPr>
              <a:t>javadoc</a:t>
            </a:r>
            <a:r>
              <a:rPr lang="en-US" dirty="0">
                <a:solidFill>
                  <a:schemeClr val="tx2"/>
                </a:solidFill>
              </a:rPr>
              <a:t> application</a:t>
            </a:r>
            <a:r>
              <a:rPr lang="en-US" b="1" dirty="0" smtClean="0"/>
              <a:t>)</a:t>
            </a:r>
          </a:p>
          <a:p>
            <a:pPr lvl="1">
              <a:buFont typeface="Courier New" panose="02070309020205020404" pitchFamily="49" charset="0"/>
              <a:buChar char="o"/>
            </a:pPr>
            <a:endParaRPr lang="en-US" b="1" dirty="0"/>
          </a:p>
          <a:p>
            <a:r>
              <a:rPr lang="en-US" dirty="0" smtClean="0"/>
              <a:t>Named Constants: </a:t>
            </a:r>
            <a:r>
              <a:rPr lang="en-US" b="1" dirty="0" smtClean="0"/>
              <a:t>names </a:t>
            </a:r>
            <a:r>
              <a:rPr lang="en-US" b="1" dirty="0"/>
              <a:t>used to describe constants</a:t>
            </a:r>
            <a:r>
              <a:rPr lang="en-US" b="1" dirty="0" smtClean="0"/>
              <a:t>.</a:t>
            </a:r>
          </a:p>
          <a:p>
            <a:pPr marL="0" indent="0">
              <a:buNone/>
            </a:pPr>
            <a:endParaRPr lang="en-US" b="1" dirty="0"/>
          </a:p>
          <a:p>
            <a:pPr marL="274320" lvl="1" indent="0">
              <a:buNone/>
            </a:pPr>
            <a:r>
              <a:rPr lang="en-US" b="1" i="1" dirty="0" smtClean="0">
                <a:latin typeface="Courier New" panose="02070309020205020404" pitchFamily="49" charset="0"/>
                <a:cs typeface="Courier New" panose="02070309020205020404" pitchFamily="49" charset="0"/>
              </a:rPr>
              <a:t>public </a:t>
            </a:r>
            <a:r>
              <a:rPr lang="en-US" b="1" i="1" dirty="0">
                <a:solidFill>
                  <a:schemeClr val="tx2"/>
                </a:solidFill>
                <a:latin typeface="Courier New" panose="02070309020205020404" pitchFamily="49" charset="0"/>
                <a:cs typeface="Courier New" panose="02070309020205020404" pitchFamily="49" charset="0"/>
              </a:rPr>
              <a:t>final</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MAX_INDEX = 1000</a:t>
            </a:r>
            <a:r>
              <a:rPr lang="en-US" b="1" i="1" dirty="0" smtClean="0">
                <a:latin typeface="Courier New" panose="02070309020205020404" pitchFamily="49" charset="0"/>
                <a:cs typeface="Courier New" panose="02070309020205020404" pitchFamily="49" charset="0"/>
              </a:rPr>
              <a:t>;</a:t>
            </a:r>
          </a:p>
          <a:p>
            <a:pPr marL="274320" lvl="1" indent="0">
              <a:buNone/>
            </a:pPr>
            <a:r>
              <a:rPr lang="en-US" b="1" i="1" u="sng" dirty="0" smtClean="0">
                <a:latin typeface="Courier New" panose="02070309020205020404" pitchFamily="49" charset="0"/>
                <a:cs typeface="Courier New" panose="02070309020205020404" pitchFamily="49" charset="0"/>
              </a:rPr>
              <a:t>OR</a:t>
            </a:r>
            <a:endParaRPr lang="en-US" b="1" i="1" u="sng"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smtClean="0">
                <a:latin typeface="Courier New" panose="02070309020205020404" pitchFamily="49" charset="0"/>
                <a:cs typeface="Courier New" panose="02070309020205020404" pitchFamily="49" charset="0"/>
              </a:rPr>
              <a:t>MathConstants</a:t>
            </a:r>
            <a:r>
              <a:rPr lang="en-US" b="1" i="1" dirty="0" smtClean="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a:t>
            </a:r>
          </a:p>
          <a:p>
            <a:pPr marL="274320" lvl="1" indent="0">
              <a:buNone/>
            </a:pPr>
            <a:r>
              <a:rPr lang="en-US" b="1" i="1" dirty="0" smtClean="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the base of the natural logarithms</a:t>
            </a:r>
          </a:p>
          <a:p>
            <a:pPr marL="274320" lvl="1" indent="0">
              <a:buNone/>
            </a:pPr>
            <a:r>
              <a:rPr lang="en-US" b="1" i="1" dirty="0" smtClean="0">
                <a:latin typeface="Courier New" panose="02070309020205020404" pitchFamily="49" charset="0"/>
                <a:cs typeface="Courier New" panose="02070309020205020404" pitchFamily="49" charset="0"/>
              </a:rPr>
              <a:t>   </a:t>
            </a:r>
            <a:r>
              <a:rPr lang="en-US" b="1" i="1" dirty="0" smtClean="0">
                <a:solidFill>
                  <a:schemeClr val="tx2"/>
                </a:solidFill>
                <a:latin typeface="Courier New" panose="02070309020205020404" pitchFamily="49" charset="0"/>
                <a:cs typeface="Courier New" panose="02070309020205020404" pitchFamily="49" charset="0"/>
              </a:rPr>
              <a:t>final</a:t>
            </a:r>
            <a:r>
              <a:rPr lang="en-US" b="1" i="1" dirty="0" smtClean="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double E = 2.71</a:t>
            </a:r>
            <a:r>
              <a:rPr lang="en-US" b="1" i="1" dirty="0" smtClean="0">
                <a:latin typeface="Courier New" panose="02070309020205020404" pitchFamily="49" charset="0"/>
                <a:cs typeface="Courier New" panose="02070309020205020404" pitchFamily="49" charset="0"/>
              </a:rPr>
              <a:t>;</a:t>
            </a:r>
          </a:p>
          <a:p>
            <a:pPr marL="274320" lvl="1" indent="0">
              <a:buNone/>
            </a:pPr>
            <a:endParaRPr lang="en-US" b="1" i="1" dirty="0">
              <a:latin typeface="Courier New" panose="02070309020205020404" pitchFamily="49" charset="0"/>
              <a:cs typeface="Courier New" panose="02070309020205020404" pitchFamily="49" charset="0"/>
            </a:endParaRPr>
          </a:p>
          <a:p>
            <a:pPr marL="274320" lvl="1" indent="0">
              <a:buNone/>
            </a:pPr>
            <a:r>
              <a:rPr lang="en-US" b="1" i="1" dirty="0" smtClean="0">
                <a:latin typeface="Courier New" panose="02070309020205020404" pitchFamily="49" charset="0"/>
                <a:cs typeface="Courier New" panose="02070309020205020404" pitchFamily="49" charset="0"/>
              </a:rPr>
              <a:t>   </a:t>
            </a:r>
            <a:r>
              <a:rPr lang="en-US" b="1" i="1" dirty="0" smtClean="0">
                <a:solidFill>
                  <a:schemeClr val="tx2"/>
                </a:solidFill>
                <a:latin typeface="Courier New" panose="02070309020205020404" pitchFamily="49" charset="0"/>
                <a:cs typeface="Courier New" panose="02070309020205020404" pitchFamily="49" charset="0"/>
              </a:rPr>
              <a:t>final</a:t>
            </a:r>
            <a:r>
              <a:rPr lang="en-US" b="1" i="1" dirty="0" smtClean="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double PI = 3.14;</a:t>
            </a: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14485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Method overloading</a:t>
            </a:r>
          </a:p>
        </p:txBody>
      </p:sp>
      <p:sp>
        <p:nvSpPr>
          <p:cNvPr id="3" name="Content Placeholder 2"/>
          <p:cNvSpPr>
            <a:spLocks noGrp="1"/>
          </p:cNvSpPr>
          <p:nvPr>
            <p:ph idx="1"/>
          </p:nvPr>
        </p:nvSpPr>
        <p:spPr>
          <a:xfrm>
            <a:off x="179512" y="1200150"/>
            <a:ext cx="8712968" cy="3935802"/>
          </a:xfrm>
        </p:spPr>
        <p:txBody>
          <a:bodyPr>
            <a:normAutofit fontScale="77500" lnSpcReduction="20000"/>
          </a:bodyPr>
          <a:lstStyle/>
          <a:p>
            <a:r>
              <a:rPr lang="en-US" dirty="0" smtClean="0"/>
              <a:t>It happens if the </a:t>
            </a:r>
            <a:r>
              <a:rPr lang="en-US" dirty="0" smtClean="0">
                <a:solidFill>
                  <a:schemeClr val="tx2"/>
                </a:solidFill>
              </a:rPr>
              <a:t>number/type/order</a:t>
            </a:r>
            <a:r>
              <a:rPr lang="en-US" dirty="0" smtClean="0"/>
              <a:t> of two methods in a class differ, </a:t>
            </a:r>
            <a:r>
              <a:rPr lang="en-US" dirty="0" smtClean="0">
                <a:solidFill>
                  <a:schemeClr val="tx2"/>
                </a:solidFill>
              </a:rPr>
              <a:t>even if they have the same names</a:t>
            </a:r>
            <a:r>
              <a:rPr lang="en-US" dirty="0" smtClean="0"/>
              <a:t> (different method signatures.)</a:t>
            </a:r>
          </a:p>
          <a:p>
            <a:endParaRPr lang="en-US" dirty="0">
              <a:latin typeface="Courier New" panose="02070309020205020404" pitchFamily="49" charset="0"/>
              <a:cs typeface="Courier New" panose="02070309020205020404" pitchFamily="49" charset="0"/>
            </a:endParaRPr>
          </a:p>
          <a:p>
            <a:r>
              <a:rPr lang="en-US" dirty="0"/>
              <a:t>It </a:t>
            </a:r>
            <a:r>
              <a:rPr lang="en-US" dirty="0">
                <a:solidFill>
                  <a:schemeClr val="tx2"/>
                </a:solidFill>
              </a:rPr>
              <a:t>doesn’t have anything to do with the return type </a:t>
            </a:r>
            <a:r>
              <a:rPr lang="en-US" dirty="0"/>
              <a:t>as in</a:t>
            </a:r>
            <a:r>
              <a:rPr lang="en-US" dirty="0" smtClean="0"/>
              <a:t>:</a:t>
            </a:r>
          </a:p>
          <a:p>
            <a:pPr marL="0" indent="0">
              <a:buNone/>
            </a:pPr>
            <a:endParaRPr lang="en-US" dirty="0" smtClean="0"/>
          </a:p>
          <a:p>
            <a:pPr marL="274320" lvl="1" indent="0">
              <a:buNone/>
            </a:pPr>
            <a:r>
              <a:rPr lang="en-US" dirty="0">
                <a:latin typeface="Courier New" panose="02070309020205020404" pitchFamily="49" charset="0"/>
                <a:cs typeface="Courier New" panose="02070309020205020404" pitchFamily="49" charset="0"/>
              </a:rPr>
              <a:t>public class PreT3 {</a:t>
            </a:r>
          </a:p>
          <a:p>
            <a:pPr marL="274320" lvl="1" indent="0">
              <a:buNone/>
            </a:pPr>
            <a:endParaRPr lang="en-US" dirty="0">
              <a:latin typeface="Courier New" panose="02070309020205020404" pitchFamily="49" charset="0"/>
              <a:cs typeface="Courier New" panose="02070309020205020404" pitchFamily="49" charset="0"/>
            </a:endParaRPr>
          </a:p>
          <a:p>
            <a:pPr marL="274320" lvl="1"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p>
          <a:p>
            <a:pPr marL="274320" lvl="1" indent="0">
              <a:buNone/>
            </a:pPr>
            <a:r>
              <a:rPr lang="en-US" dirty="0">
                <a:latin typeface="Courier New" panose="02070309020205020404" pitchFamily="49" charset="0"/>
                <a:cs typeface="Courier New" panose="02070309020205020404" pitchFamily="49" charset="0"/>
              </a:rPr>
              <a:t>        return a * b;</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public float method(</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 {</a:t>
            </a:r>
          </a:p>
          <a:p>
            <a:pPr marL="274320" lvl="1" indent="0">
              <a:buNone/>
            </a:pPr>
            <a:r>
              <a:rPr lang="en-US" dirty="0">
                <a:latin typeface="Courier New" panose="02070309020205020404" pitchFamily="49" charset="0"/>
                <a:cs typeface="Courier New" panose="02070309020205020404" pitchFamily="49" charset="0"/>
              </a:rPr>
              <a:t>        return (float) (x  + y);</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973527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Some Other Java Programming Basics</a:t>
            </a:r>
            <a:endParaRPr lang="en-US" sz="3600" dirty="0"/>
          </a:p>
        </p:txBody>
      </p:sp>
      <p:sp>
        <p:nvSpPr>
          <p:cNvPr id="3" name="Content Placeholder 2"/>
          <p:cNvSpPr>
            <a:spLocks noGrp="1"/>
          </p:cNvSpPr>
          <p:nvPr>
            <p:ph idx="1"/>
          </p:nvPr>
        </p:nvSpPr>
        <p:spPr>
          <a:xfrm>
            <a:off x="179512" y="1478352"/>
            <a:ext cx="8507288" cy="3657600"/>
          </a:xfrm>
        </p:spPr>
        <p:txBody>
          <a:bodyPr>
            <a:normAutofit lnSpcReduction="10000"/>
          </a:bodyPr>
          <a:lstStyle/>
          <a:p>
            <a:r>
              <a:rPr lang="en-US" dirty="0" smtClean="0"/>
              <a:t>Access modifiers in Java (public, private, protected, and package).</a:t>
            </a:r>
          </a:p>
          <a:p>
            <a:endParaRPr lang="en-US">
              <a:solidFill>
                <a:schemeClr val="tx2"/>
              </a:solidFill>
            </a:endParaRPr>
          </a:p>
          <a:p>
            <a:r>
              <a:rPr lang="en-US" smtClean="0">
                <a:solidFill>
                  <a:schemeClr val="tx2"/>
                </a:solidFill>
              </a:rPr>
              <a:t>The </a:t>
            </a:r>
            <a:r>
              <a:rPr lang="en-US" dirty="0">
                <a:solidFill>
                  <a:schemeClr val="tx2"/>
                </a:solidFill>
              </a:rPr>
              <a:t>default access modifier for instance </a:t>
            </a:r>
            <a:r>
              <a:rPr lang="en-US" dirty="0" smtClean="0">
                <a:solidFill>
                  <a:schemeClr val="tx2"/>
                </a:solidFill>
              </a:rPr>
              <a:t>variables or fields in </a:t>
            </a:r>
            <a:r>
              <a:rPr lang="en-US" dirty="0">
                <a:solidFill>
                  <a:schemeClr val="tx2"/>
                </a:solidFill>
              </a:rPr>
              <a:t>a class is package </a:t>
            </a:r>
            <a:r>
              <a:rPr lang="en-US" dirty="0"/>
              <a:t>(if no access </a:t>
            </a:r>
            <a:r>
              <a:rPr lang="en-US" dirty="0" smtClean="0"/>
              <a:t>modifier is </a:t>
            </a:r>
            <a:r>
              <a:rPr lang="en-US" dirty="0"/>
              <a:t>specified</a:t>
            </a:r>
            <a:r>
              <a:rPr lang="en-US" dirty="0" smtClean="0"/>
              <a:t>).</a:t>
            </a:r>
          </a:p>
          <a:p>
            <a:endParaRPr lang="en-US" dirty="0" smtClean="0"/>
          </a:p>
          <a:p>
            <a:r>
              <a:rPr lang="en-US" dirty="0" smtClean="0">
                <a:solidFill>
                  <a:schemeClr val="tx2"/>
                </a:solidFill>
              </a:rPr>
              <a:t>Default values</a:t>
            </a:r>
            <a:r>
              <a:rPr lang="en-US" dirty="0" smtClean="0"/>
              <a:t> of the primitive </a:t>
            </a:r>
            <a:r>
              <a:rPr lang="en-US" dirty="0"/>
              <a:t>data types </a:t>
            </a:r>
            <a:r>
              <a:rPr lang="en-US" dirty="0" smtClean="0"/>
              <a:t>“as fields”.</a:t>
            </a:r>
          </a:p>
          <a:p>
            <a:endParaRPr lang="en-US" dirty="0">
              <a:solidFill>
                <a:schemeClr val="tx2"/>
              </a:solidFill>
            </a:endParaRPr>
          </a:p>
          <a:p>
            <a:r>
              <a:rPr lang="en-US" dirty="0" smtClean="0">
                <a:solidFill>
                  <a:schemeClr val="tx2"/>
                </a:solidFill>
              </a:rPr>
              <a:t>Type </a:t>
            </a:r>
            <a:r>
              <a:rPr lang="en-US" dirty="0">
                <a:solidFill>
                  <a:schemeClr val="tx2"/>
                </a:solidFill>
              </a:rPr>
              <a:t>wrapper </a:t>
            </a:r>
            <a:r>
              <a:rPr lang="en-US" dirty="0" smtClean="0">
                <a:solidFill>
                  <a:schemeClr val="tx2"/>
                </a:solidFill>
              </a:rPr>
              <a:t>classes.</a:t>
            </a:r>
          </a:p>
        </p:txBody>
      </p:sp>
    </p:spTree>
    <p:extLst>
      <p:ext uri="{BB962C8B-B14F-4D97-AF65-F5344CB8AC3E}">
        <p14:creationId xmlns:p14="http://schemas.microsoft.com/office/powerpoint/2010/main" val="11273245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Lab Activities</a:t>
            </a:r>
            <a:endParaRPr lang="en-US" sz="3600" dirty="0"/>
          </a:p>
        </p:txBody>
      </p:sp>
      <p:sp>
        <p:nvSpPr>
          <p:cNvPr id="3" name="Content Placeholder 2"/>
          <p:cNvSpPr>
            <a:spLocks noGrp="1"/>
          </p:cNvSpPr>
          <p:nvPr>
            <p:ph idx="1"/>
          </p:nvPr>
        </p:nvSpPr>
        <p:spPr>
          <a:xfrm>
            <a:off x="179512" y="1220071"/>
            <a:ext cx="8964488" cy="3935802"/>
          </a:xfrm>
        </p:spPr>
        <p:txBody>
          <a:bodyPr>
            <a:normAutofit/>
          </a:bodyPr>
          <a:lstStyle/>
          <a:p>
            <a:pPr marL="0" indent="0">
              <a:buNone/>
            </a:pPr>
            <a:r>
              <a:rPr lang="en-US" b="1" dirty="0" smtClean="0">
                <a:latin typeface="Courier New" panose="02070309020205020404" pitchFamily="49" charset="0"/>
                <a:cs typeface="Courier New" panose="02070309020205020404" pitchFamily="49" charset="0"/>
              </a:rPr>
              <a:t>1- The </a:t>
            </a:r>
            <a:r>
              <a:rPr lang="en-US" b="1" dirty="0">
                <a:latin typeface="Courier New" panose="02070309020205020404" pitchFamily="49" charset="0"/>
                <a:cs typeface="Courier New" panose="02070309020205020404" pitchFamily="49" charset="0"/>
              </a:rPr>
              <a:t>Fibonacci sequence is an infinite sequence that starts with terms 1 and 1 and each successive term is the sum of the previous two terms. Develop a simple Java program that prints out the </a:t>
            </a:r>
            <a:r>
              <a:rPr lang="en-US" b="1" dirty="0" smtClean="0">
                <a:latin typeface="Courier New" panose="02070309020205020404" pitchFamily="49" charset="0"/>
                <a:cs typeface="Courier New" panose="02070309020205020404" pitchFamily="49" charset="0"/>
              </a:rPr>
              <a:t>first 40 </a:t>
            </a:r>
            <a:r>
              <a:rPr lang="en-US" b="1" dirty="0" err="1" smtClean="0">
                <a:latin typeface="Courier New" panose="02070309020205020404" pitchFamily="49" charset="0"/>
                <a:cs typeface="Courier New" panose="02070309020205020404" pitchFamily="49" charset="0"/>
              </a:rPr>
              <a:t>Fibonaccis</a:t>
            </a:r>
            <a:r>
              <a:rPr lang="en-US" b="1" dirty="0">
                <a:latin typeface="Courier New" panose="02070309020205020404" pitchFamily="49" charset="0"/>
                <a:cs typeface="Courier New" panose="02070309020205020404" pitchFamily="49" charset="0"/>
              </a:rPr>
              <a:t>. Use 40 as the value of a final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variable.</a:t>
            </a:r>
          </a:p>
          <a:p>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2- What Happens if you want to print the first 100? Why?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7400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Lab Activities (Cont’d)</a:t>
            </a:r>
            <a:endParaRPr lang="en-US" sz="3600" dirty="0"/>
          </a:p>
        </p:txBody>
      </p:sp>
      <p:sp>
        <p:nvSpPr>
          <p:cNvPr id="3" name="Content Placeholder 2"/>
          <p:cNvSpPr>
            <a:spLocks noGrp="1"/>
          </p:cNvSpPr>
          <p:nvPr>
            <p:ph idx="1"/>
          </p:nvPr>
        </p:nvSpPr>
        <p:spPr>
          <a:xfrm>
            <a:off x="179512" y="1220071"/>
            <a:ext cx="8964488" cy="3935802"/>
          </a:xfrm>
        </p:spPr>
        <p:txBody>
          <a:bodyPr>
            <a:normAutofit/>
          </a:bodyPr>
          <a:lstStyle/>
          <a:p>
            <a:pPr marL="0" indent="0">
              <a:buNone/>
            </a:pPr>
            <a:r>
              <a:rPr lang="en-US" b="1" dirty="0">
                <a:latin typeface="Courier New" panose="02070309020205020404" pitchFamily="49" charset="0"/>
                <a:cs typeface="Courier New" panose="02070309020205020404" pitchFamily="49" charset="0"/>
              </a:rPr>
              <a:t>3- Develop a simple Java program that prints </a:t>
            </a:r>
            <a:r>
              <a:rPr lang="en-US" b="1" dirty="0" smtClean="0">
                <a:latin typeface="Courier New" panose="02070309020205020404" pitchFamily="49" charset="0"/>
                <a:cs typeface="Courier New" panose="02070309020205020404" pitchFamily="49" charset="0"/>
              </a:rPr>
              <a:t>out bitwise operations (and, or, </a:t>
            </a:r>
            <a:r>
              <a:rPr lang="en-US" b="1" dirty="0" err="1" smtClean="0">
                <a:latin typeface="Courier New" panose="02070309020205020404" pitchFamily="49" charset="0"/>
                <a:cs typeface="Courier New" panose="02070309020205020404" pitchFamily="49" charset="0"/>
              </a:rPr>
              <a:t>xor</a:t>
            </a:r>
            <a:r>
              <a:rPr lang="en-US" b="1" dirty="0" smtClean="0">
                <a:latin typeface="Courier New" panose="02070309020205020404" pitchFamily="49" charset="0"/>
                <a:cs typeface="Courier New" panose="02070309020205020404" pitchFamily="49" charset="0"/>
              </a:rPr>
              <a:t>, not)on two sample integers (say 84 and 327)and prints out the results in decimal, binary, octal, and hex.</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4- </a:t>
            </a:r>
            <a:r>
              <a:rPr lang="en-US" b="1" dirty="0">
                <a:latin typeface="Courier New" panose="02070309020205020404" pitchFamily="49" charset="0"/>
                <a:cs typeface="Courier New" panose="02070309020205020404" pitchFamily="49" charset="0"/>
              </a:rPr>
              <a:t>Develop a simple Java program that prints out bitwise </a:t>
            </a:r>
            <a:r>
              <a:rPr lang="en-US" b="1" dirty="0" smtClean="0">
                <a:latin typeface="Courier New" panose="02070309020205020404" pitchFamily="49" charset="0"/>
                <a:cs typeface="Courier New" panose="02070309020205020404" pitchFamily="49" charset="0"/>
              </a:rPr>
              <a:t>shift operations (&gt;&gt;&gt; and &gt;&gt;)on a </a:t>
            </a:r>
            <a:r>
              <a:rPr lang="en-US" b="1" dirty="0">
                <a:latin typeface="Courier New" panose="02070309020205020404" pitchFamily="49" charset="0"/>
                <a:cs typeface="Courier New" panose="02070309020205020404" pitchFamily="49" charset="0"/>
              </a:rPr>
              <a:t>sample </a:t>
            </a:r>
            <a:r>
              <a:rPr lang="en-US" b="1" dirty="0" smtClean="0">
                <a:latin typeface="Courier New" panose="02070309020205020404" pitchFamily="49" charset="0"/>
                <a:cs typeface="Courier New" panose="02070309020205020404" pitchFamily="49" charset="0"/>
              </a:rPr>
              <a:t>integer </a:t>
            </a:r>
            <a:r>
              <a:rPr lang="en-US" b="1" dirty="0">
                <a:latin typeface="Courier New" panose="02070309020205020404" pitchFamily="49" charset="0"/>
                <a:cs typeface="Courier New" panose="02070309020205020404" pitchFamily="49" charset="0"/>
              </a:rPr>
              <a:t>(say </a:t>
            </a:r>
            <a:r>
              <a:rPr lang="en-US" b="1" dirty="0" smtClean="0">
                <a:latin typeface="Courier New" panose="02070309020205020404" pitchFamily="49" charset="0"/>
                <a:cs typeface="Courier New" panose="02070309020205020404" pitchFamily="49" charset="0"/>
              </a:rPr>
              <a:t>-1)and </a:t>
            </a:r>
            <a:r>
              <a:rPr lang="en-US" b="1" dirty="0">
                <a:latin typeface="Courier New" panose="02070309020205020404" pitchFamily="49" charset="0"/>
                <a:cs typeface="Courier New" panose="02070309020205020404" pitchFamily="49" charset="0"/>
              </a:rPr>
              <a:t>prints out the </a:t>
            </a:r>
            <a:r>
              <a:rPr lang="en-US" b="1" dirty="0" smtClean="0">
                <a:latin typeface="Courier New" panose="02070309020205020404" pitchFamily="49" charset="0"/>
                <a:cs typeface="Courier New" panose="02070309020205020404" pitchFamily="49" charset="0"/>
              </a:rPr>
              <a:t>results. Could you see the difference?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12622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Lab Activities (Cont’d)</a:t>
            </a:r>
            <a:endParaRPr lang="en-US" sz="3600" dirty="0"/>
          </a:p>
        </p:txBody>
      </p:sp>
      <p:sp>
        <p:nvSpPr>
          <p:cNvPr id="3" name="Content Placeholder 2"/>
          <p:cNvSpPr>
            <a:spLocks noGrp="1"/>
          </p:cNvSpPr>
          <p:nvPr>
            <p:ph idx="1"/>
          </p:nvPr>
        </p:nvSpPr>
        <p:spPr>
          <a:xfrm>
            <a:off x="179512" y="1220071"/>
            <a:ext cx="8964488" cy="3935802"/>
          </a:xfrm>
        </p:spPr>
        <p:txBody>
          <a:bodyPr>
            <a:normAutofit/>
          </a:bodyPr>
          <a:lstStyle/>
          <a:p>
            <a:pPr marL="0" indent="0">
              <a:buNone/>
            </a:pPr>
            <a:r>
              <a:rPr lang="en-US" b="1" dirty="0" smtClean="0">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Develop a simple Java program that </a:t>
            </a:r>
            <a:r>
              <a:rPr lang="en-US" b="1" dirty="0" smtClean="0">
                <a:latin typeface="Courier New" panose="02070309020205020404" pitchFamily="49" charset="0"/>
                <a:cs typeface="Courier New" panose="02070309020205020404" pitchFamily="49" charset="0"/>
              </a:rPr>
              <a:t>illustrates how down-casting from a type (say short as an example) to another type </a:t>
            </a:r>
            <a:r>
              <a:rPr lang="en-US" b="1" dirty="0">
                <a:latin typeface="Courier New" panose="02070309020205020404" pitchFamily="49" charset="0"/>
                <a:cs typeface="Courier New" panose="02070309020205020404" pitchFamily="49" charset="0"/>
              </a:rPr>
              <a:t>(say </a:t>
            </a:r>
            <a:r>
              <a:rPr lang="en-US" b="1" dirty="0" smtClean="0">
                <a:latin typeface="Courier New" panose="02070309020205020404" pitchFamily="49" charset="0"/>
                <a:cs typeface="Courier New" panose="02070309020205020404" pitchFamily="49" charset="0"/>
              </a:rPr>
              <a:t>byte as </a:t>
            </a:r>
            <a:r>
              <a:rPr lang="en-US" b="1" dirty="0">
                <a:latin typeface="Courier New" panose="02070309020205020404" pitchFamily="49" charset="0"/>
                <a:cs typeface="Courier New" panose="02070309020205020404" pitchFamily="49" charset="0"/>
              </a:rPr>
              <a:t>an </a:t>
            </a:r>
            <a:r>
              <a:rPr lang="en-US" b="1" dirty="0" smtClean="0">
                <a:latin typeface="Courier New" panose="02070309020205020404" pitchFamily="49" charset="0"/>
                <a:cs typeface="Courier New" panose="02070309020205020404" pitchFamily="49" charset="0"/>
              </a:rPr>
              <a:t>example)could result in surprising results. Also, develop a method that takes an integer and prints out its binary equivalent and use that method to show why this happens.</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00800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Lab Activities (Cont’d)</a:t>
            </a:r>
            <a:endParaRPr lang="en-US" sz="3600" dirty="0"/>
          </a:p>
        </p:txBody>
      </p:sp>
      <p:sp>
        <p:nvSpPr>
          <p:cNvPr id="3" name="Content Placeholder 2"/>
          <p:cNvSpPr>
            <a:spLocks noGrp="1"/>
          </p:cNvSpPr>
          <p:nvPr>
            <p:ph idx="1"/>
          </p:nvPr>
        </p:nvSpPr>
        <p:spPr>
          <a:xfrm>
            <a:off x="179512" y="1220071"/>
            <a:ext cx="8964488" cy="3935802"/>
          </a:xfrm>
        </p:spPr>
        <p:txBody>
          <a:bodyPr>
            <a:normAutofit fontScale="70000" lnSpcReduction="20000"/>
          </a:bodyPr>
          <a:lstStyle/>
          <a:p>
            <a:pPr marL="0" indent="0">
              <a:buNone/>
            </a:pPr>
            <a:r>
              <a:rPr lang="en-US" b="1" dirty="0" smtClean="0">
                <a:latin typeface="Courier New" panose="02070309020205020404" pitchFamily="49" charset="0"/>
                <a:cs typeface="Courier New" panose="02070309020205020404" pitchFamily="49" charset="0"/>
              </a:rPr>
              <a:t>6- THE GREATEST COMMON DIVISOR – EUCLID: the </a:t>
            </a:r>
            <a:r>
              <a:rPr lang="en-US" b="1" dirty="0">
                <a:latin typeface="Courier New" panose="02070309020205020404" pitchFamily="49" charset="0"/>
                <a:cs typeface="Courier New" panose="02070309020205020404" pitchFamily="49" charset="0"/>
              </a:rPr>
              <a:t>greatest common </a:t>
            </a:r>
            <a:r>
              <a:rPr lang="en-US" b="1" dirty="0" smtClean="0">
                <a:latin typeface="Courier New" panose="02070309020205020404" pitchFamily="49" charset="0"/>
                <a:cs typeface="Courier New" panose="02070309020205020404" pitchFamily="49" charset="0"/>
              </a:rPr>
              <a:t>divisor(</a:t>
            </a:r>
            <a:r>
              <a:rPr lang="en-US" b="1" dirty="0" err="1" smtClean="0">
                <a:latin typeface="Courier New" panose="02070309020205020404" pitchFamily="49" charset="0"/>
                <a:cs typeface="Courier New" panose="02070309020205020404" pitchFamily="49" charset="0"/>
              </a:rPr>
              <a:t>gcd</a:t>
            </a:r>
            <a:r>
              <a:rPr lang="en-US" b="1" dirty="0" smtClean="0">
                <a:latin typeface="Courier New" panose="02070309020205020404" pitchFamily="49" charset="0"/>
                <a:cs typeface="Courier New" panose="02070309020205020404" pitchFamily="49" charset="0"/>
              </a:rPr>
              <a:t>)of </a:t>
            </a:r>
            <a:r>
              <a:rPr lang="en-US" b="1" dirty="0">
                <a:latin typeface="Courier New" panose="02070309020205020404" pitchFamily="49" charset="0"/>
                <a:cs typeface="Courier New" panose="02070309020205020404" pitchFamily="49" charset="0"/>
              </a:rPr>
              <a:t>two or more </a:t>
            </a:r>
            <a:r>
              <a:rPr lang="en-US" b="1" dirty="0" smtClean="0">
                <a:latin typeface="Courier New" panose="02070309020205020404" pitchFamily="49" charset="0"/>
                <a:cs typeface="Courier New" panose="02070309020205020404" pitchFamily="49" charset="0"/>
              </a:rPr>
              <a:t>integers, when </a:t>
            </a:r>
            <a:r>
              <a:rPr lang="en-US" b="1" dirty="0">
                <a:latin typeface="Courier New" panose="02070309020205020404" pitchFamily="49" charset="0"/>
                <a:cs typeface="Courier New" panose="02070309020205020404" pitchFamily="49" charset="0"/>
              </a:rPr>
              <a:t>at least one of them is not </a:t>
            </a:r>
            <a:r>
              <a:rPr lang="en-US" b="1" dirty="0" smtClean="0">
                <a:latin typeface="Courier New" panose="02070309020205020404" pitchFamily="49" charset="0"/>
                <a:cs typeface="Courier New" panose="02070309020205020404" pitchFamily="49" charset="0"/>
              </a:rPr>
              <a:t>zero, is </a:t>
            </a:r>
            <a:r>
              <a:rPr lang="en-US" b="1" dirty="0">
                <a:latin typeface="Courier New" panose="02070309020205020404" pitchFamily="49" charset="0"/>
                <a:cs typeface="Courier New" panose="02070309020205020404" pitchFamily="49" charset="0"/>
              </a:rPr>
              <a:t>the largest positive integer that divides the numbers without a remainder. For example, the GCD of 24 and 8 is 8</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endParaRPr lang="en-US" b="1"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Pseudocode code:</a:t>
            </a: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gcd</a:t>
            </a:r>
            <a:r>
              <a:rPr lang="en-US" b="1" dirty="0">
                <a:latin typeface="Courier New" panose="02070309020205020404" pitchFamily="49" charset="0"/>
                <a:cs typeface="Courier New" panose="02070309020205020404" pitchFamily="49" charset="0"/>
              </a:rPr>
              <a:t>(a, b)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while </a:t>
            </a:r>
            <a:r>
              <a:rPr lang="en-US" b="1" dirty="0">
                <a:latin typeface="Courier New" panose="02070309020205020404" pitchFamily="49" charset="0"/>
                <a:cs typeface="Courier New" panose="02070309020205020404" pitchFamily="49" charset="0"/>
              </a:rPr>
              <a:t>b ≠ 0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t </a:t>
            </a:r>
            <a:r>
              <a:rPr lang="en-US" b="1" dirty="0">
                <a:latin typeface="Courier New" panose="02070309020205020404" pitchFamily="49" charset="0"/>
                <a:cs typeface="Courier New" panose="02070309020205020404" pitchFamily="49" charset="0"/>
              </a:rPr>
              <a:t>:= b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b</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 mod b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a </a:t>
            </a:r>
            <a:r>
              <a:rPr lang="en-US" b="1" dirty="0">
                <a:latin typeface="Courier New" panose="02070309020205020404" pitchFamily="49" charset="0"/>
                <a:cs typeface="Courier New" panose="02070309020205020404" pitchFamily="49" charset="0"/>
              </a:rPr>
              <a:t>:= t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return </a:t>
            </a:r>
            <a:r>
              <a:rPr lang="en-US" b="1" dirty="0">
                <a:latin typeface="Courier New" panose="02070309020205020404" pitchFamily="49" charset="0"/>
                <a:cs typeface="Courier New" panose="02070309020205020404" pitchFamily="49" charset="0"/>
              </a:rPr>
              <a:t>a </a:t>
            </a:r>
            <a:endParaRPr lang="en-US" b="1"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r>
            <a:br>
              <a:rPr lang="en-US" b="1" dirty="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so, in </a:t>
            </a:r>
            <a:r>
              <a:rPr lang="en-US" b="1" dirty="0">
                <a:latin typeface="Courier New" panose="02070309020205020404" pitchFamily="49" charset="0"/>
                <a:cs typeface="Courier New" panose="02070309020205020404" pitchFamily="49" charset="0"/>
              </a:rPr>
              <a:t>the next iteration "a" becomes "b" and "b" becomes "a mod </a:t>
            </a:r>
            <a:r>
              <a:rPr lang="en-US" b="1" dirty="0" smtClean="0">
                <a:latin typeface="Courier New" panose="02070309020205020404" pitchFamily="49" charset="0"/>
                <a:cs typeface="Courier New" panose="02070309020205020404" pitchFamily="49" charset="0"/>
              </a:rPr>
              <a:t>b“. </a:t>
            </a:r>
            <a:r>
              <a:rPr lang="en-US" b="1" dirty="0">
                <a:latin typeface="Courier New" panose="02070309020205020404" pitchFamily="49" charset="0"/>
                <a:cs typeface="Courier New" panose="02070309020205020404" pitchFamily="49" charset="0"/>
              </a:rPr>
              <a:t>Develop a simple Java program that </a:t>
            </a:r>
            <a:r>
              <a:rPr lang="en-US" b="1" dirty="0" smtClean="0">
                <a:latin typeface="Courier New" panose="02070309020205020404" pitchFamily="49" charset="0"/>
                <a:cs typeface="Courier New" panose="02070309020205020404" pitchFamily="49" charset="0"/>
              </a:rPr>
              <a:t>calculates the </a:t>
            </a:r>
            <a:r>
              <a:rPr lang="en-US" b="1" dirty="0" err="1" smtClean="0">
                <a:latin typeface="Courier New" panose="02070309020205020404" pitchFamily="49" charset="0"/>
                <a:cs typeface="Courier New" panose="02070309020205020404" pitchFamily="49" charset="0"/>
              </a:rPr>
              <a:t>gcd</a:t>
            </a:r>
            <a:r>
              <a:rPr lang="en-US" b="1" dirty="0" smtClean="0">
                <a:latin typeface="Courier New" panose="02070309020205020404" pitchFamily="49" charset="0"/>
                <a:cs typeface="Courier New" panose="02070309020205020404" pitchFamily="49" charset="0"/>
              </a:rPr>
              <a:t> of two integers, recursively.</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21021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smtClean="0"/>
              <a:t>Lab Activities (Cont’d)</a:t>
            </a:r>
            <a:endParaRPr lang="en-US" sz="3600" dirty="0"/>
          </a:p>
        </p:txBody>
      </p:sp>
      <p:sp>
        <p:nvSpPr>
          <p:cNvPr id="3" name="Content Placeholder 2"/>
          <p:cNvSpPr>
            <a:spLocks noGrp="1"/>
          </p:cNvSpPr>
          <p:nvPr>
            <p:ph idx="1"/>
          </p:nvPr>
        </p:nvSpPr>
        <p:spPr>
          <a:xfrm>
            <a:off x="179512" y="1220071"/>
            <a:ext cx="8964488" cy="3935802"/>
          </a:xfrm>
        </p:spPr>
        <p:txBody>
          <a:bodyPr>
            <a:normAutofit fontScale="77500" lnSpcReduction="20000"/>
          </a:bodyPr>
          <a:lstStyle/>
          <a:p>
            <a:pPr marL="0" indent="0">
              <a:buNone/>
            </a:pPr>
            <a:r>
              <a:rPr lang="en-US" b="1" dirty="0" smtClean="0">
                <a:latin typeface="Courier New" panose="02070309020205020404" pitchFamily="49" charset="0"/>
                <a:cs typeface="Courier New" panose="02070309020205020404" pitchFamily="49" charset="0"/>
              </a:rPr>
              <a:t>7- A file named Primes.java has been given to you in the files of this week. Implement </a:t>
            </a:r>
            <a:r>
              <a:rPr lang="en-US" b="1" dirty="0">
                <a:latin typeface="Courier New" panose="02070309020205020404" pitchFamily="49" charset="0"/>
                <a:cs typeface="Courier New" panose="02070309020205020404" pitchFamily="49" charset="0"/>
              </a:rPr>
              <a:t>the </a:t>
            </a:r>
            <a:r>
              <a:rPr lang="en-US" b="1" dirty="0" smtClean="0">
                <a:latin typeface="Courier New" panose="02070309020205020404" pitchFamily="49" charset="0"/>
                <a:cs typeface="Courier New" panose="02070309020205020404" pitchFamily="49" charset="0"/>
              </a:rPr>
              <a:t>methods </a:t>
            </a:r>
            <a:r>
              <a:rPr lang="en-US" b="1" dirty="0" err="1">
                <a:latin typeface="Courier New" panose="02070309020205020404" pitchFamily="49" charset="0"/>
                <a:cs typeface="Courier New" panose="02070309020205020404" pitchFamily="49" charset="0"/>
              </a:rPr>
              <a:t>findPrimesFaster</a:t>
            </a:r>
            <a:r>
              <a:rPr lang="en-US" b="1" dirty="0">
                <a:latin typeface="Courier New" panose="02070309020205020404" pitchFamily="49" charset="0"/>
                <a:cs typeface="Courier New" panose="02070309020205020404" pitchFamily="49" charset="0"/>
              </a:rPr>
              <a:t> in class Primes by copying the code from the </a:t>
            </a:r>
            <a:r>
              <a:rPr lang="en-US" b="1" dirty="0" err="1">
                <a:latin typeface="Courier New" panose="02070309020205020404" pitchFamily="49" charset="0"/>
                <a:cs typeface="Courier New" panose="02070309020205020404" pitchFamily="49" charset="0"/>
              </a:rPr>
              <a:t>findPrimes</a:t>
            </a:r>
            <a:r>
              <a:rPr lang="en-US" b="1" dirty="0">
                <a:latin typeface="Courier New" panose="02070309020205020404" pitchFamily="49" charset="0"/>
                <a:cs typeface="Courier New" panose="02070309020205020404" pitchFamily="49" charset="0"/>
              </a:rPr>
              <a:t> method and modifying it to have the following features:</a:t>
            </a:r>
          </a:p>
          <a:p>
            <a:endParaRPr lang="en-US" b="1" dirty="0">
              <a:latin typeface="Courier New" panose="02070309020205020404" pitchFamily="49" charset="0"/>
              <a:cs typeface="Courier New" panose="02070309020205020404" pitchFamily="49" charset="0"/>
            </a:endParaRPr>
          </a:p>
          <a:p>
            <a:pPr marL="457200" indent="-457200">
              <a:buFont typeface="+mj-lt"/>
              <a:buAutoNum type="arabicPeriod"/>
            </a:pPr>
            <a:r>
              <a:rPr lang="en-US" b="1" dirty="0">
                <a:latin typeface="Courier New" panose="02070309020205020404" pitchFamily="49" charset="0"/>
                <a:cs typeface="Courier New" panose="02070309020205020404" pitchFamily="49" charset="0"/>
              </a:rPr>
              <a:t>Uses labeled continue instead of break.</a:t>
            </a:r>
          </a:p>
          <a:p>
            <a:pPr marL="457200" indent="-457200">
              <a:buFont typeface="+mj-lt"/>
              <a:buAutoNum type="arabicPeriod"/>
            </a:pPr>
            <a:r>
              <a:rPr lang="en-US" b="1" dirty="0">
                <a:latin typeface="Courier New" panose="02070309020205020404" pitchFamily="49" charset="0"/>
                <a:cs typeface="Courier New" panose="02070309020205020404" pitchFamily="49" charset="0"/>
              </a:rPr>
              <a:t>Does not require the </a:t>
            </a:r>
            <a:r>
              <a:rPr lang="en-US" b="1" dirty="0" err="1">
                <a:latin typeface="Courier New" panose="02070309020205020404" pitchFamily="49" charset="0"/>
                <a:cs typeface="Courier New" panose="02070309020205020404" pitchFamily="49" charset="0"/>
              </a:rPr>
              <a:t>isPrime</a:t>
            </a:r>
            <a:r>
              <a:rPr lang="en-US" b="1" dirty="0">
                <a:latin typeface="Courier New" panose="02070309020205020404" pitchFamily="49" charset="0"/>
                <a:cs typeface="Courier New" panose="02070309020205020404" pitchFamily="49" charset="0"/>
              </a:rPr>
              <a:t> variable.</a:t>
            </a:r>
          </a:p>
          <a:p>
            <a:pPr marL="457200" indent="-457200">
              <a:buFont typeface="+mj-lt"/>
              <a:buAutoNum type="arabicPeriod"/>
            </a:pPr>
            <a:r>
              <a:rPr lang="en-US" b="1" dirty="0">
                <a:latin typeface="Courier New" panose="02070309020205020404" pitchFamily="49" charset="0"/>
                <a:cs typeface="Courier New" panose="02070309020205020404" pitchFamily="49" charset="0"/>
              </a:rPr>
              <a:t>Only tries to divide by integers up to the square root of the number being </a:t>
            </a:r>
            <a:r>
              <a:rPr lang="en-US" b="1" dirty="0" smtClean="0">
                <a:latin typeface="Courier New" panose="02070309020205020404" pitchFamily="49" charset="0"/>
                <a:cs typeface="Courier New" panose="02070309020205020404" pitchFamily="49" charset="0"/>
              </a:rPr>
              <a:t>tested (use </a:t>
            </a:r>
            <a:r>
              <a:rPr lang="en-US" b="1" dirty="0" err="1" smtClean="0">
                <a:latin typeface="Courier New" panose="02070309020205020404" pitchFamily="49" charset="0"/>
                <a:cs typeface="Courier New" panose="02070309020205020404" pitchFamily="49" charset="0"/>
              </a:rPr>
              <a:t>Math.sqrt</a:t>
            </a:r>
            <a:r>
              <a:rPr lang="en-US" b="1" dirty="0" smtClean="0">
                <a:latin typeface="Courier New" panose="02070309020205020404" pitchFamily="49" charset="0"/>
                <a:cs typeface="Courier New" panose="02070309020205020404" pitchFamily="49" charset="0"/>
              </a:rPr>
              <a:t>() method which takes a double as the argument</a:t>
            </a:r>
            <a:r>
              <a:rPr lang="en-US" sz="2500" b="1" dirty="0">
                <a:latin typeface="Courier New" panose="02070309020205020404" pitchFamily="49" charset="0"/>
                <a:cs typeface="Courier New" panose="02070309020205020404" pitchFamily="49" charset="0"/>
              </a:rPr>
              <a:t>, Also </a:t>
            </a:r>
            <a:r>
              <a:rPr lang="en-US" sz="2500" b="1" dirty="0" err="1">
                <a:latin typeface="Courier New" panose="02070309020205020404" pitchFamily="49" charset="0"/>
                <a:cs typeface="Courier New" panose="02070309020205020404" pitchFamily="49" charset="0"/>
              </a:rPr>
              <a:t>System.currentTimeMillis</a:t>
            </a:r>
            <a:r>
              <a:rPr lang="en-US" sz="2500" b="1" dirty="0">
                <a:latin typeface="Courier New" panose="02070309020205020404" pitchFamily="49" charset="0"/>
                <a:cs typeface="Courier New" panose="02070309020205020404" pitchFamily="49" charset="0"/>
              </a:rPr>
              <a:t>() method gives you the current time in </a:t>
            </a:r>
            <a:r>
              <a:rPr lang="en-US" sz="2500" b="1" dirty="0" smtClean="0">
                <a:latin typeface="Courier New" panose="02070309020205020404" pitchFamily="49" charset="0"/>
                <a:cs typeface="Courier New" panose="02070309020205020404" pitchFamily="49" charset="0"/>
              </a:rPr>
              <a:t>milliseconds).</a:t>
            </a:r>
            <a:endParaRPr lang="en-US" sz="2500" b="1" dirty="0">
              <a:latin typeface="Courier New" panose="02070309020205020404" pitchFamily="49" charset="0"/>
              <a:cs typeface="Courier New" panose="02070309020205020404" pitchFamily="49" charset="0"/>
            </a:endParaRPr>
          </a:p>
          <a:p>
            <a:pPr marL="457200" indent="-457200">
              <a:buFont typeface="+mj-lt"/>
              <a:buAutoNum type="arabicPeriod"/>
            </a:pPr>
            <a:endParaRPr lang="en-US" b="1" dirty="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Do you see the difference in timing and performance?</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4379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a:t>
            </a:r>
            <a:endParaRPr lang="en-US" dirty="0"/>
          </a:p>
        </p:txBody>
      </p:sp>
      <p:sp>
        <p:nvSpPr>
          <p:cNvPr id="3" name="Content Placeholder 2"/>
          <p:cNvSpPr>
            <a:spLocks noGrp="1"/>
          </p:cNvSpPr>
          <p:nvPr>
            <p:ph idx="1"/>
          </p:nvPr>
        </p:nvSpPr>
        <p:spPr>
          <a:xfrm>
            <a:off x="457200" y="1200150"/>
            <a:ext cx="8229600" cy="3819872"/>
          </a:xfrm>
        </p:spPr>
        <p:txBody>
          <a:bodyPr>
            <a:normAutofit fontScale="92500" lnSpcReduction="20000"/>
          </a:bodyPr>
          <a:lstStyle/>
          <a:p>
            <a:pPr marL="457200" indent="-457200">
              <a:buFont typeface="+mj-lt"/>
              <a:buAutoNum type="arabicPeriod"/>
            </a:pPr>
            <a:r>
              <a:rPr lang="en-CA" dirty="0"/>
              <a:t>Take “</a:t>
            </a:r>
            <a:r>
              <a:rPr lang="en-CA" dirty="0">
                <a:solidFill>
                  <a:schemeClr val="tx2"/>
                </a:solidFill>
              </a:rPr>
              <a:t>notes</a:t>
            </a:r>
            <a:r>
              <a:rPr lang="en-CA" dirty="0"/>
              <a:t>” on course material, including solutions to any problems that arise – The first step in learning.</a:t>
            </a:r>
          </a:p>
          <a:p>
            <a:pPr marL="0" indent="0">
              <a:buNone/>
            </a:pPr>
            <a:endParaRPr lang="en-CA" dirty="0"/>
          </a:p>
          <a:p>
            <a:pPr marL="457200" indent="-457200">
              <a:buFont typeface="+mj-lt"/>
              <a:buAutoNum type="arabicPeriod" startAt="2"/>
            </a:pPr>
            <a:r>
              <a:rPr lang="en-CA" dirty="0"/>
              <a:t>“</a:t>
            </a:r>
            <a:r>
              <a:rPr lang="en-CA" dirty="0">
                <a:solidFill>
                  <a:schemeClr val="tx2"/>
                </a:solidFill>
              </a:rPr>
              <a:t>Follow</a:t>
            </a:r>
            <a:r>
              <a:rPr lang="en-CA" dirty="0"/>
              <a:t>” </a:t>
            </a:r>
            <a:r>
              <a:rPr lang="en-CA" dirty="0" smtClean="0"/>
              <a:t>course concepts </a:t>
            </a:r>
            <a:r>
              <a:rPr lang="en-CA" dirty="0"/>
              <a:t>and come prepared to </a:t>
            </a:r>
            <a:r>
              <a:rPr lang="en-CA" dirty="0" smtClean="0"/>
              <a:t>labs.</a:t>
            </a:r>
            <a:endParaRPr lang="en-CA" dirty="0"/>
          </a:p>
          <a:p>
            <a:pPr marL="457200" indent="-457200">
              <a:buFont typeface="+mj-lt"/>
              <a:buAutoNum type="arabicPeriod" startAt="2"/>
            </a:pPr>
            <a:endParaRPr lang="en-CA" dirty="0"/>
          </a:p>
          <a:p>
            <a:pPr marL="457200" indent="-457200">
              <a:buFont typeface="+mj-lt"/>
              <a:buAutoNum type="arabicPeriod" startAt="2"/>
            </a:pPr>
            <a:r>
              <a:rPr lang="en-CA" dirty="0"/>
              <a:t>“</a:t>
            </a:r>
            <a:r>
              <a:rPr lang="en-CA" dirty="0">
                <a:solidFill>
                  <a:schemeClr val="tx2"/>
                </a:solidFill>
              </a:rPr>
              <a:t>Thoroughly read all steps</a:t>
            </a:r>
            <a:r>
              <a:rPr lang="en-CA" dirty="0"/>
              <a:t>” in the </a:t>
            </a:r>
            <a:r>
              <a:rPr lang="en-CA" dirty="0" smtClean="0"/>
              <a:t>labs and assignments “</a:t>
            </a:r>
            <a:r>
              <a:rPr lang="en-CA" dirty="0" smtClean="0">
                <a:solidFill>
                  <a:schemeClr val="tx2"/>
                </a:solidFill>
              </a:rPr>
              <a:t>before </a:t>
            </a:r>
            <a:r>
              <a:rPr lang="en-CA" dirty="0">
                <a:solidFill>
                  <a:schemeClr val="tx2"/>
                </a:solidFill>
              </a:rPr>
              <a:t>starting</a:t>
            </a:r>
            <a:r>
              <a:rPr lang="en-CA" dirty="0"/>
              <a:t>.”</a:t>
            </a:r>
          </a:p>
          <a:p>
            <a:pPr marL="457200" indent="-457200">
              <a:buFont typeface="+mj-lt"/>
              <a:buAutoNum type="arabicPeriod" startAt="2"/>
            </a:pPr>
            <a:endParaRPr lang="en-CA" dirty="0"/>
          </a:p>
          <a:p>
            <a:pPr marL="457200" indent="-457200">
              <a:buFont typeface="+mj-lt"/>
              <a:buAutoNum type="arabicPeriod" startAt="2"/>
            </a:pPr>
            <a:r>
              <a:rPr lang="en-CA" dirty="0"/>
              <a:t>Ask other students or teacher for help or insight if needed “</a:t>
            </a:r>
            <a:r>
              <a:rPr lang="en-CA" dirty="0">
                <a:solidFill>
                  <a:schemeClr val="tx2"/>
                </a:solidFill>
              </a:rPr>
              <a:t>during the </a:t>
            </a:r>
            <a:r>
              <a:rPr lang="en-CA" dirty="0" smtClean="0">
                <a:solidFill>
                  <a:schemeClr val="tx2"/>
                </a:solidFill>
              </a:rPr>
              <a:t>lab</a:t>
            </a:r>
            <a:r>
              <a:rPr lang="en-CA" dirty="0" smtClean="0"/>
              <a:t>.” Please don’t ask coding questions by emails; in lots of cases they are hard to answer remotely. </a:t>
            </a:r>
            <a:r>
              <a:rPr lang="en-CA" dirty="0" smtClean="0">
                <a:solidFill>
                  <a:schemeClr val="tx2"/>
                </a:solidFill>
              </a:rPr>
              <a:t>Instead, arrange for an appointment during office hours</a:t>
            </a:r>
            <a:r>
              <a:rPr lang="en-CA" dirty="0" smtClean="0"/>
              <a:t>.</a:t>
            </a:r>
            <a:endParaRPr lang="en-CA" dirty="0"/>
          </a:p>
        </p:txBody>
      </p:sp>
    </p:spTree>
    <p:extLst>
      <p:ext uri="{BB962C8B-B14F-4D97-AF65-F5344CB8AC3E}">
        <p14:creationId xmlns:p14="http://schemas.microsoft.com/office/powerpoint/2010/main" val="1000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lnSpcReduction="20000"/>
          </a:bodyPr>
          <a:lstStyle/>
          <a:p>
            <a:pPr marL="457200" indent="-457200">
              <a:buFont typeface="+mj-lt"/>
              <a:buAutoNum type="arabicPeriod" startAt="5"/>
            </a:pPr>
            <a:r>
              <a:rPr lang="en-CA" dirty="0"/>
              <a:t>Attend all classes and “</a:t>
            </a:r>
            <a:r>
              <a:rPr lang="en-CA" dirty="0">
                <a:solidFill>
                  <a:schemeClr val="tx2"/>
                </a:solidFill>
              </a:rPr>
              <a:t>be on time</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a:t>
            </a:r>
            <a:r>
              <a:rPr lang="en-CA" dirty="0">
                <a:solidFill>
                  <a:schemeClr val="tx2"/>
                </a:solidFill>
              </a:rPr>
              <a:t>Silence</a:t>
            </a:r>
            <a:r>
              <a:rPr lang="en-CA" dirty="0"/>
              <a:t>” audible devices.</a:t>
            </a:r>
          </a:p>
          <a:p>
            <a:pPr marL="457200" indent="-457200">
              <a:buFont typeface="+mj-lt"/>
              <a:buAutoNum type="arabicPeriod" startAt="5"/>
            </a:pPr>
            <a:endParaRPr lang="en-CA" dirty="0"/>
          </a:p>
          <a:p>
            <a:pPr marL="457200" indent="-457200">
              <a:buFont typeface="+mj-lt"/>
              <a:buAutoNum type="arabicPeriod" startAt="5"/>
            </a:pPr>
            <a:r>
              <a:rPr lang="en-CA" dirty="0"/>
              <a:t>Don’t work on the </a:t>
            </a:r>
            <a:r>
              <a:rPr lang="en-CA" dirty="0" smtClean="0"/>
              <a:t>labs </a:t>
            </a:r>
            <a:r>
              <a:rPr lang="en-CA" dirty="0"/>
              <a:t>or assignments during the lecture! Focus on the task at hand – “</a:t>
            </a:r>
            <a:r>
              <a:rPr lang="en-CA" dirty="0">
                <a:solidFill>
                  <a:schemeClr val="tx2"/>
                </a:solidFill>
              </a:rPr>
              <a:t>don’t multitask</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Review previous lecture notes to </a:t>
            </a:r>
            <a:r>
              <a:rPr lang="en-CA" dirty="0" smtClean="0"/>
              <a:t>get prepared </a:t>
            </a:r>
            <a:r>
              <a:rPr lang="en-CA" dirty="0"/>
              <a:t>for the </a:t>
            </a:r>
            <a:r>
              <a:rPr lang="en-CA" dirty="0" smtClean="0"/>
              <a:t>next lecture, </a:t>
            </a:r>
            <a:r>
              <a:rPr lang="en-CA" dirty="0"/>
              <a:t>“</a:t>
            </a:r>
            <a:r>
              <a:rPr lang="en-CA" dirty="0">
                <a:solidFill>
                  <a:schemeClr val="tx2"/>
                </a:solidFill>
              </a:rPr>
              <a:t>before class</a:t>
            </a:r>
            <a:r>
              <a:rPr lang="en-CA" dirty="0"/>
              <a:t>.”</a:t>
            </a:r>
          </a:p>
          <a:p>
            <a:pPr marL="457200" indent="-457200">
              <a:buFont typeface="+mj-lt"/>
              <a:buAutoNum type="arabicPeriod" startAt="5"/>
            </a:pPr>
            <a:endParaRPr lang="en-CA" dirty="0"/>
          </a:p>
          <a:p>
            <a:pPr marL="457200" indent="-457200">
              <a:buFont typeface="+mj-lt"/>
              <a:buAutoNum type="arabicPeriod" startAt="5"/>
            </a:pPr>
            <a:r>
              <a:rPr lang="en-CA" dirty="0"/>
              <a:t>Submit all graded work </a:t>
            </a:r>
            <a:r>
              <a:rPr lang="en-CA" dirty="0">
                <a:solidFill>
                  <a:schemeClr val="tx2"/>
                </a:solidFill>
              </a:rPr>
              <a:t>on time</a:t>
            </a:r>
            <a:r>
              <a:rPr lang="en-CA" dirty="0"/>
              <a:t>.</a:t>
            </a:r>
            <a:endParaRPr lang="en-US" dirty="0"/>
          </a:p>
        </p:txBody>
      </p:sp>
    </p:spTree>
    <p:extLst>
      <p:ext uri="{BB962C8B-B14F-4D97-AF65-F5344CB8AC3E}">
        <p14:creationId xmlns:p14="http://schemas.microsoft.com/office/powerpoint/2010/main" val="167581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For Success … (Cont’d)</a:t>
            </a:r>
            <a:endParaRPr lang="en-US" dirty="0"/>
          </a:p>
        </p:txBody>
      </p:sp>
      <p:sp>
        <p:nvSpPr>
          <p:cNvPr id="3" name="Content Placeholder 2"/>
          <p:cNvSpPr>
            <a:spLocks noGrp="1"/>
          </p:cNvSpPr>
          <p:nvPr>
            <p:ph idx="1"/>
          </p:nvPr>
        </p:nvSpPr>
        <p:spPr>
          <a:xfrm>
            <a:off x="457200" y="1200150"/>
            <a:ext cx="8229600" cy="3819872"/>
          </a:xfrm>
        </p:spPr>
        <p:txBody>
          <a:bodyPr>
            <a:normAutofit fontScale="92500"/>
          </a:bodyPr>
          <a:lstStyle/>
          <a:p>
            <a:pPr marL="457200" indent="-457200">
              <a:buFont typeface="+mj-lt"/>
              <a:buAutoNum type="arabicPeriod" startAt="10"/>
            </a:pPr>
            <a:r>
              <a:rPr lang="en-CA" dirty="0"/>
              <a:t>Even if you know some of the material already, we are going to emphasize the “</a:t>
            </a:r>
            <a:r>
              <a:rPr lang="en-CA" dirty="0">
                <a:solidFill>
                  <a:schemeClr val="tx2"/>
                </a:solidFill>
              </a:rPr>
              <a:t>professional practice</a:t>
            </a:r>
            <a:r>
              <a:rPr lang="en-CA" dirty="0"/>
              <a:t>” of those concepts. So, “</a:t>
            </a:r>
            <a:r>
              <a:rPr lang="en-CA" dirty="0">
                <a:solidFill>
                  <a:schemeClr val="tx2"/>
                </a:solidFill>
              </a:rPr>
              <a:t>be patient and pay attention all the time</a:t>
            </a:r>
            <a:r>
              <a:rPr lang="en-CA" dirty="0"/>
              <a:t>.”</a:t>
            </a:r>
          </a:p>
          <a:p>
            <a:pPr marL="457200" indent="-457200">
              <a:buFont typeface="+mj-lt"/>
              <a:buAutoNum type="arabicPeriod" startAt="10"/>
            </a:pPr>
            <a:endParaRPr lang="en-CA" dirty="0"/>
          </a:p>
          <a:p>
            <a:pPr marL="457200" indent="-457200">
              <a:buFont typeface="+mj-lt"/>
              <a:buAutoNum type="arabicPeriod" startAt="10"/>
            </a:pPr>
            <a:r>
              <a:rPr lang="en-CA" dirty="0"/>
              <a:t>“</a:t>
            </a:r>
            <a:r>
              <a:rPr lang="en-CA" dirty="0">
                <a:solidFill>
                  <a:schemeClr val="tx2"/>
                </a:solidFill>
              </a:rPr>
              <a:t>Keep quiet</a:t>
            </a:r>
            <a:r>
              <a:rPr lang="en-CA" dirty="0"/>
              <a:t>” during the </a:t>
            </a:r>
            <a:r>
              <a:rPr lang="en-CA" dirty="0" smtClean="0"/>
              <a:t>lecture </a:t>
            </a:r>
            <a:r>
              <a:rPr lang="en-CA" dirty="0"/>
              <a:t>and “</a:t>
            </a:r>
            <a:r>
              <a:rPr lang="en-CA" dirty="0">
                <a:solidFill>
                  <a:schemeClr val="tx2"/>
                </a:solidFill>
              </a:rPr>
              <a:t>don’t distract others</a:t>
            </a:r>
            <a:r>
              <a:rPr lang="en-CA" dirty="0"/>
              <a:t>.”</a:t>
            </a:r>
          </a:p>
          <a:p>
            <a:pPr marL="457200" indent="-457200">
              <a:buFont typeface="+mj-lt"/>
              <a:buAutoNum type="arabicPeriod" startAt="10"/>
            </a:pPr>
            <a:endParaRPr lang="en-CA" dirty="0"/>
          </a:p>
          <a:p>
            <a:pPr marL="457200" indent="-457200">
              <a:buFont typeface="+mj-lt"/>
              <a:buAutoNum type="arabicPeriod" startAt="10"/>
            </a:pPr>
            <a:r>
              <a:rPr lang="en-CA" dirty="0"/>
              <a:t>The ultimate goal is to get you ready for the job market. So, get in the habit of being “</a:t>
            </a:r>
            <a:r>
              <a:rPr lang="en-CA" dirty="0">
                <a:solidFill>
                  <a:schemeClr val="tx2"/>
                </a:solidFill>
              </a:rPr>
              <a:t>punctual and respectful of others</a:t>
            </a:r>
            <a:r>
              <a:rPr lang="en-CA" dirty="0"/>
              <a:t>.” Treat your professor as your boss/manager and treat your classmates as your colleagues.</a:t>
            </a:r>
          </a:p>
        </p:txBody>
      </p:sp>
    </p:spTree>
    <p:extLst>
      <p:ext uri="{BB962C8B-B14F-4D97-AF65-F5344CB8AC3E}">
        <p14:creationId xmlns:p14="http://schemas.microsoft.com/office/powerpoint/2010/main" val="1659303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12381</TotalTime>
  <Words>4513</Words>
  <Application>Microsoft Office PowerPoint</Application>
  <PresentationFormat>On-screen Show (16:9)</PresentationFormat>
  <Paragraphs>783</Paragraphs>
  <Slides>69</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Courier New</vt:lpstr>
      <vt:lpstr>Franklin Gothic Demi</vt:lpstr>
      <vt:lpstr>Webdings</vt:lpstr>
      <vt:lpstr>Wingdings</vt:lpstr>
      <vt:lpstr>Clarity</vt:lpstr>
      <vt:lpstr>Introduction to Java for C++ Programmers</vt:lpstr>
      <vt:lpstr>Goals of JAC444 (what will you learn?)</vt:lpstr>
      <vt:lpstr>Weekly Lectures and Labs</vt:lpstr>
      <vt:lpstr>Assignments</vt:lpstr>
      <vt:lpstr>Tests</vt:lpstr>
      <vt:lpstr>Graded Work</vt:lpstr>
      <vt:lpstr>Steps For Success …</vt:lpstr>
      <vt:lpstr>Steps For Success … (Cont’d)</vt:lpstr>
      <vt:lpstr>Steps For Success … (Cont’d)</vt:lpstr>
      <vt:lpstr>Steps For Success … (Cont’d)</vt:lpstr>
      <vt:lpstr>Steps For Success … (Cont’d)</vt:lpstr>
      <vt:lpstr>Steps For Success … (Cont’d)</vt:lpstr>
      <vt:lpstr>A Brief Java History *</vt:lpstr>
      <vt:lpstr>Some Differences with C++: Portability</vt:lpstr>
      <vt:lpstr>Some Differences with C++: Portability (Cont’d)</vt:lpstr>
      <vt:lpstr>PowerPoint Presentation</vt:lpstr>
      <vt:lpstr>PowerPoint Presentation</vt:lpstr>
      <vt:lpstr>Principles and components of Java *</vt:lpstr>
      <vt:lpstr>Building blocks in a Java program and the Structure of a .java file</vt:lpstr>
      <vt:lpstr>How to install JDK and Eclipse, Brief intro to Eclipse IDE, and Getting Started with Java *</vt:lpstr>
      <vt:lpstr>JRE and JDK</vt:lpstr>
      <vt:lpstr>Main Method</vt:lpstr>
      <vt:lpstr>Overview of Primitive data types in Java</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Primitive data types in Java (Cont’d)</vt:lpstr>
      <vt:lpstr>Overview of Operators in Java</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Overview of Operators in Java (Cont’d)</vt:lpstr>
      <vt:lpstr>Type Conversions</vt:lpstr>
      <vt:lpstr>Type Conversions (Cont’d)</vt:lpstr>
      <vt:lpstr>Type Conversions (Cont’d)</vt:lpstr>
      <vt:lpstr>Type Conversions (Cont’d)</vt:lpstr>
      <vt:lpstr>Type Conversions (Cont’d)</vt:lpstr>
      <vt:lpstr>BOOLEAN EXPRESSIONS</vt:lpstr>
      <vt:lpstr>Overview of Programming Structures in Java (conditions and repetitions)</vt:lpstr>
      <vt:lpstr>Conditions</vt:lpstr>
      <vt:lpstr>Conditions  (Cont’d)</vt:lpstr>
      <vt:lpstr>Repetitions</vt:lpstr>
      <vt:lpstr>Repetitions  (Cont’d)</vt:lpstr>
      <vt:lpstr>break - Labeled break</vt:lpstr>
      <vt:lpstr>continue – Labeled continue</vt:lpstr>
      <vt:lpstr>LOOPS</vt:lpstr>
      <vt:lpstr>Identifiers in Java</vt:lpstr>
      <vt:lpstr>Literals in Java</vt:lpstr>
      <vt:lpstr>Overview of Classes and Objects in Java</vt:lpstr>
      <vt:lpstr>Overview of recursive methods</vt:lpstr>
      <vt:lpstr>Comments and Named Constants</vt:lpstr>
      <vt:lpstr>Method overloading</vt:lpstr>
      <vt:lpstr>Some Other Java Programming Basics</vt:lpstr>
      <vt:lpstr>Lab Activities</vt:lpstr>
      <vt:lpstr>Lab Activities (Cont’d)</vt:lpstr>
      <vt:lpstr>Lab Activities (Cont’d)</vt:lpstr>
      <vt:lpstr>Lab Activities (Cont’d)</vt:lpstr>
      <vt:lpstr>Lab Activities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 Khojasteh</cp:lastModifiedBy>
  <cp:revision>624</cp:revision>
  <dcterms:created xsi:type="dcterms:W3CDTF">2016-05-30T19:06:58Z</dcterms:created>
  <dcterms:modified xsi:type="dcterms:W3CDTF">2017-05-07T18:52:15Z</dcterms:modified>
</cp:coreProperties>
</file>