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3"/>
  </p:notesMasterIdLst>
  <p:sldIdLst>
    <p:sldId id="256" r:id="rId2"/>
    <p:sldId id="552" r:id="rId3"/>
    <p:sldId id="571" r:id="rId4"/>
    <p:sldId id="567" r:id="rId5"/>
    <p:sldId id="575" r:id="rId6"/>
    <p:sldId id="577" r:id="rId7"/>
    <p:sldId id="573" r:id="rId8"/>
    <p:sldId id="584" r:id="rId9"/>
    <p:sldId id="586" r:id="rId10"/>
    <p:sldId id="570" r:id="rId11"/>
    <p:sldId id="580" r:id="rId12"/>
    <p:sldId id="572" r:id="rId13"/>
    <p:sldId id="574" r:id="rId14"/>
    <p:sldId id="582" r:id="rId15"/>
    <p:sldId id="585" r:id="rId16"/>
    <p:sldId id="583" r:id="rId17"/>
    <p:sldId id="587" r:id="rId18"/>
    <p:sldId id="578" r:id="rId19"/>
    <p:sldId id="579" r:id="rId20"/>
    <p:sldId id="568" r:id="rId21"/>
    <p:sldId id="58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9287" autoAdjust="0"/>
  </p:normalViewPr>
  <p:slideViewPr>
    <p:cSldViewPr>
      <p:cViewPr varScale="1">
        <p:scale>
          <a:sx n="81" d="100"/>
          <a:sy n="81" d="100"/>
        </p:scale>
        <p:origin x="1483" y="67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Inheritance? http://docs.oracle.com/javase/tutorial/java/concepts/inheritance.html</a:t>
            </a:r>
          </a:p>
          <a:p>
            <a:endParaRPr lang="en-US" dirty="0"/>
          </a:p>
          <a:p>
            <a:r>
              <a:rPr lang="en-US" dirty="0"/>
              <a:t>What Is an Interface? http://docs.oracle.com/javase/tutorial/java/concepts/interface.html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CALCULATE HASH CODE: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signature of hashCode is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hashCode()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implement hashCode() method. This is a simple algorithm implementation proposed in Josh Bloch's Effective Java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the steps below (consider the steps according with the data type fields you have in your class)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Create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and assign a non-zero value. 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every field f tested in the equals() method, calculate a hash code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the field f is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calculate (f ? 0 : 1);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If the field f is a byte, char, short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calculate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If the field f is a long: calculate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)(f ^ (f &gt;&gt;&gt; 32));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If the field f is a float: calculate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Float.floatToIntBits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If the field f is a double: calculate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Double.doubleToLongBits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and handle the return value like every long value;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If the field f is an object: use the result of the hashCode() method or 0 if f == null;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8.If the field f is an array: see every field as separate element and calculate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hash value in a recursive fashion and combine the values as described next.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 the hash value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result: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= 37 * result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partialResult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result; This algorithm covers most of your objects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9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objects have different states (different x values); the first statement: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print: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They are equals!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equals method for class Object implements the most discriminating possible equivalence relation on objects; that is, for any non-null reference values x and y, this method returns true if and only if x and y refer to the same object (x == y has the value true).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generally necessary to override the hashCode method whenever equals method is overridden.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overridden equals and hashCode methods are defined in A and B.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print: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Two references with the same value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8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8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 is correct because the syntax of an anonymous inner class allows for only one named type after the new, and that type must be either a single interface (in which case the anonymous class implements that one interface) or a single class (in which case the anonymous class extends that one class).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A, B, and D are all incorrect because they don't follow the syntax rules described in the response for answer Option C.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http://www.indiabix.com/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Ans. </a:t>
            </a:r>
            <a:r>
              <a:rPr lang="en-US" b="1" dirty="0"/>
              <a:t>A: 10</a:t>
            </a:r>
          </a:p>
          <a:p>
            <a:r>
              <a:rPr lang="en-US" b="1" dirty="0"/>
              <a:t>PreT4: 10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overloaded methods in class A. m(10) invokes the m(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method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m(String s) from class PreT4 is invoked, since the method is overridden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class PreT4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18/05/2017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#toString()" TargetMode="External"/><Relationship Id="rId7" Type="http://schemas.openxmlformats.org/officeDocument/2006/relationships/hyperlink" Target="https://docs.oracle.com/javase/7/docs/api/java/lang/Object.html#getClass(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Object.html#clone()" TargetMode="External"/><Relationship Id="rId5" Type="http://schemas.openxmlformats.org/officeDocument/2006/relationships/hyperlink" Target="https://docs.oracle.com/javase/7/docs/api/java/lang/Object.html#equals(java.lang.Object)" TargetMode="External"/><Relationship Id="rId4" Type="http://schemas.openxmlformats.org/officeDocument/2006/relationships/hyperlink" Target="https://docs.oracle.com/javase/7/docs/api/java/lang/Object.html#hashCode()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848600" cy="1314450"/>
          </a:xfrm>
        </p:spPr>
        <p:txBody>
          <a:bodyPr>
            <a:normAutofit/>
          </a:bodyPr>
          <a:lstStyle/>
          <a:p>
            <a:r>
              <a:rPr lang="en-US" b="1" dirty="0"/>
              <a:t>OOP in Java; Encapsulation, Inheritance, and Polymorphism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/>
              <a:t>The following program prints two lines. What are these lines?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m(String s)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("A: " + s);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PreT4 extends A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m(String s)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("PreT4: " + s);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 ref = new PreT4();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OVERRIDING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3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/>
          </a:bodyPr>
          <a:lstStyle/>
          <a:p>
            <a:r>
              <a:rPr lang="en-US" dirty="0"/>
              <a:t>A method can only be </a:t>
            </a:r>
            <a:r>
              <a:rPr lang="en-US" dirty="0">
                <a:solidFill>
                  <a:schemeClr val="tx2"/>
                </a:solidFill>
              </a:rPr>
              <a:t>overridden in a subclass</a:t>
            </a:r>
            <a:r>
              <a:rPr lang="en-US" dirty="0"/>
              <a:t>, not in the </a:t>
            </a:r>
            <a:r>
              <a:rPr lang="en-US"/>
              <a:t>superclass</a:t>
            </a:r>
            <a:r>
              <a:rPr lang="en-US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argument list should be exactly </a:t>
            </a:r>
            <a:r>
              <a:rPr lang="en-US" dirty="0">
                <a:solidFill>
                  <a:schemeClr val="tx2"/>
                </a:solidFill>
              </a:rPr>
              <a:t>the same as that of the overridden method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return type should be </a:t>
            </a:r>
            <a:r>
              <a:rPr lang="en-US" dirty="0">
                <a:solidFill>
                  <a:schemeClr val="tx2"/>
                </a:solidFill>
              </a:rPr>
              <a:t>the same or a subtype </a:t>
            </a:r>
            <a:r>
              <a:rPr lang="en-US" dirty="0"/>
              <a:t>of the return type declared in the original overridden method in the super class.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Rules for method OVERRIDING in java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Access Levels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1" y="914591"/>
            <a:ext cx="81534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An example of anonymous inner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14" y="910156"/>
            <a:ext cx="6263034" cy="41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2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Some Class Object’s Methods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hlinkClick r:id="rId3"/>
              </a:rPr>
              <a:t>toString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hashCode</a:t>
            </a:r>
            <a:r>
              <a:rPr lang="en-US" b="1" dirty="0"/>
              <a:t>  (study the notes and then, check </a:t>
            </a:r>
            <a:r>
              <a:rPr lang="en-US" dirty="0">
                <a:solidFill>
                  <a:schemeClr val="tx2"/>
                </a:solidFill>
              </a:rPr>
              <a:t>HashExample.java)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5"/>
              </a:rPr>
              <a:t>equals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6"/>
              </a:rPr>
              <a:t>clone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7"/>
              </a:rPr>
              <a:t>getClass</a:t>
            </a:r>
            <a:r>
              <a:rPr lang="en-US" b="1" dirty="0"/>
              <a:t> (check </a:t>
            </a:r>
            <a:r>
              <a:rPr lang="en-US" dirty="0">
                <a:solidFill>
                  <a:schemeClr val="tx2"/>
                </a:solidFill>
              </a:rPr>
              <a:t>BookGetClass.java)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2800" b="1" cap="all" dirty="0">
                <a:solidFill>
                  <a:schemeClr val="accent1"/>
                </a:solidFill>
              </a:rPr>
              <a:t>Some interesting fact about </a:t>
            </a:r>
            <a:r>
              <a:rPr lang="en-US" sz="2800" b="1" cap="all" dirty="0" err="1">
                <a:solidFill>
                  <a:schemeClr val="accent1"/>
                </a:solidFill>
              </a:rPr>
              <a:t>Stringbuffer</a:t>
            </a:r>
            <a:r>
              <a:rPr lang="en-US" sz="2800" b="1" cap="all" dirty="0">
                <a:solidFill>
                  <a:schemeClr val="accent1"/>
                </a:solidFill>
              </a:rPr>
              <a:t> class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class does not override the equals() and </a:t>
            </a:r>
            <a:r>
              <a:rPr lang="en-US" dirty="0" err="1"/>
              <a:t>hashCode</a:t>
            </a:r>
            <a:r>
              <a:rPr lang="en-US" dirty="0"/>
              <a:t>() methods. </a:t>
            </a:r>
            <a:r>
              <a:rPr lang="en-US" dirty="0">
                <a:solidFill>
                  <a:schemeClr val="tx2"/>
                </a:solidFill>
              </a:rPr>
              <a:t>It inherits them directly from the Object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StringBuffer’s</a:t>
            </a:r>
            <a:r>
              <a:rPr lang="en-US" dirty="0"/>
              <a:t> equals() method isn't overridden to check the contents. </a:t>
            </a:r>
            <a:r>
              <a:rPr lang="en-US" dirty="0">
                <a:solidFill>
                  <a:schemeClr val="tx2"/>
                </a:solidFill>
              </a:rPr>
              <a:t>It's using the default "shallow equals" that compares the references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could be the case that </a:t>
            </a:r>
            <a:r>
              <a:rPr lang="en-US" dirty="0">
                <a:solidFill>
                  <a:schemeClr val="tx2"/>
                </a:solidFill>
              </a:rPr>
              <a:t>in some special cases </a:t>
            </a:r>
            <a:r>
              <a:rPr lang="en-US" dirty="0"/>
              <a:t>such as </a:t>
            </a: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the inherited method is good enough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7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b="1" cap="all" dirty="0">
                <a:solidFill>
                  <a:schemeClr val="accent1"/>
                </a:solidFill>
              </a:rPr>
              <a:t>equals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What will be printed?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2;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B();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 == b);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6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b="1" cap="all" dirty="0" err="1">
                <a:solidFill>
                  <a:schemeClr val="accent1"/>
                </a:solidFill>
              </a:rPr>
              <a:t>hashcode</a:t>
            </a:r>
            <a:r>
              <a:rPr lang="en-US" b="1" cap="all" dirty="0">
                <a:solidFill>
                  <a:schemeClr val="accent1"/>
                </a:solidFill>
              </a:rPr>
              <a:t>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/>
          </a:bodyPr>
          <a:lstStyle/>
          <a:p>
            <a:r>
              <a:rPr lang="en-US" b="1" dirty="0"/>
              <a:t>Check </a:t>
            </a:r>
            <a:r>
              <a:rPr lang="en-US" dirty="0">
                <a:solidFill>
                  <a:schemeClr val="tx2"/>
                </a:solidFill>
              </a:rPr>
              <a:t>ExampleHashCode.java </a:t>
            </a:r>
            <a:r>
              <a:rPr lang="en-US" dirty="0"/>
              <a:t>to see the best practices for calculating </a:t>
            </a:r>
            <a:r>
              <a:rPr lang="en-US" dirty="0" err="1"/>
              <a:t>hashCodes</a:t>
            </a:r>
            <a:r>
              <a:rPr lang="en-US" dirty="0"/>
              <a:t> for byte, short, </a:t>
            </a:r>
            <a:r>
              <a:rPr lang="en-US" dirty="0" err="1"/>
              <a:t>int</a:t>
            </a:r>
            <a:r>
              <a:rPr lang="en-US" dirty="0"/>
              <a:t>, char, long, float, double, </a:t>
            </a:r>
            <a:r>
              <a:rPr lang="en-US" dirty="0" err="1"/>
              <a:t>boolean</a:t>
            </a:r>
            <a:r>
              <a:rPr lang="en-US" dirty="0"/>
              <a:t>, String, and array fields in your classes in Java.</a:t>
            </a:r>
          </a:p>
        </p:txBody>
      </p:sp>
    </p:spTree>
    <p:extLst>
      <p:ext uri="{BB962C8B-B14F-4D97-AF65-F5344CB8AC3E}">
        <p14:creationId xmlns:p14="http://schemas.microsoft.com/office/powerpoint/2010/main" val="27120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>ANONYMOUS INNER CLASS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an anonymous inner class, what statement is true?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A- It can implement exactly one interface and extend exactly one class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B- It can implement multiple interfaces and extend exactly one class.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C- It can implement exactly one interface or extend exactly one class.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D- It can implement multiple interfaces regardless of whether it also extends a class.</a:t>
            </a:r>
          </a:p>
        </p:txBody>
      </p:sp>
    </p:spTree>
    <p:extLst>
      <p:ext uri="{BB962C8B-B14F-4D97-AF65-F5344CB8AC3E}">
        <p14:creationId xmlns:p14="http://schemas.microsoft.com/office/powerpoint/2010/main" val="14225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>Class Object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059582"/>
            <a:ext cx="8964488" cy="39358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Class </a:t>
            </a:r>
            <a:r>
              <a:rPr lang="en-US" sz="2900" i="1" dirty="0"/>
              <a:t>Object</a:t>
            </a:r>
            <a:r>
              <a:rPr lang="en-US" sz="2900" dirty="0"/>
              <a:t> defines an </a:t>
            </a:r>
            <a:r>
              <a:rPr lang="en-US" sz="2900" i="1" dirty="0"/>
              <a:t>equals(Object)</a:t>
            </a:r>
            <a:r>
              <a:rPr lang="en-US" sz="2900" dirty="0"/>
              <a:t> method which is inherited by all its sub-classes. What is the implementation of the </a:t>
            </a:r>
            <a:r>
              <a:rPr lang="en-US" sz="2900" i="1" dirty="0"/>
              <a:t>equals(Object)</a:t>
            </a:r>
            <a:r>
              <a:rPr lang="en-US" sz="2900" dirty="0"/>
              <a:t> in class </a:t>
            </a:r>
            <a:r>
              <a:rPr lang="en-US" sz="2900" i="1" dirty="0"/>
              <a:t>Object</a:t>
            </a:r>
            <a:r>
              <a:rPr lang="en-US" sz="2900" dirty="0"/>
              <a:t>? Select the answers that match: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A- It is the same as == used to compare the references of the current object and the parameter object.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B- It is abstract (empty) and must be overridden in the extended classes.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C- It compares the values of the current object and the parameter object.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D- It is not abstract but does nothing and always returns false.</a:t>
            </a:r>
          </a:p>
        </p:txBody>
      </p:sp>
    </p:spTree>
    <p:extLst>
      <p:ext uri="{BB962C8B-B14F-4D97-AF65-F5344CB8AC3E}">
        <p14:creationId xmlns:p14="http://schemas.microsoft.com/office/powerpoint/2010/main" val="384675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2452"/>
            <a:ext cx="8784976" cy="3937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Main </a:t>
            </a:r>
            <a:r>
              <a:rPr lang="en-US" dirty="0">
                <a:solidFill>
                  <a:schemeClr val="tx2"/>
                </a:solidFill>
              </a:rPr>
              <a:t>reasons for using inheritance </a:t>
            </a:r>
            <a:r>
              <a:rPr lang="en-US" dirty="0"/>
              <a:t>in OO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Object</a:t>
            </a:r>
            <a:r>
              <a:rPr lang="en-US" dirty="0"/>
              <a:t> as the root of the inheritance hierarchy in Java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protected vs. private </a:t>
            </a:r>
            <a:r>
              <a:rPr lang="en-US" dirty="0"/>
              <a:t>while inheriting in Java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Overriding</a:t>
            </a:r>
            <a:r>
              <a:rPr lang="en-US" dirty="0"/>
              <a:t> in Java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abstract</a:t>
            </a:r>
            <a:r>
              <a:rPr lang="en-US" dirty="0"/>
              <a:t> in Java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interface</a:t>
            </a:r>
            <a:r>
              <a:rPr lang="en-US" dirty="0"/>
              <a:t>s in 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Inheritance in Java</a:t>
            </a:r>
          </a:p>
        </p:txBody>
      </p:sp>
    </p:spTree>
    <p:extLst>
      <p:ext uri="{BB962C8B-B14F-4D97-AF65-F5344CB8AC3E}">
        <p14:creationId xmlns:p14="http://schemas.microsoft.com/office/powerpoint/2010/main" val="125276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229600" cy="742950"/>
          </a:xfrm>
        </p:spPr>
        <p:txBody>
          <a:bodyPr>
            <a:noAutofit/>
          </a:bodyPr>
          <a:lstStyle/>
          <a:p>
            <a:r>
              <a:rPr lang="en-US" sz="3600" dirty="0"/>
              <a:t>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0071"/>
            <a:ext cx="8964488" cy="3935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1- Inner classes and objects from inner classes: The files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TestInner.java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X.java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have been provided to you. Without running the code, try to determine what the programs will print. Then run the code and compare.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2- More complex inner classes and objects from inner classes: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Inner.java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 been provided to you. Without running the code, try to determine what the programs will print. Then run the code and compare.</a:t>
            </a:r>
          </a:p>
        </p:txBody>
      </p:sp>
    </p:spTree>
    <p:extLst>
      <p:ext uri="{BB962C8B-B14F-4D97-AF65-F5344CB8AC3E}">
        <p14:creationId xmlns:p14="http://schemas.microsoft.com/office/powerpoint/2010/main" val="210713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229600" cy="742950"/>
          </a:xfrm>
        </p:spPr>
        <p:txBody>
          <a:bodyPr>
            <a:noAutofit/>
          </a:bodyPr>
          <a:lstStyle/>
          <a:p>
            <a:r>
              <a:rPr lang="en-US" sz="3600" dirty="0"/>
              <a:t>Lab Activities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20071"/>
            <a:ext cx="8964488" cy="3935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3- Follow the instructions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Week3-Project.pdf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4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5686" y="866428"/>
            <a:ext cx="8874731" cy="4369618"/>
          </a:xfrm>
        </p:spPr>
        <p:txBody>
          <a:bodyPr>
            <a:normAutofit fontScale="47500" lnSpcReduction="20000"/>
          </a:bodyPr>
          <a:lstStyle/>
          <a:p>
            <a:r>
              <a:rPr lang="en-US" sz="3000" dirty="0"/>
              <a:t>If a class is a subclass of another class, you have to provide the superclass (parent) name with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b="1" i="1" dirty="0"/>
              <a:t> </a:t>
            </a:r>
            <a:endParaRPr lang="en-US" sz="2500" dirty="0"/>
          </a:p>
          <a:p>
            <a:r>
              <a:rPr lang="en-US" sz="2900" dirty="0"/>
              <a:t>If a class implements one or more interfaces, you have to provide the interface names with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InterfaceName1, InterfaceName2 {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r>
              <a:rPr lang="en-US" sz="2900" dirty="0"/>
              <a:t>When a class is a subclass of another class and implements one or more interfaces, then you have to use the following syntax: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X implements I1, I2, I3 {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field(s), constructor(s)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 // method declarations</a:t>
            </a:r>
          </a:p>
          <a:p>
            <a:pPr marL="0" indent="0">
              <a:buNone/>
            </a:pPr>
            <a:r>
              <a:rPr lang="en-US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0808" y="12347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Inheritance Syntax in Java</a:t>
            </a:r>
          </a:p>
        </p:txBody>
      </p:sp>
    </p:spTree>
    <p:extLst>
      <p:ext uri="{BB962C8B-B14F-4D97-AF65-F5344CB8AC3E}">
        <p14:creationId xmlns:p14="http://schemas.microsoft.com/office/powerpoint/2010/main" val="186947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347614"/>
            <a:ext cx="8784976" cy="3937570"/>
          </a:xfrm>
        </p:spPr>
        <p:txBody>
          <a:bodyPr>
            <a:normAutofit/>
          </a:bodyPr>
          <a:lstStyle/>
          <a:p>
            <a:r>
              <a:rPr lang="en-US" dirty="0"/>
              <a:t>== checks for reference equality.</a:t>
            </a:r>
          </a:p>
          <a:p>
            <a:endParaRPr lang="en-US" dirty="0"/>
          </a:p>
          <a:p>
            <a:r>
              <a:rPr lang="en-US" dirty="0"/>
              <a:t>You should always use </a:t>
            </a:r>
            <a:r>
              <a:rPr lang="en-US" dirty="0">
                <a:solidFill>
                  <a:schemeClr val="tx2"/>
                </a:solidFill>
              </a:rPr>
              <a:t>equals() </a:t>
            </a:r>
            <a:r>
              <a:rPr lang="en-US" dirty="0"/>
              <a:t>method which has been inherited to all classes from class Object and </a:t>
            </a:r>
            <a:r>
              <a:rPr lang="en-US" dirty="0">
                <a:solidFill>
                  <a:schemeClr val="tx2"/>
                </a:solidFill>
              </a:rPr>
              <a:t>override it the way you wish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ObjectEquality.java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Checking Object Equality in Java</a:t>
            </a:r>
          </a:p>
        </p:txBody>
      </p:sp>
    </p:spTree>
    <p:extLst>
      <p:ext uri="{BB962C8B-B14F-4D97-AF65-F5344CB8AC3E}">
        <p14:creationId xmlns:p14="http://schemas.microsoft.com/office/powerpoint/2010/main" val="322859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082452"/>
            <a:ext cx="8784976" cy="39375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 Invocation is </a:t>
            </a:r>
            <a:r>
              <a:rPr lang="en-US" dirty="0">
                <a:solidFill>
                  <a:schemeClr val="tx2"/>
                </a:solidFill>
              </a:rPr>
              <a:t>based on the object type NOT REFERECE TYPE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Field Access is based </a:t>
            </a:r>
            <a:r>
              <a:rPr lang="en-US" dirty="0">
                <a:solidFill>
                  <a:schemeClr val="tx2"/>
                </a:solidFill>
              </a:rPr>
              <a:t>on reference type NOT OBJECT TYPE.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Base.java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Extended.java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Please study the file “</a:t>
            </a:r>
            <a:r>
              <a:rPr lang="en-US" dirty="0">
                <a:solidFill>
                  <a:schemeClr val="tx2"/>
                </a:solidFill>
              </a:rPr>
              <a:t>Inheritance.pdf</a:t>
            </a:r>
            <a:r>
              <a:rPr lang="en-US" dirty="0"/>
              <a:t>” in the files given to you.</a:t>
            </a:r>
          </a:p>
          <a:p>
            <a:endParaRPr lang="en-US" dirty="0"/>
          </a:p>
          <a:p>
            <a:r>
              <a:rPr lang="en-US" dirty="0"/>
              <a:t>Please study the file “</a:t>
            </a:r>
            <a:r>
              <a:rPr lang="en-US" dirty="0">
                <a:solidFill>
                  <a:schemeClr val="tx2"/>
                </a:solidFill>
              </a:rPr>
              <a:t>Polymorphism.pdf</a:t>
            </a:r>
            <a:r>
              <a:rPr lang="en-US" dirty="0"/>
              <a:t>” in the files given to you.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Address.java </a:t>
            </a:r>
            <a:r>
              <a:rPr lang="en-US" dirty="0"/>
              <a:t>as well as </a:t>
            </a:r>
            <a:r>
              <a:rPr lang="en-US" dirty="0">
                <a:solidFill>
                  <a:schemeClr val="tx2"/>
                </a:solidFill>
              </a:rPr>
              <a:t>Book.java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BookHashCode.java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QuizClone.java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More on Inheritance, Polymorphism, and class Object</a:t>
            </a:r>
          </a:p>
        </p:txBody>
      </p:sp>
    </p:spTree>
    <p:extLst>
      <p:ext uri="{BB962C8B-B14F-4D97-AF65-F5344CB8AC3E}">
        <p14:creationId xmlns:p14="http://schemas.microsoft.com/office/powerpoint/2010/main" val="379300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205930"/>
            <a:ext cx="8784976" cy="39375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collection of methods without implementation is called an interface, </a:t>
            </a:r>
            <a:r>
              <a:rPr lang="en-US" dirty="0">
                <a:solidFill>
                  <a:schemeClr val="tx2"/>
                </a:solidFill>
              </a:rPr>
              <a:t>although in Java SE 8 an interface could have implementations through default methods and static methods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default, methods of interface are </a:t>
            </a:r>
            <a:r>
              <a:rPr lang="en-US" dirty="0">
                <a:solidFill>
                  <a:schemeClr val="tx2"/>
                </a:solidFill>
              </a:rPr>
              <a:t>public and abstract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interface can be empty. It is called a </a:t>
            </a:r>
            <a:r>
              <a:rPr lang="en-US" dirty="0">
                <a:solidFill>
                  <a:schemeClr val="tx2"/>
                </a:solidFill>
              </a:rPr>
              <a:t>marker/tagging interface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Marker { }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Java defines single inheritance at class level and also </a:t>
            </a:r>
            <a:r>
              <a:rPr lang="en-US" dirty="0">
                <a:solidFill>
                  <a:schemeClr val="tx2"/>
                </a:solidFill>
              </a:rPr>
              <a:t>multiple inheritance, but only at interface level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More on interfaces</a:t>
            </a:r>
          </a:p>
        </p:txBody>
      </p:sp>
    </p:spTree>
    <p:extLst>
      <p:ext uri="{BB962C8B-B14F-4D97-AF65-F5344CB8AC3E}">
        <p14:creationId xmlns:p14="http://schemas.microsoft.com/office/powerpoint/2010/main" val="259335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035" y="172616"/>
            <a:ext cx="8928992" cy="7429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Further Study: Interface is a data type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2" y="915566"/>
            <a:ext cx="6842918" cy="4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6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 fontScale="92500"/>
          </a:bodyPr>
          <a:lstStyle/>
          <a:p>
            <a:r>
              <a:rPr lang="en-US" sz="3400" dirty="0"/>
              <a:t>The inner (static) class is allowed in interface declaration.</a:t>
            </a:r>
          </a:p>
          <a:p>
            <a:endParaRPr lang="en-US" sz="3400" dirty="0"/>
          </a:p>
          <a:p>
            <a:r>
              <a:rPr lang="en-US" sz="3400" dirty="0"/>
              <a:t>Declaring a class as a static inner class, you are communicating that the class is somehow inseparably tied to the context of the enclosing interface (Check </a:t>
            </a:r>
            <a:r>
              <a:rPr lang="en-US" sz="3400" dirty="0">
                <a:solidFill>
                  <a:schemeClr val="tx2"/>
                </a:solidFill>
              </a:rPr>
              <a:t>TryInterface.java</a:t>
            </a:r>
            <a:r>
              <a:rPr lang="en-US" sz="3400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cap="all" dirty="0">
                <a:solidFill>
                  <a:schemeClr val="accent1"/>
                </a:solidFill>
              </a:rPr>
              <a:t>INTERFACE WITH INNER CLASS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7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082452"/>
            <a:ext cx="8964488" cy="3943350"/>
          </a:xfrm>
        </p:spPr>
        <p:txBody>
          <a:bodyPr>
            <a:normAutofit/>
          </a:bodyPr>
          <a:lstStyle/>
          <a:p>
            <a:pPr algn="just"/>
            <a:r>
              <a:rPr lang="en-US" sz="3400" dirty="0"/>
              <a:t>We could have inner interfaces and deal with arrays of </a:t>
            </a:r>
            <a:r>
              <a:rPr lang="en-US" sz="3400" dirty="0" smtClean="0"/>
              <a:t>those </a:t>
            </a:r>
            <a:r>
              <a:rPr lang="en-US" sz="3400" dirty="0"/>
              <a:t>in Java.</a:t>
            </a:r>
          </a:p>
          <a:p>
            <a:pPr algn="just"/>
            <a:endParaRPr lang="en-US" sz="3400" dirty="0"/>
          </a:p>
          <a:p>
            <a:r>
              <a:rPr lang="en-US" sz="3400" dirty="0"/>
              <a:t>Check </a:t>
            </a:r>
            <a:r>
              <a:rPr lang="en-US" sz="3400" dirty="0">
                <a:solidFill>
                  <a:schemeClr val="tx2"/>
                </a:solidFill>
              </a:rPr>
              <a:t>Point.java </a:t>
            </a:r>
            <a:r>
              <a:rPr lang="en-US" sz="3400" dirty="0"/>
              <a:t>and </a:t>
            </a:r>
            <a:r>
              <a:rPr lang="en-US" sz="3400" dirty="0">
                <a:solidFill>
                  <a:schemeClr val="tx2"/>
                </a:solidFill>
              </a:rPr>
              <a:t>Plan.java.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cap="all" dirty="0">
                <a:solidFill>
                  <a:schemeClr val="accent1"/>
                </a:solidFill>
              </a:rPr>
              <a:t>Inner Interfaces and array of interfaces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15450</TotalTime>
  <Words>1105</Words>
  <Application>Microsoft Office PowerPoint</Application>
  <PresentationFormat>On-screen Show (16:9)</PresentationFormat>
  <Paragraphs>231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Franklin Gothic Demi</vt:lpstr>
      <vt:lpstr>Webdings</vt:lpstr>
      <vt:lpstr>Wingdings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Study: Interface is a data type name</vt:lpstr>
      <vt:lpstr>PowerPoint Presentation</vt:lpstr>
      <vt:lpstr>PowerPoint Presentation</vt:lpstr>
      <vt:lpstr>PowerPoint Presentation</vt:lpstr>
      <vt:lpstr>PowerPoint Presentation</vt:lpstr>
      <vt:lpstr>Further Study: Access Levels</vt:lpstr>
      <vt:lpstr>Further Study: An example of anonymous inner class</vt:lpstr>
      <vt:lpstr>Further Study: Some Class Object’s Methods</vt:lpstr>
      <vt:lpstr>Some interesting fact about Stringbuffer class</vt:lpstr>
      <vt:lpstr>equals method</vt:lpstr>
      <vt:lpstr>hashcode method</vt:lpstr>
      <vt:lpstr>ANONYMOUS INNER CLASS</vt:lpstr>
      <vt:lpstr>Class Object</vt:lpstr>
      <vt:lpstr>Lab Activities</vt:lpstr>
      <vt:lpstr>Lab Activities (Cont’d)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 Khojasteh</cp:lastModifiedBy>
  <cp:revision>769</cp:revision>
  <dcterms:created xsi:type="dcterms:W3CDTF">2016-05-30T19:06:58Z</dcterms:created>
  <dcterms:modified xsi:type="dcterms:W3CDTF">2017-05-19T02:39:57Z</dcterms:modified>
</cp:coreProperties>
</file>