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15"/>
  </p:notesMasterIdLst>
  <p:sldIdLst>
    <p:sldId id="256" r:id="rId2"/>
    <p:sldId id="588" r:id="rId3"/>
    <p:sldId id="592" r:id="rId4"/>
    <p:sldId id="586" r:id="rId5"/>
    <p:sldId id="589" r:id="rId6"/>
    <p:sldId id="593" r:id="rId7"/>
    <p:sldId id="587" r:id="rId8"/>
    <p:sldId id="552" r:id="rId9"/>
    <p:sldId id="584" r:id="rId10"/>
    <p:sldId id="585" r:id="rId11"/>
    <p:sldId id="591" r:id="rId12"/>
    <p:sldId id="568" r:id="rId13"/>
    <p:sldId id="581"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3798" autoAdjust="0"/>
  </p:normalViewPr>
  <p:slideViewPr>
    <p:cSldViewPr>
      <p:cViewPr varScale="1">
        <p:scale>
          <a:sx n="76" d="100"/>
          <a:sy n="76" d="100"/>
        </p:scale>
        <p:origin x="1812" y="78"/>
      </p:cViewPr>
      <p:guideLst>
        <p:guide orient="horz" pos="1620"/>
        <p:guide pos="2880"/>
      </p:guideLst>
    </p:cSldViewPr>
  </p:slideViewPr>
  <p:notesTextViewPr>
    <p:cViewPr>
      <p:scale>
        <a:sx n="66" d="100"/>
        <a:sy n="66" d="100"/>
      </p:scale>
      <p:origin x="0" y="0"/>
    </p:cViewPr>
  </p:notesTextViewPr>
  <p:sorterViewPr>
    <p:cViewPr>
      <p:scale>
        <a:sx n="83" d="100"/>
        <a:sy n="8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5/28/2017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018892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488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use someone else's exceptions, will users have access to those exceptions? A similar question is, should your package be independent and self-contained?</a:t>
            </a:r>
          </a:p>
          <a:p>
            <a:r>
              <a:rPr lang="en-US" b="1" dirty="0"/>
              <a:t>http://docs.oracle.com/javase/tutorial/essential/exceptions/creating.html</a:t>
            </a:r>
          </a:p>
          <a:p>
            <a:endParaRPr lang="en-US" b="1" dirty="0"/>
          </a:p>
          <a:p>
            <a:r>
              <a:rPr lang="en-US" sz="1200" kern="1200" dirty="0">
                <a:solidFill>
                  <a:schemeClr val="tx1"/>
                </a:solidFill>
                <a:effectLst/>
                <a:latin typeface="+mn-lt"/>
                <a:ea typeface="+mn-ea"/>
                <a:cs typeface="+mn-cs"/>
              </a:rPr>
              <a:t>Here is our example of how to define a custom exception (your exception)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OddDayException</a:t>
            </a:r>
            <a:r>
              <a:rPr lang="en-US" sz="1200" kern="1200" dirty="0">
                <a:solidFill>
                  <a:schemeClr val="tx1"/>
                </a:solidFill>
                <a:effectLst/>
                <a:latin typeface="+mn-lt"/>
                <a:ea typeface="+mn-ea"/>
                <a:cs typeface="+mn-cs"/>
              </a:rPr>
              <a:t> extends Exception {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a:t>
            </a:r>
            <a:r>
              <a:rPr lang="en-US" sz="1200" kern="1200" dirty="0" err="1">
                <a:solidFill>
                  <a:schemeClr val="tx1"/>
                </a:solidFill>
                <a:effectLst/>
                <a:latin typeface="+mn-lt"/>
                <a:ea typeface="+mn-ea"/>
                <a:cs typeface="+mn-cs"/>
              </a:rPr>
              <a:t>OddDayException</a:t>
            </a:r>
            <a:r>
              <a:rPr lang="en-US" sz="1200" kern="1200" dirty="0">
                <a:solidFill>
                  <a:schemeClr val="tx1"/>
                </a:solidFill>
                <a:effectLst/>
                <a:latin typeface="+mn-lt"/>
                <a:ea typeface="+mn-ea"/>
                <a:cs typeface="+mn-cs"/>
              </a:rPr>
              <a:t>() {    </a:t>
            </a:r>
          </a:p>
          <a:p>
            <a:r>
              <a:rPr lang="en-US" sz="1200" kern="1200" dirty="0">
                <a:solidFill>
                  <a:schemeClr val="tx1"/>
                </a:solidFill>
                <a:effectLst/>
                <a:latin typeface="+mn-lt"/>
                <a:ea typeface="+mn-ea"/>
                <a:cs typeface="+mn-cs"/>
              </a:rPr>
              <a:t>      super();  </a:t>
            </a:r>
          </a:p>
          <a:p>
            <a:r>
              <a:rPr lang="en-US" sz="1200" kern="1200" dirty="0">
                <a:solidFill>
                  <a:schemeClr val="tx1"/>
                </a:solidFill>
                <a:effectLst/>
                <a:latin typeface="+mn-lt"/>
                <a:ea typeface="+mn-ea"/>
                <a:cs typeface="+mn-cs"/>
              </a:rPr>
              <a:t>   }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public </a:t>
            </a:r>
            <a:r>
              <a:rPr lang="en-US" sz="1200" kern="1200" dirty="0" err="1">
                <a:solidFill>
                  <a:schemeClr val="tx1"/>
                </a:solidFill>
                <a:effectLst/>
                <a:latin typeface="+mn-lt"/>
                <a:ea typeface="+mn-ea"/>
                <a:cs typeface="+mn-cs"/>
              </a:rPr>
              <a:t>OddDayException</a:t>
            </a:r>
            <a:r>
              <a:rPr lang="en-US" sz="1200" kern="1200" dirty="0">
                <a:solidFill>
                  <a:schemeClr val="tx1"/>
                </a:solidFill>
                <a:effectLst/>
                <a:latin typeface="+mn-lt"/>
                <a:ea typeface="+mn-ea"/>
                <a:cs typeface="+mn-cs"/>
              </a:rPr>
              <a:t>(String message) {    </a:t>
            </a:r>
          </a:p>
          <a:p>
            <a:r>
              <a:rPr lang="en-US" sz="1200" kern="1200" dirty="0">
                <a:solidFill>
                  <a:schemeClr val="tx1"/>
                </a:solidFill>
                <a:effectLst/>
                <a:latin typeface="+mn-lt"/>
                <a:ea typeface="+mn-ea"/>
                <a:cs typeface="+mn-cs"/>
              </a:rPr>
              <a:t>      super(message);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As you see, To create an exception is very simple: just right a class that extends Exception and has two constructors: the default and the constructor with a string argument</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105760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2 and 4</a:t>
            </a:r>
            <a:endParaRPr lang="en-US" sz="18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294727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sz="1200" b="1" kern="1200" dirty="0">
                <a:solidFill>
                  <a:schemeClr val="tx1"/>
                </a:solidFill>
                <a:effectLst/>
                <a:latin typeface="+mn-lt"/>
                <a:ea typeface="+mn-ea"/>
                <a:cs typeface="+mn-cs"/>
              </a:rPr>
              <a:t>Error</a:t>
            </a:r>
            <a:r>
              <a:rPr lang="en-US" sz="1200" kern="1200" dirty="0">
                <a:solidFill>
                  <a:schemeClr val="tx1"/>
                </a:solidFill>
                <a:effectLst/>
                <a:latin typeface="+mn-lt"/>
                <a:ea typeface="+mn-ea"/>
                <a:cs typeface="+mn-cs"/>
              </a:rPr>
              <a:t> which raises a fatal error that terminates the program</a:t>
            </a:r>
            <a:endParaRPr lang="en-US" sz="18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38659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sz="1200" b="1" kern="1200" dirty="0">
                <a:solidFill>
                  <a:schemeClr val="tx1"/>
                </a:solidFill>
                <a:effectLst/>
                <a:latin typeface="+mn-lt"/>
                <a:ea typeface="+mn-ea"/>
                <a:cs typeface="+mn-cs"/>
              </a:rPr>
              <a:t>In main: finally clause</a:t>
            </a:r>
            <a:endParaRPr lang="en-US" sz="1800" b="1"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block is always executed regardless the exit mode from the try block.</a:t>
            </a:r>
          </a:p>
          <a:p>
            <a:r>
              <a:rPr lang="en-US" sz="1200" kern="1200" dirty="0">
                <a:solidFill>
                  <a:schemeClr val="tx1"/>
                </a:solidFill>
                <a:effectLst/>
                <a:latin typeface="+mn-lt"/>
                <a:ea typeface="+mn-ea"/>
                <a:cs typeface="+mn-cs"/>
              </a:rPr>
              <a:t>Here the try block has the statement return as its last statement. However, the finally block is executed.</a:t>
            </a:r>
            <a:endParaRPr lang="en-US" sz="18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162783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2696681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423670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Yes</a:t>
            </a:r>
            <a:r>
              <a:rPr lang="en-US" dirty="0"/>
              <a:t>,</a:t>
            </a:r>
            <a:r>
              <a:rPr lang="en-US" baseline="0" dirty="0"/>
              <a:t> </a:t>
            </a:r>
            <a:r>
              <a:rPr lang="en-US" sz="1200" kern="1200" dirty="0">
                <a:solidFill>
                  <a:schemeClr val="tx1"/>
                </a:solidFill>
                <a:effectLst/>
                <a:latin typeface="+mn-lt"/>
                <a:ea typeface="+mn-ea"/>
                <a:cs typeface="+mn-cs"/>
              </a:rPr>
              <a:t>The program compiles correctly, since the there are no syntactical errors. Run the code to check its output.</a:t>
            </a:r>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3376986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4</a:t>
            </a:r>
          </a:p>
          <a:p>
            <a:r>
              <a:rPr lang="en-US" sz="1200" kern="1200" dirty="0">
                <a:solidFill>
                  <a:schemeClr val="tx1"/>
                </a:solidFill>
                <a:effectLst/>
                <a:latin typeface="+mn-lt"/>
                <a:ea typeface="+mn-ea"/>
                <a:cs typeface="+mn-cs"/>
              </a:rPr>
              <a:t>For the read operation, Object[] is a superclass of any array String[] and Integer[]. It would work if the signature is public static void print(Object[] array) and for loop is for (Object x : array)</a:t>
            </a:r>
          </a:p>
          <a:p>
            <a:r>
              <a:rPr lang="en-US" sz="1200" kern="1200" dirty="0">
                <a:solidFill>
                  <a:schemeClr val="tx1"/>
                </a:solidFill>
                <a:effectLst/>
                <a:latin typeface="+mn-lt"/>
                <a:ea typeface="+mn-ea"/>
                <a:cs typeface="+mn-cs"/>
              </a:rPr>
              <a:t>Generic method is correctly defined, following the syntax of a generic method with one parameter.</a:t>
            </a: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410438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28/05/2017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28/05/2017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28/05/2017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28/05/2017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28/05/2017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28/05/2017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28/05/2017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28/05/2017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28/05/2017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28/05/2017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28/05/2017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28/05/2017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28/05/2017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28/05/2017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28/05/2017</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java.sun.com/docs/books/tutorial/extra/generics/index.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journaldev.com/1663#generics-methods-constructor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Exception Handling, and Generic Programming in Java</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GENERIC METHOD</a:t>
            </a:r>
            <a:endParaRPr lang="en-US" b="1" dirty="0">
              <a:solidFill>
                <a:schemeClr val="accent1"/>
              </a:solidFill>
            </a:endParaRPr>
          </a:p>
        </p:txBody>
      </p:sp>
      <p:sp>
        <p:nvSpPr>
          <p:cNvPr id="3" name="Content Placeholder 2"/>
          <p:cNvSpPr>
            <a:spLocks noGrp="1"/>
          </p:cNvSpPr>
          <p:nvPr>
            <p:ph idx="1"/>
          </p:nvPr>
        </p:nvSpPr>
        <p:spPr>
          <a:xfrm>
            <a:off x="64652" y="915566"/>
            <a:ext cx="8899836" cy="4305672"/>
          </a:xfrm>
        </p:spPr>
        <p:txBody>
          <a:bodyPr>
            <a:normAutofit fontScale="25000" lnSpcReduction="20000"/>
          </a:bodyPr>
          <a:lstStyle/>
          <a:p>
            <a:pPr marL="0" indent="0">
              <a:buNone/>
            </a:pPr>
            <a:r>
              <a:rPr lang="en-US" sz="7200" b="1" dirty="0">
                <a:latin typeface="Courier New" panose="02070309020205020404" pitchFamily="49" charset="0"/>
                <a:cs typeface="Courier New" panose="02070309020205020404" pitchFamily="49" charset="0"/>
              </a:rPr>
              <a:t>Which one is the signature of the print method?</a:t>
            </a:r>
            <a:endParaRPr lang="en-US" sz="3700" b="1" dirty="0">
              <a:latin typeface="Courier New" panose="02070309020205020404" pitchFamily="49" charset="0"/>
              <a:cs typeface="Courier New" panose="02070309020205020404" pitchFamily="49" charset="0"/>
            </a:endParaRPr>
          </a:p>
          <a:p>
            <a:pPr marL="0" indent="0">
              <a:buNone/>
            </a:pPr>
            <a:endParaRPr lang="en-US" sz="3700"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4800" b="1" dirty="0">
                <a:latin typeface="Courier New" panose="02070309020205020404" pitchFamily="49" charset="0"/>
                <a:cs typeface="Courier New" panose="02070309020205020404" pitchFamily="49" charset="0"/>
              </a:rPr>
              <a:t>public class Question{</a:t>
            </a:r>
          </a:p>
          <a:p>
            <a:pPr marL="0" indent="0">
              <a:buNone/>
            </a:pPr>
            <a:r>
              <a:rPr lang="en-US" sz="4800" b="1" dirty="0">
                <a:latin typeface="Courier New" panose="02070309020205020404" pitchFamily="49" charset="0"/>
                <a:cs typeface="Courier New" panose="02070309020205020404" pitchFamily="49" charset="0"/>
              </a:rPr>
              <a:t>  public static void main(String[] </a:t>
            </a:r>
            <a:r>
              <a:rPr lang="en-US" sz="4800" b="1" dirty="0" err="1">
                <a:latin typeface="Courier New" panose="02070309020205020404" pitchFamily="49" charset="0"/>
                <a:cs typeface="Courier New" panose="02070309020205020404" pitchFamily="49" charset="0"/>
              </a:rPr>
              <a:t>args</a:t>
            </a:r>
            <a:r>
              <a:rPr lang="en-US" sz="4800" b="1" dirty="0">
                <a:latin typeface="Courier New" panose="02070309020205020404" pitchFamily="49" charset="0"/>
                <a:cs typeface="Courier New" panose="02070309020205020404" pitchFamily="49" charset="0"/>
              </a:rPr>
              <a:t> ) {</a:t>
            </a:r>
          </a:p>
          <a:p>
            <a:pPr marL="0" indent="0">
              <a:buNone/>
            </a:pPr>
            <a:r>
              <a:rPr lang="en-US" sz="4800" b="1" dirty="0">
                <a:latin typeface="Courier New" panose="02070309020205020404" pitchFamily="49" charset="0"/>
                <a:cs typeface="Courier New" panose="02070309020205020404" pitchFamily="49" charset="0"/>
              </a:rPr>
              <a:t>    Integer[] integers = {1, 2, 3, 4, 5};</a:t>
            </a:r>
          </a:p>
          <a:p>
            <a:pPr marL="0" indent="0">
              <a:buNone/>
            </a:pPr>
            <a:r>
              <a:rPr lang="en-US" sz="4800" b="1" dirty="0">
                <a:latin typeface="Courier New" panose="02070309020205020404" pitchFamily="49" charset="0"/>
                <a:cs typeface="Courier New" panose="02070309020205020404" pitchFamily="49" charset="0"/>
              </a:rPr>
              <a:t>    String[] strings = {"JAC444", "BTP400", "EJB605", "DPS903"};</a:t>
            </a:r>
          </a:p>
          <a:p>
            <a:pPr marL="0" indent="0">
              <a:buNone/>
            </a:pPr>
            <a:endParaRPr lang="en-US" sz="4800" b="1" dirty="0">
              <a:latin typeface="Courier New" panose="02070309020205020404" pitchFamily="49" charset="0"/>
              <a:cs typeface="Courier New" panose="02070309020205020404" pitchFamily="49" charset="0"/>
            </a:endParaRPr>
          </a:p>
          <a:p>
            <a:pPr marL="0" indent="0">
              <a:buNone/>
            </a:pPr>
            <a:r>
              <a:rPr lang="en-US" sz="4800" b="1" dirty="0">
                <a:latin typeface="Courier New" panose="02070309020205020404" pitchFamily="49" charset="0"/>
                <a:cs typeface="Courier New" panose="02070309020205020404" pitchFamily="49" charset="0"/>
              </a:rPr>
              <a:t>    print(integers);</a:t>
            </a:r>
          </a:p>
          <a:p>
            <a:pPr marL="0" indent="0">
              <a:buNone/>
            </a:pPr>
            <a:r>
              <a:rPr lang="en-US" sz="4800" b="1" dirty="0">
                <a:latin typeface="Courier New" panose="02070309020205020404" pitchFamily="49" charset="0"/>
                <a:cs typeface="Courier New" panose="02070309020205020404" pitchFamily="49" charset="0"/>
              </a:rPr>
              <a:t>    print(strings);</a:t>
            </a:r>
          </a:p>
          <a:p>
            <a:pPr marL="0" indent="0">
              <a:buNone/>
            </a:pPr>
            <a:r>
              <a:rPr lang="en-US" sz="4800" b="1" dirty="0">
                <a:latin typeface="Courier New" panose="02070309020205020404" pitchFamily="49" charset="0"/>
                <a:cs typeface="Courier New" panose="02070309020205020404" pitchFamily="49" charset="0"/>
              </a:rPr>
              <a:t>  }</a:t>
            </a:r>
          </a:p>
          <a:p>
            <a:pPr marL="0" indent="0">
              <a:buNone/>
            </a:pPr>
            <a:endParaRPr lang="en-US" sz="4800" b="1" dirty="0">
              <a:latin typeface="Courier New" panose="02070309020205020404" pitchFamily="49" charset="0"/>
              <a:cs typeface="Courier New" panose="02070309020205020404" pitchFamily="49" charset="0"/>
            </a:endParaRPr>
          </a:p>
          <a:p>
            <a:pPr marL="0" indent="0">
              <a:buNone/>
            </a:pPr>
            <a:r>
              <a:rPr lang="en-US" sz="4800" b="1" dirty="0">
                <a:latin typeface="Courier New" panose="02070309020205020404" pitchFamily="49" charset="0"/>
                <a:cs typeface="Courier New" panose="02070309020205020404" pitchFamily="49" charset="0"/>
              </a:rPr>
              <a:t>  ?????????? {</a:t>
            </a:r>
          </a:p>
          <a:p>
            <a:pPr marL="0" indent="0">
              <a:buNone/>
            </a:pPr>
            <a:r>
              <a:rPr lang="en-US" sz="4800" b="1" dirty="0">
                <a:latin typeface="Courier New" panose="02070309020205020404" pitchFamily="49" charset="0"/>
                <a:cs typeface="Courier New" panose="02070309020205020404" pitchFamily="49" charset="0"/>
              </a:rPr>
              <a:t>    for (T x : array)</a:t>
            </a:r>
          </a:p>
          <a:p>
            <a:pPr marL="0" indent="0">
              <a:buNone/>
            </a:pPr>
            <a:r>
              <a:rPr lang="en-US" sz="4800" b="1" dirty="0">
                <a:latin typeface="Courier New" panose="02070309020205020404" pitchFamily="49" charset="0"/>
                <a:cs typeface="Courier New" panose="02070309020205020404" pitchFamily="49" charset="0"/>
              </a:rPr>
              <a:t>      </a:t>
            </a:r>
            <a:r>
              <a:rPr lang="en-US" sz="4800" b="1" dirty="0" err="1">
                <a:latin typeface="Courier New" panose="02070309020205020404" pitchFamily="49" charset="0"/>
                <a:cs typeface="Courier New" panose="02070309020205020404" pitchFamily="49" charset="0"/>
              </a:rPr>
              <a:t>System.out.print</a:t>
            </a:r>
            <a:r>
              <a:rPr lang="en-US" sz="4800" b="1" dirty="0">
                <a:latin typeface="Courier New" panose="02070309020205020404" pitchFamily="49" charset="0"/>
                <a:cs typeface="Courier New" panose="02070309020205020404" pitchFamily="49" charset="0"/>
              </a:rPr>
              <a:t>(x);</a:t>
            </a:r>
          </a:p>
          <a:p>
            <a:pPr marL="0" indent="0">
              <a:buNone/>
            </a:pPr>
            <a:r>
              <a:rPr lang="en-US" sz="4800" b="1" dirty="0">
                <a:latin typeface="Courier New" panose="02070309020205020404" pitchFamily="49" charset="0"/>
                <a:cs typeface="Courier New" panose="02070309020205020404" pitchFamily="49" charset="0"/>
              </a:rPr>
              <a:t>    </a:t>
            </a:r>
          </a:p>
          <a:p>
            <a:pPr marL="0" indent="0">
              <a:buNone/>
            </a:pPr>
            <a:r>
              <a:rPr lang="en-US" sz="4800" b="1" dirty="0">
                <a:latin typeface="Courier New" panose="02070309020205020404" pitchFamily="49" charset="0"/>
                <a:cs typeface="Courier New" panose="02070309020205020404" pitchFamily="49" charset="0"/>
              </a:rPr>
              <a:t>  }</a:t>
            </a:r>
          </a:p>
          <a:p>
            <a:pPr marL="0" indent="0">
              <a:buNone/>
            </a:pPr>
            <a:r>
              <a:rPr lang="en-US" sz="4800" b="1" dirty="0">
                <a:latin typeface="Courier New" panose="02070309020205020404" pitchFamily="49" charset="0"/>
                <a:cs typeface="Courier New" panose="02070309020205020404" pitchFamily="49" charset="0"/>
              </a:rPr>
              <a:t>}</a:t>
            </a:r>
          </a:p>
          <a:p>
            <a:pPr marL="0" indent="0">
              <a:buNone/>
            </a:pPr>
            <a:endParaRPr lang="en-US" sz="4800" b="1" dirty="0">
              <a:latin typeface="Courier New" panose="02070309020205020404" pitchFamily="49" charset="0"/>
              <a:cs typeface="Courier New" panose="02070309020205020404" pitchFamily="49" charset="0"/>
            </a:endParaRPr>
          </a:p>
          <a:p>
            <a:pPr marL="0" indent="0">
              <a:buNone/>
            </a:pPr>
            <a:r>
              <a:rPr lang="en-US" sz="4800" b="1" dirty="0">
                <a:latin typeface="Courier New" panose="02070309020205020404" pitchFamily="49" charset="0"/>
                <a:cs typeface="Courier New" panose="02070309020205020404" pitchFamily="49" charset="0"/>
              </a:rPr>
              <a:t>1- public static void print(Object[] array)</a:t>
            </a:r>
          </a:p>
          <a:p>
            <a:pPr marL="0" indent="0">
              <a:buNone/>
            </a:pPr>
            <a:r>
              <a:rPr lang="en-US" sz="4800" b="1" dirty="0">
                <a:latin typeface="Courier New" panose="02070309020205020404" pitchFamily="49" charset="0"/>
                <a:cs typeface="Courier New" panose="02070309020205020404" pitchFamily="49" charset="0"/>
              </a:rPr>
              <a:t>2- public static void print(Integer[] array)</a:t>
            </a:r>
          </a:p>
          <a:p>
            <a:pPr marL="0" indent="0">
              <a:buNone/>
            </a:pPr>
            <a:r>
              <a:rPr lang="en-US" sz="4800" b="1" dirty="0">
                <a:latin typeface="Courier New" panose="02070309020205020404" pitchFamily="49" charset="0"/>
                <a:cs typeface="Courier New" panose="02070309020205020404" pitchFamily="49" charset="0"/>
              </a:rPr>
              <a:t>3- public static void print(String[] array)</a:t>
            </a:r>
          </a:p>
          <a:p>
            <a:pPr marL="0" indent="0">
              <a:buNone/>
            </a:pPr>
            <a:r>
              <a:rPr lang="en-US" sz="4800" b="1" dirty="0">
                <a:latin typeface="Courier New" panose="02070309020205020404" pitchFamily="49" charset="0"/>
                <a:cs typeface="Courier New" panose="02070309020205020404" pitchFamily="49" charset="0"/>
              </a:rPr>
              <a:t>4- public static &lt;T&gt; void print(T[] array)</a:t>
            </a:r>
          </a:p>
        </p:txBody>
      </p:sp>
    </p:spTree>
    <p:extLst>
      <p:ext uri="{BB962C8B-B14F-4D97-AF65-F5344CB8AC3E}">
        <p14:creationId xmlns:p14="http://schemas.microsoft.com/office/powerpoint/2010/main" val="309078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GENERIC METHOD SIGNATURE</a:t>
            </a:r>
          </a:p>
        </p:txBody>
      </p:sp>
      <p:sp>
        <p:nvSpPr>
          <p:cNvPr id="3" name="Content Placeholder 2"/>
          <p:cNvSpPr>
            <a:spLocks noGrp="1"/>
          </p:cNvSpPr>
          <p:nvPr>
            <p:ph idx="1"/>
          </p:nvPr>
        </p:nvSpPr>
        <p:spPr>
          <a:xfrm>
            <a:off x="64652" y="915566"/>
            <a:ext cx="8899836" cy="4305672"/>
          </a:xfrm>
        </p:spPr>
        <p:txBody>
          <a:bodyPr>
            <a:normAutofit/>
          </a:bodyPr>
          <a:lstStyle/>
          <a:p>
            <a:r>
              <a:rPr lang="en-US" dirty="0"/>
              <a:t>Check </a:t>
            </a:r>
            <a:r>
              <a:rPr lang="en-US" dirty="0">
                <a:solidFill>
                  <a:schemeClr val="tx2"/>
                </a:solidFill>
              </a:rPr>
              <a:t>Pair.java</a:t>
            </a:r>
            <a:r>
              <a:rPr lang="en-US" dirty="0"/>
              <a:t>; The generic method “flip” in this class, takes as the parameter, an object of type “Pair” and returns an object of type “Pair”, where the components are flipped (e.g., the pair (first, second) becomes (second, first)).</a:t>
            </a:r>
          </a:p>
          <a:p>
            <a:endParaRPr lang="en-US" sz="3200" b="1"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256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a:t>
            </a:r>
          </a:p>
        </p:txBody>
      </p:sp>
      <p:sp>
        <p:nvSpPr>
          <p:cNvPr id="3" name="Content Placeholder 2"/>
          <p:cNvSpPr>
            <a:spLocks noGrp="1"/>
          </p:cNvSpPr>
          <p:nvPr>
            <p:ph idx="1"/>
          </p:nvPr>
        </p:nvSpPr>
        <p:spPr>
          <a:xfrm>
            <a:off x="179512" y="1220071"/>
            <a:ext cx="8964488" cy="3935802"/>
          </a:xfrm>
        </p:spPr>
        <p:txBody>
          <a:bodyPr>
            <a:normAutofit fontScale="85000" lnSpcReduction="10000"/>
          </a:bodyPr>
          <a:lstStyle/>
          <a:p>
            <a:pPr marL="0" indent="0">
              <a:buNone/>
            </a:pPr>
            <a:r>
              <a:rPr lang="en-US" b="1" dirty="0">
                <a:latin typeface="Courier New" panose="02070309020205020404" pitchFamily="49" charset="0"/>
                <a:cs typeface="Courier New" panose="02070309020205020404" pitchFamily="49" charset="0"/>
              </a:rPr>
              <a:t>1- Develop a simple Java project composed of two classes: </a:t>
            </a:r>
            <a:r>
              <a:rPr lang="en-US" b="1" dirty="0">
                <a:solidFill>
                  <a:schemeClr val="tx2"/>
                </a:solidFill>
                <a:latin typeface="Courier New" panose="02070309020205020404" pitchFamily="49" charset="0"/>
                <a:cs typeface="Courier New" panose="02070309020205020404" pitchFamily="49" charset="0"/>
              </a:rPr>
              <a:t>Book.java </a:t>
            </a:r>
            <a:r>
              <a:rPr lang="en-US" b="1" dirty="0">
                <a:latin typeface="Courier New" panose="02070309020205020404" pitchFamily="49" charset="0"/>
                <a:cs typeface="Courier New" panose="02070309020205020404" pitchFamily="49" charset="0"/>
              </a:rPr>
              <a:t>and </a:t>
            </a:r>
            <a:r>
              <a:rPr lang="en-US" b="1" dirty="0">
                <a:solidFill>
                  <a:schemeClr val="tx2"/>
                </a:solidFill>
                <a:latin typeface="Courier New" panose="02070309020205020404" pitchFamily="49" charset="0"/>
                <a:cs typeface="Courier New" panose="02070309020205020404" pitchFamily="49" charset="0"/>
              </a:rPr>
              <a:t>Course.java</a:t>
            </a:r>
            <a:r>
              <a:rPr lang="en-US" b="1" dirty="0">
                <a:latin typeface="Courier New" panose="02070309020205020404" pitchFamily="49" charset="0"/>
                <a:cs typeface="Courier New" panose="02070309020205020404" pitchFamily="49" charset="0"/>
              </a:rPr>
              <a:t>. Class Book has these properties as the fields: title as a String, authors as an array of Strings, and ISBN as an integer.</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Class Course has these properties as the fields: name as a String, code as an integer, and </a:t>
            </a:r>
            <a:r>
              <a:rPr lang="en-US" b="1" dirty="0" err="1">
                <a:latin typeface="Courier New" panose="02070309020205020404" pitchFamily="49" charset="0"/>
                <a:cs typeface="Courier New" panose="02070309020205020404" pitchFamily="49" charset="0"/>
              </a:rPr>
              <a:t>courseBook</a:t>
            </a:r>
            <a:r>
              <a:rPr lang="en-US" b="1" dirty="0">
                <a:latin typeface="Courier New" panose="02070309020205020404" pitchFamily="49" charset="0"/>
                <a:cs typeface="Courier New" panose="02070309020205020404" pitchFamily="49" charset="0"/>
              </a:rPr>
              <a:t> as an object of type Book (composition).</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Implement a constructor for each class. Also, implement equals, </a:t>
            </a:r>
            <a:r>
              <a:rPr lang="en-US" b="1" dirty="0" err="1">
                <a:latin typeface="Courier New" panose="02070309020205020404" pitchFamily="49" charset="0"/>
                <a:cs typeface="Courier New" panose="02070309020205020404" pitchFamily="49" charset="0"/>
              </a:rPr>
              <a:t>hashCode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toString</a:t>
            </a:r>
            <a:r>
              <a:rPr lang="en-US" b="1" dirty="0">
                <a:latin typeface="Courier New" panose="02070309020205020404" pitchFamily="49" charset="0"/>
                <a:cs typeface="Courier New" panose="02070309020205020404" pitchFamily="49" charset="0"/>
              </a:rPr>
              <a:t>, and Clone for both classes, so that a deep clone is done when you clone a Course object.</a:t>
            </a:r>
          </a:p>
        </p:txBody>
      </p:sp>
    </p:spTree>
    <p:extLst>
      <p:ext uri="{BB962C8B-B14F-4D97-AF65-F5344CB8AC3E}">
        <p14:creationId xmlns:p14="http://schemas.microsoft.com/office/powerpoint/2010/main" val="210713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 (Cont’d)</a:t>
            </a:r>
          </a:p>
        </p:txBody>
      </p:sp>
      <p:sp>
        <p:nvSpPr>
          <p:cNvPr id="4" name="Content Placeholder 2"/>
          <p:cNvSpPr txBox="1">
            <a:spLocks/>
          </p:cNvSpPr>
          <p:nvPr/>
        </p:nvSpPr>
        <p:spPr>
          <a:xfrm>
            <a:off x="181472" y="1207698"/>
            <a:ext cx="8964488" cy="393580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latin typeface="Courier New" panose="02070309020205020404" pitchFamily="49" charset="0"/>
                <a:cs typeface="Courier New" panose="02070309020205020404" pitchFamily="49" charset="0"/>
              </a:rPr>
              <a:t>2- Walkthrough: The java file </a:t>
            </a:r>
            <a:r>
              <a:rPr lang="en-US" b="1" dirty="0">
                <a:solidFill>
                  <a:schemeClr val="tx2"/>
                </a:solidFill>
                <a:latin typeface="Courier New" panose="02070309020205020404" pitchFamily="49" charset="0"/>
                <a:cs typeface="Courier New" panose="02070309020205020404" pitchFamily="49" charset="0"/>
              </a:rPr>
              <a:t>WalkExceptions.java </a:t>
            </a:r>
            <a:r>
              <a:rPr lang="en-US" b="1" dirty="0">
                <a:latin typeface="Courier New" panose="02070309020205020404" pitchFamily="49" charset="0"/>
                <a:cs typeface="Courier New" panose="02070309020205020404" pitchFamily="49" charset="0"/>
              </a:rPr>
              <a:t>has been given to you in the files. Write down the output of the file. Then run the program on your computer. Check if you have got it right. Try to understand the errors that you have made (if any) in predicting the output of the program.</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3- Follow the instructions </a:t>
            </a:r>
            <a:r>
              <a:rPr lang="en-US" b="1">
                <a:latin typeface="Courier New" panose="02070309020205020404" pitchFamily="49" charset="0"/>
                <a:cs typeface="Courier New" panose="02070309020205020404" pitchFamily="49" charset="0"/>
              </a:rPr>
              <a:t>at </a:t>
            </a:r>
            <a:r>
              <a:rPr lang="en-US" b="1">
                <a:solidFill>
                  <a:schemeClr val="tx2"/>
                </a:solidFill>
                <a:latin typeface="Courier New" panose="02070309020205020404" pitchFamily="49" charset="0"/>
                <a:cs typeface="Courier New" panose="02070309020205020404" pitchFamily="49" charset="0"/>
              </a:rPr>
              <a:t>Week4-Project</a:t>
            </a:r>
            <a:r>
              <a:rPr lang="en-US" b="1" dirty="0">
                <a:solidFill>
                  <a:schemeClr val="tx2"/>
                </a:solidFill>
                <a:latin typeface="Courier New" panose="02070309020205020404" pitchFamily="49" charset="0"/>
                <a:cs typeface="Courier New" panose="02070309020205020404" pitchFamily="49" charset="0"/>
              </a:rPr>
              <a:t>.pdf</a:t>
            </a:r>
            <a:r>
              <a:rPr lang="en-US" b="1" dirty="0">
                <a:latin typeface="Courier New" panose="02070309020205020404" pitchFamily="49" charset="0"/>
                <a:cs typeface="Courier New" panose="02070309020205020404" pitchFamily="49" charset="0"/>
              </a:rPr>
              <a:t> file. </a:t>
            </a:r>
          </a:p>
        </p:txBody>
      </p:sp>
    </p:spTree>
    <p:extLst>
      <p:ext uri="{BB962C8B-B14F-4D97-AF65-F5344CB8AC3E}">
        <p14:creationId xmlns:p14="http://schemas.microsoft.com/office/powerpoint/2010/main" val="145774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lnSpcReduction="10000"/>
          </a:bodyPr>
          <a:lstStyle/>
          <a:p>
            <a:r>
              <a:rPr lang="en-US" dirty="0"/>
              <a:t>Please study the file “</a:t>
            </a:r>
            <a:r>
              <a:rPr lang="en-US" dirty="0">
                <a:solidFill>
                  <a:schemeClr val="tx2"/>
                </a:solidFill>
              </a:rPr>
              <a:t>Exceptions.pdf</a:t>
            </a:r>
            <a:r>
              <a:rPr lang="en-US" dirty="0"/>
              <a:t>” in the files given to you.</a:t>
            </a:r>
          </a:p>
          <a:p>
            <a:endParaRPr lang="en-US" dirty="0"/>
          </a:p>
          <a:p>
            <a:r>
              <a:rPr lang="en-US" dirty="0"/>
              <a:t>You should either catch or specify a checked exception in your Java program.</a:t>
            </a:r>
          </a:p>
          <a:p>
            <a:endParaRPr lang="en-US" dirty="0"/>
          </a:p>
          <a:p>
            <a:pPr>
              <a:buFont typeface="Wingdings" panose="05000000000000000000" pitchFamily="2" charset="2"/>
              <a:buChar char="ü"/>
            </a:pPr>
            <a:r>
              <a:rPr lang="en-US" dirty="0"/>
              <a:t>Check </a:t>
            </a:r>
            <a:r>
              <a:rPr lang="en-US" dirty="0">
                <a:solidFill>
                  <a:schemeClr val="tx2"/>
                </a:solidFill>
              </a:rPr>
              <a:t>TestException.java</a:t>
            </a:r>
          </a:p>
          <a:p>
            <a:pPr>
              <a:buFont typeface="Wingdings" panose="05000000000000000000" pitchFamily="2" charset="2"/>
              <a:buChar char="ü"/>
            </a:pPr>
            <a:endParaRPr lang="en-US" dirty="0">
              <a:solidFill>
                <a:schemeClr val="tx2"/>
              </a:solidFill>
            </a:endParaRPr>
          </a:p>
          <a:p>
            <a:r>
              <a:rPr lang="en-US" dirty="0"/>
              <a:t>Multi-catch exceptions have been added to Java SE 7; one can catch multiple exceptions in one catch block separated by pipe (|) to reduce code duplication. (check </a:t>
            </a:r>
            <a:r>
              <a:rPr lang="en-US" dirty="0">
                <a:solidFill>
                  <a:schemeClr val="tx2"/>
                </a:solidFill>
              </a:rPr>
              <a:t>Number.java</a:t>
            </a:r>
            <a:r>
              <a:rPr lang="en-US" dirty="0"/>
              <a:t>)</a:t>
            </a:r>
          </a:p>
          <a:p>
            <a:pPr>
              <a:buFont typeface="Wingdings" panose="05000000000000000000" pitchFamily="2" charset="2"/>
              <a:buChar char="ü"/>
            </a:pPr>
            <a:endParaRPr lang="en-US" dirty="0">
              <a:solidFill>
                <a:schemeClr val="tx2"/>
              </a:solidFill>
            </a:endParaRPr>
          </a:p>
          <a:p>
            <a:endParaRPr lang="en-US" dirty="0"/>
          </a:p>
          <a:p>
            <a:endParaRPr lang="en-US" dirty="0"/>
          </a:p>
          <a:p>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Exceptions in Java</a:t>
            </a:r>
          </a:p>
        </p:txBody>
      </p:sp>
    </p:spTree>
    <p:extLst>
      <p:ext uri="{BB962C8B-B14F-4D97-AF65-F5344CB8AC3E}">
        <p14:creationId xmlns:p14="http://schemas.microsoft.com/office/powerpoint/2010/main" val="31647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lnSpcReduction="20000"/>
          </a:bodyPr>
          <a:lstStyle/>
          <a:p>
            <a:r>
              <a:rPr lang="en-US" dirty="0"/>
              <a:t>When faced with choosing the type of exception to throw, you can either use one written by someone else - the Java platform provides a lot of exception classes you can use - or you can write one of your own.</a:t>
            </a:r>
          </a:p>
          <a:p>
            <a:endParaRPr lang="en-US" dirty="0"/>
          </a:p>
          <a:p>
            <a:r>
              <a:rPr lang="en-US" dirty="0"/>
              <a:t>You should write your own exception classes </a:t>
            </a:r>
            <a:r>
              <a:rPr lang="en-US" dirty="0">
                <a:solidFill>
                  <a:schemeClr val="tx2"/>
                </a:solidFill>
              </a:rPr>
              <a:t>if you answer yes to any of the following questions; otherwise, you can probably use someone else's.</a:t>
            </a:r>
          </a:p>
          <a:p>
            <a:pPr marL="457200" lvl="0" indent="-457200">
              <a:buFont typeface="+mj-lt"/>
              <a:buAutoNum type="arabicPeriod"/>
            </a:pPr>
            <a:r>
              <a:rPr lang="en-US" dirty="0"/>
              <a:t>Do you need an exception type that isn't represented by those in the Java platform?</a:t>
            </a:r>
          </a:p>
          <a:p>
            <a:pPr marL="457200" lvl="0" indent="-457200">
              <a:buFont typeface="+mj-lt"/>
              <a:buAutoNum type="arabicPeriod"/>
            </a:pPr>
            <a:r>
              <a:rPr lang="en-US" dirty="0"/>
              <a:t>Would it help users if they could differentiate your exceptions from those thrown by classes written by other vendors?</a:t>
            </a:r>
          </a:p>
          <a:p>
            <a:pPr marL="457200" lvl="0" indent="-457200">
              <a:buFont typeface="+mj-lt"/>
              <a:buAutoNum type="arabicPeriod"/>
            </a:pPr>
            <a:r>
              <a:rPr lang="en-US" dirty="0"/>
              <a:t>Does your code throw more than one related exception?</a:t>
            </a:r>
          </a:p>
          <a:p>
            <a:pPr marL="457200" lvl="0" indent="-457200">
              <a:buFont typeface="+mj-lt"/>
              <a:buAutoNum type="arabicPeriod"/>
            </a:pPr>
            <a:endParaRPr lang="en-US" dirty="0"/>
          </a:p>
          <a:p>
            <a:pPr marL="457200" lvl="0" indent="-457200">
              <a:buFont typeface="+mj-lt"/>
              <a:buAutoNum type="arabicPeriod"/>
            </a:pPr>
            <a:endParaRPr lang="en-US" dirty="0"/>
          </a:p>
          <a:p>
            <a:endParaRPr lang="en-US" dirty="0">
              <a:solidFill>
                <a:schemeClr val="tx2"/>
              </a:solidFill>
            </a:endParaRPr>
          </a:p>
          <a:p>
            <a:endParaRPr lang="en-US" dirty="0">
              <a:solidFill>
                <a:schemeClr val="tx2"/>
              </a:solidFill>
            </a:endParaRPr>
          </a:p>
          <a:p>
            <a:endParaRPr lang="en-US" dirty="0"/>
          </a:p>
          <a:p>
            <a:endParaRPr lang="en-US" dirty="0"/>
          </a:p>
          <a:p>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Custom Exceptions in Java</a:t>
            </a:r>
          </a:p>
        </p:txBody>
      </p:sp>
    </p:spTree>
    <p:extLst>
      <p:ext uri="{BB962C8B-B14F-4D97-AF65-F5344CB8AC3E}">
        <p14:creationId xmlns:p14="http://schemas.microsoft.com/office/powerpoint/2010/main" val="218250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EXCEPTION IN METHOD</a:t>
            </a:r>
            <a:endParaRPr lang="en-US" dirty="0">
              <a:solidFill>
                <a:schemeClr val="accent1"/>
              </a:solidFill>
            </a:endParaRPr>
          </a:p>
        </p:txBody>
      </p:sp>
      <p:sp>
        <p:nvSpPr>
          <p:cNvPr id="3" name="Content Placeholder 2"/>
          <p:cNvSpPr>
            <a:spLocks noGrp="1"/>
          </p:cNvSpPr>
          <p:nvPr>
            <p:ph idx="1"/>
          </p:nvPr>
        </p:nvSpPr>
        <p:spPr>
          <a:xfrm>
            <a:off x="64652" y="915566"/>
            <a:ext cx="8899836" cy="4305672"/>
          </a:xfrm>
        </p:spPr>
        <p:txBody>
          <a:bodyPr>
            <a:normAutofit fontScale="40000" lnSpcReduction="20000"/>
          </a:bodyPr>
          <a:lstStyle/>
          <a:p>
            <a:pPr marL="0" indent="0">
              <a:buNone/>
            </a:pPr>
            <a:r>
              <a:rPr lang="en-US" sz="7000" b="1" dirty="0">
                <a:latin typeface="Courier New" panose="02070309020205020404" pitchFamily="49" charset="0"/>
                <a:cs typeface="Courier New" panose="02070309020205020404" pitchFamily="49" charset="0"/>
              </a:rPr>
              <a:t>What should a method do when an event that disrupts its execution occurs? Select the answer that matches</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4900" b="1" dirty="0">
                <a:latin typeface="Courier New" panose="02070309020205020404" pitchFamily="49" charset="0"/>
                <a:cs typeface="Courier New" panose="02070309020205020404" pitchFamily="49" charset="0"/>
              </a:rPr>
              <a:t>1- It should transfer control to the operating system.</a:t>
            </a:r>
          </a:p>
          <a:p>
            <a:pPr marL="0" indent="0">
              <a:buNone/>
            </a:pPr>
            <a:endParaRPr lang="en-US" sz="4900" b="1" dirty="0">
              <a:latin typeface="Courier New" panose="02070309020205020404" pitchFamily="49" charset="0"/>
              <a:cs typeface="Courier New" panose="02070309020205020404" pitchFamily="49" charset="0"/>
            </a:endParaRPr>
          </a:p>
          <a:p>
            <a:pPr marL="0" indent="0">
              <a:buNone/>
            </a:pPr>
            <a:r>
              <a:rPr lang="en-US" sz="4900" b="1" dirty="0">
                <a:latin typeface="Courier New" panose="02070309020205020404" pitchFamily="49" charset="0"/>
                <a:cs typeface="Courier New" panose="02070309020205020404" pitchFamily="49" charset="0"/>
              </a:rPr>
              <a:t>2- The method must terminate, but the program that called the </a:t>
            </a:r>
            <a:r>
              <a:rPr lang="en-US" sz="5000" b="1" dirty="0">
                <a:latin typeface="Courier New" panose="02070309020205020404" pitchFamily="49" charset="0"/>
                <a:cs typeface="Courier New" panose="02070309020205020404" pitchFamily="49" charset="0"/>
              </a:rPr>
              <a:t>method still runs.</a:t>
            </a:r>
          </a:p>
          <a:p>
            <a:pPr marL="0" indent="0">
              <a:buNone/>
            </a:pPr>
            <a:endParaRPr lang="en-US" sz="5000" b="1" dirty="0">
              <a:latin typeface="Courier New" panose="02070309020205020404" pitchFamily="49" charset="0"/>
              <a:cs typeface="Courier New" panose="02070309020205020404" pitchFamily="49" charset="0"/>
            </a:endParaRPr>
          </a:p>
          <a:p>
            <a:pPr marL="0" indent="0">
              <a:buNone/>
            </a:pPr>
            <a:r>
              <a:rPr lang="en-US" sz="5000" b="1" dirty="0">
                <a:latin typeface="Courier New" panose="02070309020205020404" pitchFamily="49" charset="0"/>
                <a:cs typeface="Courier New" panose="02070309020205020404" pitchFamily="49" charset="0"/>
              </a:rPr>
              <a:t>3- It should abort the whole program.</a:t>
            </a:r>
          </a:p>
          <a:p>
            <a:pPr marL="0" indent="0">
              <a:buNone/>
            </a:pPr>
            <a:endParaRPr lang="en-US" sz="5000" b="1" dirty="0">
              <a:latin typeface="Courier New" panose="02070309020205020404" pitchFamily="49" charset="0"/>
              <a:cs typeface="Courier New" panose="02070309020205020404" pitchFamily="49" charset="0"/>
            </a:endParaRPr>
          </a:p>
          <a:p>
            <a:pPr marL="0" indent="0">
              <a:buNone/>
            </a:pPr>
            <a:r>
              <a:rPr lang="en-US" sz="5000" b="1" dirty="0">
                <a:latin typeface="Courier New" panose="02070309020205020404" pitchFamily="49" charset="0"/>
                <a:cs typeface="Courier New" panose="02070309020205020404" pitchFamily="49" charset="0"/>
              </a:rPr>
              <a:t>4- The method should give up its execution, but let some other parts of the program deal with the unexpected event.</a:t>
            </a:r>
          </a:p>
        </p:txBody>
      </p:sp>
    </p:spTree>
    <p:extLst>
      <p:ext uri="{BB962C8B-B14F-4D97-AF65-F5344CB8AC3E}">
        <p14:creationId xmlns:p14="http://schemas.microsoft.com/office/powerpoint/2010/main" val="90828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Error</a:t>
            </a:r>
            <a:endParaRPr lang="en-US" dirty="0">
              <a:solidFill>
                <a:schemeClr val="accent1"/>
              </a:solidFill>
            </a:endParaRPr>
          </a:p>
        </p:txBody>
      </p:sp>
      <p:sp>
        <p:nvSpPr>
          <p:cNvPr id="3" name="Content Placeholder 2"/>
          <p:cNvSpPr>
            <a:spLocks noGrp="1"/>
          </p:cNvSpPr>
          <p:nvPr>
            <p:ph idx="1"/>
          </p:nvPr>
        </p:nvSpPr>
        <p:spPr>
          <a:xfrm>
            <a:off x="64652" y="915566"/>
            <a:ext cx="9259876" cy="4305672"/>
          </a:xfrm>
        </p:spPr>
        <p:txBody>
          <a:bodyPr>
            <a:normAutofit fontScale="47500" lnSpcReduction="20000"/>
          </a:bodyPr>
          <a:lstStyle/>
          <a:p>
            <a:pPr marL="0" indent="0">
              <a:buNone/>
            </a:pPr>
            <a:r>
              <a:rPr lang="en-US" sz="5900" b="1" dirty="0">
                <a:latin typeface="Courier New" panose="02070309020205020404" pitchFamily="49" charset="0"/>
                <a:cs typeface="Courier New" panose="02070309020205020404" pitchFamily="49" charset="0"/>
              </a:rPr>
              <a:t>What exception type does the following program throw?</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4500" b="1" dirty="0">
                <a:latin typeface="Courier New" panose="02070309020205020404" pitchFamily="49" charset="0"/>
                <a:cs typeface="Courier New" panose="02070309020205020404" pitchFamily="49" charset="0"/>
              </a:rPr>
              <a:t>class Test {</a:t>
            </a:r>
          </a:p>
          <a:p>
            <a:pPr marL="0" indent="0">
              <a:buNone/>
            </a:pPr>
            <a:r>
              <a:rPr lang="en-US" sz="4500" b="1" dirty="0">
                <a:latin typeface="Courier New" panose="02070309020205020404" pitchFamily="49" charset="0"/>
                <a:cs typeface="Courier New" panose="02070309020205020404" pitchFamily="49" charset="0"/>
              </a:rPr>
              <a:t>  public static void main(String[] </a:t>
            </a:r>
            <a:r>
              <a:rPr lang="en-US" sz="4500" b="1" dirty="0" err="1">
                <a:latin typeface="Courier New" panose="02070309020205020404" pitchFamily="49" charset="0"/>
                <a:cs typeface="Courier New" panose="02070309020205020404" pitchFamily="49" charset="0"/>
              </a:rPr>
              <a:t>args</a:t>
            </a:r>
            <a:r>
              <a:rPr lang="en-US" sz="4500" b="1" dirty="0">
                <a:latin typeface="Courier New" panose="02070309020205020404" pitchFamily="49" charset="0"/>
                <a:cs typeface="Courier New" panose="02070309020205020404" pitchFamily="49" charset="0"/>
              </a:rPr>
              <a:t>) throws     	</a:t>
            </a:r>
            <a:r>
              <a:rPr lang="en-US" sz="4500" b="1" dirty="0" err="1">
                <a:latin typeface="Courier New" panose="02070309020205020404" pitchFamily="49" charset="0"/>
                <a:cs typeface="Courier New" panose="02070309020205020404" pitchFamily="49" charset="0"/>
              </a:rPr>
              <a:t>UserException</a:t>
            </a:r>
            <a:r>
              <a:rPr lang="en-US" sz="4500" b="1" dirty="0">
                <a:latin typeface="Courier New" panose="02070309020205020404" pitchFamily="49" charset="0"/>
                <a:cs typeface="Courier New" panose="02070309020205020404" pitchFamily="49" charset="0"/>
              </a:rPr>
              <a:t> {</a:t>
            </a:r>
          </a:p>
          <a:p>
            <a:pPr marL="0" indent="0">
              <a:buNone/>
            </a:pPr>
            <a:r>
              <a:rPr lang="en-US" sz="4500" b="1" dirty="0">
                <a:latin typeface="Courier New" panose="02070309020205020404" pitchFamily="49" charset="0"/>
                <a:cs typeface="Courier New" panose="02070309020205020404" pitchFamily="49" charset="0"/>
              </a:rPr>
              <a:t>      //...</a:t>
            </a:r>
          </a:p>
          <a:p>
            <a:pPr marL="0" indent="0">
              <a:buNone/>
            </a:pPr>
            <a:r>
              <a:rPr lang="en-US" sz="4500" b="1" dirty="0">
                <a:latin typeface="Courier New" panose="02070309020205020404" pitchFamily="49" charset="0"/>
                <a:cs typeface="Courier New" panose="02070309020205020404" pitchFamily="49" charset="0"/>
              </a:rPr>
              <a:t>  }</a:t>
            </a:r>
          </a:p>
          <a:p>
            <a:pPr marL="0" indent="0">
              <a:buNone/>
            </a:pPr>
            <a:r>
              <a:rPr lang="en-US" sz="4500" b="1" dirty="0">
                <a:latin typeface="Courier New" panose="02070309020205020404" pitchFamily="49" charset="0"/>
                <a:cs typeface="Courier New" panose="02070309020205020404" pitchFamily="49" charset="0"/>
              </a:rPr>
              <a:t>}</a:t>
            </a:r>
          </a:p>
          <a:p>
            <a:pPr marL="0" indent="0">
              <a:buNone/>
            </a:pPr>
            <a:endParaRPr lang="en-US" sz="4500" b="1" dirty="0">
              <a:latin typeface="Courier New" panose="02070309020205020404" pitchFamily="49" charset="0"/>
              <a:cs typeface="Courier New" panose="02070309020205020404" pitchFamily="49" charset="0"/>
            </a:endParaRPr>
          </a:p>
          <a:p>
            <a:pPr marL="0" indent="0">
              <a:buNone/>
            </a:pPr>
            <a:r>
              <a:rPr lang="en-US" sz="4500" b="1" dirty="0">
                <a:latin typeface="Courier New" panose="02070309020205020404" pitchFamily="49" charset="0"/>
                <a:cs typeface="Courier New" panose="02070309020205020404" pitchFamily="49" charset="0"/>
              </a:rPr>
              <a:t>class </a:t>
            </a:r>
            <a:r>
              <a:rPr lang="en-US" sz="4500" b="1" dirty="0" err="1">
                <a:latin typeface="Courier New" panose="02070309020205020404" pitchFamily="49" charset="0"/>
                <a:cs typeface="Courier New" panose="02070309020205020404" pitchFamily="49" charset="0"/>
              </a:rPr>
              <a:t>UserException</a:t>
            </a:r>
            <a:r>
              <a:rPr lang="en-US" sz="4500" b="1" dirty="0">
                <a:latin typeface="Courier New" panose="02070309020205020404" pitchFamily="49" charset="0"/>
                <a:cs typeface="Courier New" panose="02070309020205020404" pitchFamily="49" charset="0"/>
              </a:rPr>
              <a:t> extends Error {</a:t>
            </a:r>
          </a:p>
          <a:p>
            <a:pPr marL="0" indent="0">
              <a:buNone/>
            </a:pPr>
            <a:r>
              <a:rPr lang="en-US" sz="4500" b="1" dirty="0">
                <a:latin typeface="Courier New" panose="02070309020205020404" pitchFamily="49" charset="0"/>
                <a:cs typeface="Courier New" panose="02070309020205020404" pitchFamily="49" charset="0"/>
              </a:rPr>
              <a:t>  //...</a:t>
            </a:r>
          </a:p>
          <a:p>
            <a:pPr marL="0" indent="0">
              <a:buNone/>
            </a:pPr>
            <a:r>
              <a:rPr lang="en-US" sz="4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8481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Finally block</a:t>
            </a:r>
            <a:endParaRPr lang="en-US" dirty="0">
              <a:solidFill>
                <a:schemeClr val="accent1"/>
              </a:solidFill>
            </a:endParaRPr>
          </a:p>
        </p:txBody>
      </p:sp>
      <p:sp>
        <p:nvSpPr>
          <p:cNvPr id="3" name="Content Placeholder 2"/>
          <p:cNvSpPr>
            <a:spLocks noGrp="1"/>
          </p:cNvSpPr>
          <p:nvPr>
            <p:ph idx="1"/>
          </p:nvPr>
        </p:nvSpPr>
        <p:spPr>
          <a:xfrm>
            <a:off x="64652" y="915566"/>
            <a:ext cx="9259876" cy="4305672"/>
          </a:xfrm>
        </p:spPr>
        <p:txBody>
          <a:bodyPr>
            <a:normAutofit fontScale="40000" lnSpcReduction="20000"/>
          </a:bodyPr>
          <a:lstStyle/>
          <a:p>
            <a:pPr marL="0" indent="0">
              <a:buNone/>
            </a:pPr>
            <a:r>
              <a:rPr lang="en-US" sz="5500" b="1" dirty="0">
                <a:latin typeface="Courier New" panose="02070309020205020404" pitchFamily="49" charset="0"/>
                <a:cs typeface="Courier New" panose="02070309020205020404" pitchFamily="49" charset="0"/>
              </a:rPr>
              <a:t>What it will be printed when you run this program?</a:t>
            </a:r>
          </a:p>
          <a:p>
            <a:pPr marL="0" indent="0">
              <a:buNone/>
            </a:pPr>
            <a:endParaRPr lang="en-US"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5000" b="1" dirty="0">
                <a:latin typeface="Courier New" panose="02070309020205020404" pitchFamily="49" charset="0"/>
                <a:cs typeface="Courier New" panose="02070309020205020404" pitchFamily="49" charset="0"/>
              </a:rPr>
              <a:t>class Test {</a:t>
            </a:r>
          </a:p>
          <a:p>
            <a:pPr marL="0" indent="0">
              <a:buNone/>
            </a:pPr>
            <a:r>
              <a:rPr lang="en-US" sz="5000" b="1" dirty="0">
                <a:latin typeface="Courier New" panose="02070309020205020404" pitchFamily="49" charset="0"/>
                <a:cs typeface="Courier New" panose="02070309020205020404" pitchFamily="49" charset="0"/>
              </a:rPr>
              <a:t>  public static void main (String[] </a:t>
            </a:r>
            <a:r>
              <a:rPr lang="en-US" sz="5000" b="1" dirty="0" err="1">
                <a:latin typeface="Courier New" panose="02070309020205020404" pitchFamily="49" charset="0"/>
                <a:cs typeface="Courier New" panose="02070309020205020404" pitchFamily="49" charset="0"/>
              </a:rPr>
              <a:t>args</a:t>
            </a:r>
            <a:r>
              <a:rPr lang="en-US" sz="5000" b="1" dirty="0">
                <a:latin typeface="Courier New" panose="02070309020205020404" pitchFamily="49" charset="0"/>
                <a:cs typeface="Courier New" panose="02070309020205020404" pitchFamily="49" charset="0"/>
              </a:rPr>
              <a:t>) {</a:t>
            </a:r>
          </a:p>
          <a:p>
            <a:pPr marL="0" indent="0">
              <a:buNone/>
            </a:pPr>
            <a:r>
              <a:rPr lang="en-US" sz="5000" b="1" dirty="0">
                <a:latin typeface="Courier New" panose="02070309020205020404" pitchFamily="49" charset="0"/>
                <a:cs typeface="Courier New" panose="02070309020205020404" pitchFamily="49" charset="0"/>
              </a:rPr>
              <a:t>    try {</a:t>
            </a:r>
          </a:p>
          <a:p>
            <a:pPr marL="0" indent="0">
              <a:buNone/>
            </a:pPr>
            <a:r>
              <a:rPr lang="en-US" sz="5000" b="1" dirty="0">
                <a:latin typeface="Courier New" panose="02070309020205020404" pitchFamily="49" charset="0"/>
                <a:cs typeface="Courier New" panose="02070309020205020404" pitchFamily="49" charset="0"/>
              </a:rPr>
              <a:t>      </a:t>
            </a:r>
            <a:r>
              <a:rPr lang="en-US" sz="5000" b="1" dirty="0" err="1">
                <a:latin typeface="Courier New" panose="02070309020205020404" pitchFamily="49" charset="0"/>
                <a:cs typeface="Courier New" panose="02070309020205020404" pitchFamily="49" charset="0"/>
              </a:rPr>
              <a:t>System.out.print</a:t>
            </a:r>
            <a:r>
              <a:rPr lang="en-US" sz="5000" b="1" dirty="0">
                <a:latin typeface="Courier New" panose="02070309020205020404" pitchFamily="49" charset="0"/>
                <a:cs typeface="Courier New" panose="02070309020205020404" pitchFamily="49" charset="0"/>
              </a:rPr>
              <a:t>("In main: ");</a:t>
            </a:r>
          </a:p>
          <a:p>
            <a:pPr marL="0" indent="0">
              <a:buNone/>
            </a:pPr>
            <a:r>
              <a:rPr lang="en-US" sz="5000" b="1" dirty="0">
                <a:latin typeface="Courier New" panose="02070309020205020404" pitchFamily="49" charset="0"/>
                <a:cs typeface="Courier New" panose="02070309020205020404" pitchFamily="49" charset="0"/>
              </a:rPr>
              <a:t>      return;</a:t>
            </a:r>
          </a:p>
          <a:p>
            <a:pPr marL="0" indent="0">
              <a:buNone/>
            </a:pPr>
            <a:r>
              <a:rPr lang="en-US" sz="5000" b="1" dirty="0">
                <a:latin typeface="Courier New" panose="02070309020205020404" pitchFamily="49" charset="0"/>
                <a:cs typeface="Courier New" panose="02070309020205020404" pitchFamily="49" charset="0"/>
              </a:rPr>
              <a:t>    }</a:t>
            </a:r>
          </a:p>
          <a:p>
            <a:pPr marL="0" indent="0">
              <a:buNone/>
            </a:pPr>
            <a:r>
              <a:rPr lang="en-US" sz="5000" b="1" dirty="0">
                <a:latin typeface="Courier New" panose="02070309020205020404" pitchFamily="49" charset="0"/>
                <a:cs typeface="Courier New" panose="02070309020205020404" pitchFamily="49" charset="0"/>
              </a:rPr>
              <a:t>    finally {</a:t>
            </a:r>
          </a:p>
          <a:p>
            <a:pPr marL="0" indent="0">
              <a:buNone/>
            </a:pPr>
            <a:r>
              <a:rPr lang="en-US" sz="5000" b="1" dirty="0">
                <a:latin typeface="Courier New" panose="02070309020205020404" pitchFamily="49" charset="0"/>
                <a:cs typeface="Courier New" panose="02070309020205020404" pitchFamily="49" charset="0"/>
              </a:rPr>
              <a:t>      </a:t>
            </a:r>
            <a:r>
              <a:rPr lang="en-US" sz="5000" b="1" dirty="0" err="1">
                <a:latin typeface="Courier New" panose="02070309020205020404" pitchFamily="49" charset="0"/>
                <a:cs typeface="Courier New" panose="02070309020205020404" pitchFamily="49" charset="0"/>
              </a:rPr>
              <a:t>System.out.println</a:t>
            </a:r>
            <a:r>
              <a:rPr lang="en-US" sz="5000" b="1" dirty="0">
                <a:latin typeface="Courier New" panose="02070309020205020404" pitchFamily="49" charset="0"/>
                <a:cs typeface="Courier New" panose="02070309020205020404" pitchFamily="49" charset="0"/>
              </a:rPr>
              <a:t>("finally clause");</a:t>
            </a:r>
          </a:p>
          <a:p>
            <a:pPr marL="0" indent="0">
              <a:buNone/>
            </a:pPr>
            <a:r>
              <a:rPr lang="en-US" sz="5000" b="1" dirty="0">
                <a:latin typeface="Courier New" panose="02070309020205020404" pitchFamily="49" charset="0"/>
                <a:cs typeface="Courier New" panose="02070309020205020404" pitchFamily="49" charset="0"/>
              </a:rPr>
              <a:t>    }</a:t>
            </a:r>
          </a:p>
          <a:p>
            <a:pPr marL="0" indent="0">
              <a:buNone/>
            </a:pPr>
            <a:r>
              <a:rPr lang="en-US" sz="5000" b="1" dirty="0">
                <a:latin typeface="Courier New" panose="02070309020205020404" pitchFamily="49" charset="0"/>
                <a:cs typeface="Courier New" panose="02070309020205020404" pitchFamily="49" charset="0"/>
              </a:rPr>
              <a:t>  }</a:t>
            </a:r>
          </a:p>
          <a:p>
            <a:pPr marL="0" indent="0">
              <a:buNone/>
            </a:pPr>
            <a:r>
              <a:rPr lang="en-US" sz="5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84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dirty="0">
                <a:solidFill>
                  <a:schemeClr val="accent1"/>
                </a:solidFill>
              </a:rPr>
              <a:t>Deep cloning versus Shallow Cloning</a:t>
            </a:r>
          </a:p>
        </p:txBody>
      </p:sp>
      <p:sp>
        <p:nvSpPr>
          <p:cNvPr id="3" name="Content Placeholder 2"/>
          <p:cNvSpPr>
            <a:spLocks noGrp="1"/>
          </p:cNvSpPr>
          <p:nvPr>
            <p:ph idx="1"/>
          </p:nvPr>
        </p:nvSpPr>
        <p:spPr>
          <a:xfrm>
            <a:off x="64652" y="915566"/>
            <a:ext cx="8899836" cy="4305672"/>
          </a:xfrm>
        </p:spPr>
        <p:txBody>
          <a:bodyPr>
            <a:normAutofit fontScale="77500" lnSpcReduction="20000"/>
          </a:bodyPr>
          <a:lstStyle/>
          <a:p>
            <a:r>
              <a:rPr lang="en-US" sz="2800" dirty="0"/>
              <a:t>Look at the files </a:t>
            </a:r>
            <a:r>
              <a:rPr lang="en-US" sz="2800" dirty="0">
                <a:solidFill>
                  <a:schemeClr val="tx2"/>
                </a:solidFill>
              </a:rPr>
              <a:t>Address.java </a:t>
            </a:r>
            <a:r>
              <a:rPr lang="en-US" sz="2800" dirty="0"/>
              <a:t>and </a:t>
            </a:r>
            <a:r>
              <a:rPr lang="en-US" sz="2800" dirty="0">
                <a:solidFill>
                  <a:schemeClr val="tx2"/>
                </a:solidFill>
              </a:rPr>
              <a:t>Learner.java;</a:t>
            </a:r>
            <a:r>
              <a:rPr lang="en-US" sz="2800" dirty="0"/>
              <a:t> They are good examples of Shallow cloning, but if the clone() method in Learner class is changed to clone the address object too:</a:t>
            </a:r>
          </a:p>
          <a:p>
            <a:endParaRPr lang="en-US" sz="2800" dirty="0"/>
          </a:p>
          <a:p>
            <a:pPr marL="274320" lvl="1" indent="0">
              <a:buNone/>
            </a:pPr>
            <a:r>
              <a:rPr lang="en-US" sz="2400" dirty="0">
                <a:latin typeface="Courier New" panose="02070309020205020404" pitchFamily="49" charset="0"/>
                <a:cs typeface="Courier New" panose="02070309020205020404" pitchFamily="49" charset="0"/>
              </a:rPr>
              <a:t>protected Object clone() throws </a:t>
            </a:r>
            <a:r>
              <a:rPr lang="en-US" sz="2400" dirty="0" err="1">
                <a:latin typeface="Courier New" panose="02070309020205020404" pitchFamily="49" charset="0"/>
                <a:cs typeface="Courier New" panose="02070309020205020404" pitchFamily="49" charset="0"/>
              </a:rPr>
              <a:t>CloneNotSupportedException</a:t>
            </a:r>
            <a:r>
              <a:rPr lang="en-US" sz="2400" dirty="0">
                <a:latin typeface="Courier New" panose="02070309020205020404" pitchFamily="49" charset="0"/>
                <a:cs typeface="Courier New" panose="02070309020205020404" pitchFamily="49" charset="0"/>
              </a:rPr>
              <a:t> {</a:t>
            </a:r>
          </a:p>
          <a:p>
            <a:pPr marL="274320" lvl="1" indent="0">
              <a:buNone/>
            </a:pPr>
            <a:endParaRPr lang="en-US" sz="2400" dirty="0">
              <a:latin typeface="Courier New" panose="02070309020205020404" pitchFamily="49" charset="0"/>
              <a:cs typeface="Courier New" panose="02070309020205020404" pitchFamily="49" charset="0"/>
            </a:endParaRPr>
          </a:p>
          <a:p>
            <a:pPr marL="274320" lvl="1" indent="0">
              <a:buNone/>
            </a:pPr>
            <a:r>
              <a:rPr lang="en-US" sz="2400" dirty="0">
                <a:latin typeface="Courier New" panose="02070309020205020404" pitchFamily="49" charset="0"/>
                <a:cs typeface="Courier New" panose="02070309020205020404" pitchFamily="49" charset="0"/>
              </a:rPr>
              <a:t>   Learner cloned = (Learner) </a:t>
            </a:r>
            <a:r>
              <a:rPr lang="en-US" sz="2400" dirty="0" err="1">
                <a:latin typeface="Courier New" panose="02070309020205020404" pitchFamily="49" charset="0"/>
                <a:cs typeface="Courier New" panose="02070309020205020404" pitchFamily="49" charset="0"/>
              </a:rPr>
              <a:t>super.clone</a:t>
            </a:r>
            <a:r>
              <a:rPr lang="en-US" sz="2400" dirty="0">
                <a:latin typeface="Courier New" panose="02070309020205020404" pitchFamily="49" charset="0"/>
                <a:cs typeface="Courier New" panose="02070309020205020404" pitchFamily="49" charset="0"/>
              </a:rPr>
              <a:t>();</a:t>
            </a:r>
          </a:p>
          <a:p>
            <a:pPr marL="27432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cloned.address</a:t>
            </a:r>
            <a:r>
              <a:rPr lang="en-US" sz="2400" dirty="0">
                <a:latin typeface="Courier New" panose="02070309020205020404" pitchFamily="49" charset="0"/>
                <a:cs typeface="Courier New" panose="02070309020205020404" pitchFamily="49" charset="0"/>
              </a:rPr>
              <a:t> = (Address) </a:t>
            </a:r>
            <a:r>
              <a:rPr lang="en-US" sz="2400" dirty="0" err="1">
                <a:latin typeface="Courier New" panose="02070309020205020404" pitchFamily="49" charset="0"/>
                <a:cs typeface="Courier New" panose="02070309020205020404" pitchFamily="49" charset="0"/>
              </a:rPr>
              <a:t>address.clone</a:t>
            </a:r>
            <a:r>
              <a:rPr lang="en-US" sz="2400" dirty="0">
                <a:latin typeface="Courier New" panose="02070309020205020404" pitchFamily="49" charset="0"/>
                <a:cs typeface="Courier New" panose="02070309020205020404" pitchFamily="49" charset="0"/>
              </a:rPr>
              <a:t>();</a:t>
            </a:r>
          </a:p>
          <a:p>
            <a:pPr marL="274320" lvl="1" indent="0">
              <a:buNone/>
            </a:pPr>
            <a:r>
              <a:rPr lang="en-US" sz="2400" dirty="0">
                <a:latin typeface="Courier New" panose="02070309020205020404" pitchFamily="49" charset="0"/>
                <a:cs typeface="Courier New" panose="02070309020205020404" pitchFamily="49" charset="0"/>
              </a:rPr>
              <a:t>   return cloned;</a:t>
            </a:r>
          </a:p>
          <a:p>
            <a:pPr marL="274320" lvl="1" indent="0">
              <a:buNone/>
            </a:pPr>
            <a:endParaRPr lang="en-US" sz="2400" dirty="0">
              <a:latin typeface="Courier New" panose="02070309020205020404" pitchFamily="49" charset="0"/>
              <a:cs typeface="Courier New" panose="02070309020205020404" pitchFamily="49" charset="0"/>
            </a:endParaRPr>
          </a:p>
          <a:p>
            <a:pPr marL="274320" lvl="1" indent="0">
              <a:buNone/>
            </a:pPr>
            <a:r>
              <a:rPr lang="en-US" sz="2400" dirty="0">
                <a:latin typeface="Courier New" panose="02070309020205020404" pitchFamily="49" charset="0"/>
                <a:cs typeface="Courier New" panose="02070309020205020404" pitchFamily="49" charset="0"/>
              </a:rPr>
              <a:t>}</a:t>
            </a:r>
          </a:p>
          <a:p>
            <a:pPr marL="274320" lvl="1" indent="0">
              <a:buNone/>
            </a:pPr>
            <a:endParaRPr lang="en-US" sz="2400" dirty="0">
              <a:latin typeface="Courier New" panose="02070309020205020404" pitchFamily="49" charset="0"/>
              <a:cs typeface="Courier New" panose="02070309020205020404" pitchFamily="49" charset="0"/>
            </a:endParaRPr>
          </a:p>
          <a:p>
            <a:pPr marL="274320" lvl="1" indent="0">
              <a:buNone/>
            </a:pPr>
            <a:r>
              <a:rPr lang="en-US" sz="2800" dirty="0"/>
              <a:t>Now we have a deep cloning implementation.</a:t>
            </a:r>
          </a:p>
        </p:txBody>
      </p:sp>
    </p:spTree>
    <p:extLst>
      <p:ext uri="{BB962C8B-B14F-4D97-AF65-F5344CB8AC3E}">
        <p14:creationId xmlns:p14="http://schemas.microsoft.com/office/powerpoint/2010/main" val="283188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4369618"/>
          </a:xfrm>
        </p:spPr>
        <p:txBody>
          <a:bodyPr>
            <a:normAutofit fontScale="70000" lnSpcReduction="20000"/>
          </a:bodyPr>
          <a:lstStyle/>
          <a:p>
            <a:r>
              <a:rPr lang="en-US" dirty="0"/>
              <a:t>Please study the file “</a:t>
            </a:r>
            <a:r>
              <a:rPr lang="en-US" dirty="0">
                <a:solidFill>
                  <a:schemeClr val="tx2"/>
                </a:solidFill>
              </a:rPr>
              <a:t>Generics.pdf</a:t>
            </a:r>
            <a:r>
              <a:rPr lang="en-US" dirty="0"/>
              <a:t>” in the files given to you.</a:t>
            </a:r>
          </a:p>
          <a:p>
            <a:endParaRPr lang="en-US" dirty="0"/>
          </a:p>
          <a:p>
            <a:r>
              <a:rPr lang="en-US" b="1" dirty="0">
                <a:solidFill>
                  <a:schemeClr val="accent1"/>
                </a:solidFill>
              </a:rPr>
              <a:t>Optional</a:t>
            </a:r>
            <a:r>
              <a:rPr lang="en-US" b="1" dirty="0"/>
              <a:t>: </a:t>
            </a:r>
            <a:r>
              <a:rPr lang="en-US" dirty="0"/>
              <a:t>Study </a:t>
            </a:r>
            <a:r>
              <a:rPr lang="en-US" dirty="0">
                <a:solidFill>
                  <a:schemeClr val="tx2"/>
                </a:solidFill>
              </a:rPr>
              <a:t>Subtype and Parametric Polymorphism.pdf </a:t>
            </a:r>
            <a:r>
              <a:rPr lang="en-US" dirty="0"/>
              <a:t>in case you need further information about Generics in Java. Also, read </a:t>
            </a:r>
            <a:r>
              <a:rPr lang="en-US" u="sng" cap="all" dirty="0">
                <a:hlinkClick r:id="rId3"/>
              </a:rPr>
              <a:t>JAVA TUTORIALS/GENERICS</a:t>
            </a:r>
            <a:r>
              <a:rPr lang="en-US" dirty="0"/>
              <a:t> if you want to completely understand Generics in Java.</a:t>
            </a:r>
          </a:p>
          <a:p>
            <a:endParaRPr lang="en-US" dirty="0"/>
          </a:p>
          <a:p>
            <a:pPr lvl="0"/>
            <a:r>
              <a:rPr lang="en-US" dirty="0"/>
              <a:t>A </a:t>
            </a:r>
            <a:r>
              <a:rPr lang="en-US" b="1" dirty="0"/>
              <a:t>raw type</a:t>
            </a:r>
            <a:r>
              <a:rPr lang="en-US" dirty="0"/>
              <a:t> is the name of a generic class or interface without any </a:t>
            </a:r>
            <a:r>
              <a:rPr lang="en-US" b="1" dirty="0"/>
              <a:t>type arguments</a:t>
            </a:r>
            <a:r>
              <a:rPr lang="en-US" dirty="0"/>
              <a:t>. For example, given the generic Box class: </a:t>
            </a:r>
            <a:r>
              <a:rPr lang="en-US" dirty="0">
                <a:latin typeface="Courier New" panose="02070309020205020404" pitchFamily="49" charset="0"/>
                <a:cs typeface="Courier New" panose="02070309020205020404" pitchFamily="49" charset="0"/>
              </a:rPr>
              <a:t>public class Box&lt;T&gt;, </a:t>
            </a:r>
            <a:r>
              <a:rPr lang="en-US" dirty="0"/>
              <a:t>To create a </a:t>
            </a:r>
            <a:r>
              <a:rPr lang="en-US" b="1" dirty="0"/>
              <a:t>parameterized</a:t>
            </a:r>
            <a:r>
              <a:rPr lang="en-US" dirty="0"/>
              <a:t> </a:t>
            </a:r>
            <a:r>
              <a:rPr lang="en-US" b="1" dirty="0"/>
              <a:t>type</a:t>
            </a:r>
            <a:r>
              <a:rPr lang="en-US" dirty="0"/>
              <a:t> of Box&lt;T&gt;, you supply an actual </a:t>
            </a:r>
            <a:r>
              <a:rPr lang="en-US" b="1" dirty="0"/>
              <a:t>type</a:t>
            </a:r>
            <a:r>
              <a:rPr lang="en-US" dirty="0"/>
              <a:t> </a:t>
            </a:r>
            <a:r>
              <a:rPr lang="en-US" b="1" dirty="0"/>
              <a:t>argument</a:t>
            </a:r>
            <a:r>
              <a:rPr lang="en-US" dirty="0"/>
              <a:t> for the formal </a:t>
            </a:r>
            <a:r>
              <a:rPr lang="en-US" b="1" dirty="0"/>
              <a:t>type parameter</a:t>
            </a:r>
            <a:r>
              <a:rPr lang="en-US" dirty="0"/>
              <a:t> T. On the other hand, </a:t>
            </a:r>
            <a:r>
              <a:rPr lang="en-US" b="1" dirty="0"/>
              <a:t>Box</a:t>
            </a:r>
            <a:r>
              <a:rPr lang="en-US" dirty="0"/>
              <a:t> without parameter is a </a:t>
            </a:r>
            <a:r>
              <a:rPr lang="en-US" b="1" dirty="0"/>
              <a:t>raw type</a:t>
            </a:r>
            <a:r>
              <a:rPr lang="en-US" dirty="0"/>
              <a:t>.</a:t>
            </a:r>
          </a:p>
          <a:p>
            <a:pPr lvl="0"/>
            <a:endParaRPr lang="en-US" dirty="0"/>
          </a:p>
          <a:p>
            <a:r>
              <a:rPr lang="en-US" b="1" dirty="0"/>
              <a:t>AVOID</a:t>
            </a:r>
            <a:r>
              <a:rPr lang="en-US" dirty="0"/>
              <a:t> mixture of generic types and raw types in java - you will get warnings at compile time and possible errors at run time. (</a:t>
            </a:r>
            <a:r>
              <a:rPr lang="en-US" dirty="0">
                <a:solidFill>
                  <a:schemeClr val="accent1"/>
                </a:solidFill>
              </a:rPr>
              <a:t>GenericsMethods.java </a:t>
            </a:r>
            <a:r>
              <a:rPr lang="en-US" dirty="0"/>
              <a:t>and </a:t>
            </a:r>
            <a:r>
              <a:rPr lang="en-US" dirty="0">
                <a:solidFill>
                  <a:schemeClr val="accent1"/>
                </a:solidFill>
              </a:rPr>
              <a:t>GenericsType.java</a:t>
            </a:r>
            <a:r>
              <a:rPr lang="en-US" dirty="0"/>
              <a:t> </a:t>
            </a:r>
            <a:r>
              <a:rPr lang="en-US" dirty="0">
                <a:hlinkClick r:id="rId4"/>
              </a:rPr>
              <a:t>http://www.journaldev.com/1663#generics-methods-constructors</a:t>
            </a:r>
            <a:r>
              <a:rPr lang="en-US" dirty="0"/>
              <a:t>)</a:t>
            </a:r>
          </a:p>
          <a:p>
            <a:endParaRPr lang="en-US" dirty="0"/>
          </a:p>
          <a:p>
            <a:r>
              <a:rPr lang="en-US" b="1" dirty="0"/>
              <a:t>List&lt;?&gt;</a:t>
            </a:r>
            <a:r>
              <a:rPr lang="en-US" dirty="0"/>
              <a:t> and </a:t>
            </a:r>
            <a:r>
              <a:rPr lang="en-US" b="1" dirty="0"/>
              <a:t>List&lt;Object&gt;</a:t>
            </a:r>
            <a:r>
              <a:rPr lang="en-US" dirty="0"/>
              <a:t> are generic list type declaration. List&lt;?&gt; is a list of </a:t>
            </a:r>
            <a:r>
              <a:rPr lang="en-US" i="1" dirty="0"/>
              <a:t>unknown type and </a:t>
            </a:r>
            <a:r>
              <a:rPr lang="en-US" dirty="0"/>
              <a:t>List&lt;Object&gt; is a list of </a:t>
            </a:r>
            <a:r>
              <a:rPr lang="en-US" i="1" dirty="0"/>
              <a:t>any type, since Object is the root of any object.</a:t>
            </a:r>
            <a:endParaRPr lang="en-US" b="1"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Generics in Java</a:t>
            </a:r>
          </a:p>
        </p:txBody>
      </p:sp>
    </p:spTree>
    <p:extLst>
      <p:ext uri="{BB962C8B-B14F-4D97-AF65-F5344CB8AC3E}">
        <p14:creationId xmlns:p14="http://schemas.microsoft.com/office/powerpoint/2010/main" val="125276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600" b="1" dirty="0">
                <a:solidFill>
                  <a:schemeClr val="accent1"/>
                </a:solidFill>
              </a:rPr>
              <a:t>Generics Case Study</a:t>
            </a:r>
          </a:p>
        </p:txBody>
      </p:sp>
      <p:sp>
        <p:nvSpPr>
          <p:cNvPr id="3" name="Content Placeholder 2"/>
          <p:cNvSpPr>
            <a:spLocks noGrp="1"/>
          </p:cNvSpPr>
          <p:nvPr>
            <p:ph idx="1"/>
          </p:nvPr>
        </p:nvSpPr>
        <p:spPr>
          <a:xfrm>
            <a:off x="64652" y="915566"/>
            <a:ext cx="8899836" cy="4305672"/>
          </a:xfrm>
        </p:spPr>
        <p:txBody>
          <a:bodyPr>
            <a:normAutofit fontScale="25000" lnSpcReduction="20000"/>
          </a:bodyPr>
          <a:lstStyle/>
          <a:p>
            <a:pPr marL="0" indent="0">
              <a:buNone/>
            </a:pPr>
            <a:r>
              <a:rPr lang="en-US" sz="7200" b="1" dirty="0">
                <a:latin typeface="Courier New" panose="02070309020205020404" pitchFamily="49" charset="0"/>
                <a:cs typeface="Courier New" panose="02070309020205020404" pitchFamily="49" charset="0"/>
              </a:rPr>
              <a:t>Does this code compile?</a:t>
            </a:r>
          </a:p>
          <a:p>
            <a:pPr marL="0" indent="0">
              <a:buNone/>
            </a:pPr>
            <a:endParaRPr lang="en-US" sz="3700" b="1" dirty="0">
              <a:latin typeface="Courier New" panose="02070309020205020404" pitchFamily="49" charset="0"/>
              <a:cs typeface="Courier New" panose="02070309020205020404" pitchFamily="49" charset="0"/>
            </a:endParaRPr>
          </a:p>
          <a:p>
            <a:pPr marL="0" indent="0">
              <a:buNone/>
            </a:pPr>
            <a:endParaRPr lang="en-US" sz="3700"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class Generic&lt;T&gt; {</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	T </a:t>
            </a:r>
            <a:r>
              <a:rPr lang="en-US" sz="3600" b="1" dirty="0" err="1">
                <a:latin typeface="Courier New" panose="02070309020205020404" pitchFamily="49" charset="0"/>
                <a:cs typeface="Courier New" panose="02070309020205020404" pitchFamily="49" charset="0"/>
              </a:rPr>
              <a:t>t</a:t>
            </a:r>
            <a:r>
              <a:rPr lang="en-US" sz="3600" b="1" dirty="0">
                <a:latin typeface="Courier New" panose="02070309020205020404" pitchFamily="49" charset="0"/>
                <a:cs typeface="Courier New" panose="02070309020205020404" pitchFamily="49" charset="0"/>
              </a:rPr>
              <a:t>;</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	public Generic(T t) {</a:t>
            </a:r>
          </a:p>
          <a:p>
            <a:pPr marL="0" indent="0">
              <a:buNone/>
            </a:pPr>
            <a:r>
              <a:rPr lang="en-US" sz="3600" b="1" dirty="0">
                <a:latin typeface="Courier New" panose="02070309020205020404" pitchFamily="49" charset="0"/>
                <a:cs typeface="Courier New" panose="02070309020205020404" pitchFamily="49" charset="0"/>
              </a:rPr>
              <a:t>		this.t = t;</a:t>
            </a:r>
          </a:p>
          <a:p>
            <a:pPr marL="0" indent="0">
              <a:buNone/>
            </a:pPr>
            <a:r>
              <a:rPr lang="en-US" sz="3600" b="1" dirty="0">
                <a:latin typeface="Courier New" panose="02070309020205020404" pitchFamily="49" charset="0"/>
                <a:cs typeface="Courier New" panose="02070309020205020404" pitchFamily="49" charset="0"/>
              </a:rPr>
              <a:t>	}</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	public String </a:t>
            </a:r>
            <a:r>
              <a:rPr lang="en-US" sz="3600" b="1" dirty="0" err="1">
                <a:latin typeface="Courier New" panose="02070309020205020404" pitchFamily="49" charset="0"/>
                <a:cs typeface="Courier New" panose="02070309020205020404" pitchFamily="49" charset="0"/>
              </a:rPr>
              <a:t>toString</a:t>
            </a:r>
            <a:r>
              <a:rPr lang="en-US" sz="3600" b="1" dirty="0">
                <a:latin typeface="Courier New" panose="02070309020205020404" pitchFamily="49" charset="0"/>
                <a:cs typeface="Courier New" panose="02070309020205020404" pitchFamily="49" charset="0"/>
              </a:rPr>
              <a:t>() {</a:t>
            </a:r>
          </a:p>
          <a:p>
            <a:pPr marL="0" indent="0">
              <a:buNone/>
            </a:pPr>
            <a:r>
              <a:rPr lang="en-US" sz="3600" b="1" dirty="0">
                <a:latin typeface="Courier New" panose="02070309020205020404" pitchFamily="49" charset="0"/>
                <a:cs typeface="Courier New" panose="02070309020205020404" pitchFamily="49" charset="0"/>
              </a:rPr>
              <a:t>		return </a:t>
            </a:r>
            <a:r>
              <a:rPr lang="en-US" sz="3600" b="1" dirty="0" err="1">
                <a:latin typeface="Courier New" panose="02070309020205020404" pitchFamily="49" charset="0"/>
                <a:cs typeface="Courier New" panose="02070309020205020404" pitchFamily="49" charset="0"/>
              </a:rPr>
              <a:t>t.toString</a:t>
            </a:r>
            <a:r>
              <a:rPr lang="en-US" sz="3600" b="1" dirty="0">
                <a:latin typeface="Courier New" panose="02070309020205020404" pitchFamily="49" charset="0"/>
                <a:cs typeface="Courier New" panose="02070309020205020404" pitchFamily="49" charset="0"/>
              </a:rPr>
              <a:t>();</a:t>
            </a:r>
          </a:p>
          <a:p>
            <a:pPr marL="0" indent="0">
              <a:buNone/>
            </a:pPr>
            <a:r>
              <a:rPr lang="en-US" sz="3600" b="1" dirty="0">
                <a:latin typeface="Courier New" panose="02070309020205020404" pitchFamily="49" charset="0"/>
                <a:cs typeface="Courier New" panose="02070309020205020404" pitchFamily="49" charset="0"/>
              </a:rPr>
              <a:t>	}</a:t>
            </a:r>
          </a:p>
          <a:p>
            <a:pPr marL="0" indent="0">
              <a:buNone/>
            </a:pPr>
            <a:r>
              <a:rPr lang="en-US" sz="3600" b="1" dirty="0">
                <a:latin typeface="Courier New" panose="02070309020205020404" pitchFamily="49" charset="0"/>
                <a:cs typeface="Courier New" panose="02070309020205020404" pitchFamily="49" charset="0"/>
              </a:rPr>
              <a:t>}</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class X { </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public class Test {</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	public static void main(String[] </a:t>
            </a:r>
            <a:r>
              <a:rPr lang="en-US" sz="3600" b="1" dirty="0" err="1">
                <a:latin typeface="Courier New" panose="02070309020205020404" pitchFamily="49" charset="0"/>
                <a:cs typeface="Courier New" panose="02070309020205020404" pitchFamily="49" charset="0"/>
              </a:rPr>
              <a:t>arg</a:t>
            </a:r>
            <a:r>
              <a:rPr lang="en-US" sz="3600" b="1" dirty="0">
                <a:latin typeface="Courier New" panose="02070309020205020404" pitchFamily="49" charset="0"/>
                <a:cs typeface="Courier New" panose="02070309020205020404" pitchFamily="49" charset="0"/>
              </a:rPr>
              <a:t>) {</a:t>
            </a:r>
          </a:p>
          <a:p>
            <a:pPr marL="0" indent="0">
              <a:buNone/>
            </a:pPr>
            <a:r>
              <a:rPr lang="en-US" sz="3600" b="1" dirty="0">
                <a:latin typeface="Courier New" panose="02070309020205020404" pitchFamily="49" charset="0"/>
                <a:cs typeface="Courier New" panose="02070309020205020404" pitchFamily="49" charset="0"/>
              </a:rPr>
              <a:t>		Generic&lt;Integer&gt; </a:t>
            </a:r>
            <a:r>
              <a:rPr lang="en-US" sz="3600" b="1" dirty="0" err="1">
                <a:latin typeface="Courier New" panose="02070309020205020404" pitchFamily="49" charset="0"/>
                <a:cs typeface="Courier New" panose="02070309020205020404" pitchFamily="49" charset="0"/>
              </a:rPr>
              <a:t>gs</a:t>
            </a:r>
            <a:r>
              <a:rPr lang="en-US" sz="3600" b="1" dirty="0">
                <a:latin typeface="Courier New" panose="02070309020205020404" pitchFamily="49" charset="0"/>
                <a:cs typeface="Courier New" panose="02070309020205020404" pitchFamily="49" charset="0"/>
              </a:rPr>
              <a:t> = new Generic&lt;Integer&gt;(new Integer(1));</a:t>
            </a:r>
          </a:p>
          <a:p>
            <a:pPr marL="0" indent="0">
              <a:buNone/>
            </a:pPr>
            <a:r>
              <a:rPr lang="en-US" sz="3600" b="1" dirty="0">
                <a:latin typeface="Courier New" panose="02070309020205020404" pitchFamily="49" charset="0"/>
                <a:cs typeface="Courier New" panose="02070309020205020404" pitchFamily="49" charset="0"/>
              </a:rPr>
              <a:t>		Generic&lt;X&gt; </a:t>
            </a:r>
            <a:r>
              <a:rPr lang="en-US" sz="3600" b="1" dirty="0" err="1">
                <a:latin typeface="Courier New" panose="02070309020205020404" pitchFamily="49" charset="0"/>
                <a:cs typeface="Courier New" panose="02070309020205020404" pitchFamily="49" charset="0"/>
              </a:rPr>
              <a:t>gx</a:t>
            </a:r>
            <a:r>
              <a:rPr lang="en-US" sz="3600" b="1" dirty="0">
                <a:latin typeface="Courier New" panose="02070309020205020404" pitchFamily="49" charset="0"/>
                <a:cs typeface="Courier New" panose="02070309020205020404" pitchFamily="49" charset="0"/>
              </a:rPr>
              <a:t> = new Generic&lt;X&gt;(new X());</a:t>
            </a:r>
          </a:p>
          <a:p>
            <a:pPr marL="0" indent="0">
              <a:buNone/>
            </a:pPr>
            <a:r>
              <a:rPr lang="en-US" sz="3600" b="1" dirty="0">
                <a:latin typeface="Courier New" panose="02070309020205020404" pitchFamily="49" charset="0"/>
                <a:cs typeface="Courier New" panose="02070309020205020404" pitchFamily="49" charset="0"/>
              </a:rPr>
              <a:t>		</a:t>
            </a:r>
            <a:r>
              <a:rPr lang="en-US" sz="3600" b="1" dirty="0" err="1">
                <a:latin typeface="Courier New" panose="02070309020205020404" pitchFamily="49" charset="0"/>
                <a:cs typeface="Courier New" panose="02070309020205020404" pitchFamily="49" charset="0"/>
              </a:rPr>
              <a:t>System.out.println</a:t>
            </a:r>
            <a:r>
              <a:rPr lang="en-US" sz="3600" b="1" dirty="0">
                <a:latin typeface="Courier New" panose="02070309020205020404" pitchFamily="49" charset="0"/>
                <a:cs typeface="Courier New" panose="02070309020205020404" pitchFamily="49" charset="0"/>
              </a:rPr>
              <a:t>(</a:t>
            </a:r>
            <a:r>
              <a:rPr lang="en-US" sz="3600" b="1" dirty="0" err="1">
                <a:latin typeface="Courier New" panose="02070309020205020404" pitchFamily="49" charset="0"/>
                <a:cs typeface="Courier New" panose="02070309020205020404" pitchFamily="49" charset="0"/>
              </a:rPr>
              <a:t>gs</a:t>
            </a:r>
            <a:r>
              <a:rPr lang="en-US" sz="3600" b="1" dirty="0">
                <a:latin typeface="Courier New" panose="02070309020205020404" pitchFamily="49" charset="0"/>
                <a:cs typeface="Courier New" panose="02070309020205020404" pitchFamily="49" charset="0"/>
              </a:rPr>
              <a:t>);</a:t>
            </a:r>
          </a:p>
          <a:p>
            <a:pPr marL="0" indent="0">
              <a:buNone/>
            </a:pPr>
            <a:r>
              <a:rPr lang="en-US" sz="3600" b="1" dirty="0">
                <a:latin typeface="Courier New" panose="02070309020205020404" pitchFamily="49" charset="0"/>
                <a:cs typeface="Courier New" panose="02070309020205020404" pitchFamily="49" charset="0"/>
              </a:rPr>
              <a:t>		</a:t>
            </a:r>
            <a:r>
              <a:rPr lang="en-US" sz="3600" b="1" dirty="0" err="1">
                <a:latin typeface="Courier New" panose="02070309020205020404" pitchFamily="49" charset="0"/>
                <a:cs typeface="Courier New" panose="02070309020205020404" pitchFamily="49" charset="0"/>
              </a:rPr>
              <a:t>System.out.println</a:t>
            </a:r>
            <a:r>
              <a:rPr lang="en-US" sz="3600" b="1" dirty="0">
                <a:latin typeface="Courier New" panose="02070309020205020404" pitchFamily="49" charset="0"/>
                <a:cs typeface="Courier New" panose="02070309020205020404" pitchFamily="49" charset="0"/>
              </a:rPr>
              <a:t>(</a:t>
            </a:r>
            <a:r>
              <a:rPr lang="en-US" sz="3600" b="1" dirty="0" err="1">
                <a:latin typeface="Courier New" panose="02070309020205020404" pitchFamily="49" charset="0"/>
                <a:cs typeface="Courier New" panose="02070309020205020404" pitchFamily="49" charset="0"/>
              </a:rPr>
              <a:t>gx</a:t>
            </a:r>
            <a:r>
              <a:rPr lang="en-US" sz="3600" b="1" dirty="0">
                <a:latin typeface="Courier New" panose="02070309020205020404" pitchFamily="49" charset="0"/>
                <a:cs typeface="Courier New" panose="02070309020205020404" pitchFamily="49" charset="0"/>
              </a:rPr>
              <a:t>);</a:t>
            </a:r>
          </a:p>
          <a:p>
            <a:pPr marL="0" indent="0">
              <a:buNone/>
            </a:pPr>
            <a:r>
              <a:rPr lang="en-US" sz="3600" b="1" dirty="0">
                <a:latin typeface="Courier New" panose="02070309020205020404" pitchFamily="49" charset="0"/>
                <a:cs typeface="Courier New" panose="02070309020205020404" pitchFamily="49" charset="0"/>
              </a:rPr>
              <a:t>	}</a:t>
            </a:r>
          </a:p>
          <a:p>
            <a:pPr marL="0" indent="0">
              <a:buNone/>
            </a:pPr>
            <a:r>
              <a:rPr lang="en-US" sz="3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04251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15936</TotalTime>
  <Words>1128</Words>
  <Application>Microsoft Office PowerPoint</Application>
  <PresentationFormat>On-screen Show (16:9)</PresentationFormat>
  <Paragraphs>186</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Franklin Gothic Demi</vt:lpstr>
      <vt:lpstr>Webdings</vt:lpstr>
      <vt:lpstr>Wingdings</vt:lpstr>
      <vt:lpstr>Clarity</vt:lpstr>
      <vt:lpstr>Introduction to Java for C++ Programmers</vt:lpstr>
      <vt:lpstr>PowerPoint Presentation</vt:lpstr>
      <vt:lpstr>PowerPoint Presentation</vt:lpstr>
      <vt:lpstr>EXCEPTION IN METHOD</vt:lpstr>
      <vt:lpstr>Error</vt:lpstr>
      <vt:lpstr>Finally block</vt:lpstr>
      <vt:lpstr>Deep cloning versus Shallow Cloning</vt:lpstr>
      <vt:lpstr>PowerPoint Presentation</vt:lpstr>
      <vt:lpstr>Generics Case Study</vt:lpstr>
      <vt:lpstr>GENERIC METHOD</vt:lpstr>
      <vt:lpstr>GENERIC METHOD SIGNATURE</vt:lpstr>
      <vt:lpstr>Lab Activities</vt:lpstr>
      <vt:lpstr>Lab Activities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Reza Khojasteh</cp:lastModifiedBy>
  <cp:revision>799</cp:revision>
  <dcterms:created xsi:type="dcterms:W3CDTF">2016-05-30T19:06:58Z</dcterms:created>
  <dcterms:modified xsi:type="dcterms:W3CDTF">2017-05-29T01:26:58Z</dcterms:modified>
</cp:coreProperties>
</file>