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823-1D9E-4D70-86C7-43C7714287C3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61DDE-A2AF-4403-8BC5-E6385BCF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hyperlink" Target="https://developer.mozilla.org/en/docs/Tools/Scratchp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avascriptlint.com/online_lint.php" TargetMode="External"/><Relationship Id="rId5" Type="http://schemas.openxmlformats.org/officeDocument/2006/relationships/hyperlink" Target="https://filezilla-project.org/" TargetMode="External"/><Relationship Id="rId4" Type="http://schemas.openxmlformats.org/officeDocument/2006/relationships/hyperlink" Target="https://developer.mozilla.org/en-US/docs/Tool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 smtClean="0"/>
              <a:t>INT222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INTERNET ARCHITECTURE &amp; Introduction to JavaScript continued</a:t>
            </a:r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(Domain Name System/Server)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  DNS </a:t>
            </a:r>
            <a:r>
              <a:rPr lang="en-US" sz="1600" dirty="0"/>
              <a:t>is used to give names to IP addresses. DNS servers (name servers) associate the domain names with the IP address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e.g. </a:t>
            </a:r>
            <a:r>
              <a:rPr lang="en-US" sz="1400" dirty="0" smtClean="0"/>
              <a:t>zenit.senecac.on.ca </a:t>
            </a:r>
            <a:r>
              <a:rPr lang="en-US" sz="1400" dirty="0"/>
              <a:t>is used to identify IP address 142.204.140.203.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  In </a:t>
            </a:r>
            <a:r>
              <a:rPr lang="en-US" sz="1600" dirty="0"/>
              <a:t>addition to ".ca", other common domains include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.com - commercial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.</a:t>
            </a:r>
            <a:r>
              <a:rPr lang="en-US" sz="1400" dirty="0" err="1"/>
              <a:t>edu</a:t>
            </a:r>
            <a:r>
              <a:rPr lang="en-US" sz="1400" dirty="0"/>
              <a:t> - educational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.</a:t>
            </a:r>
            <a:r>
              <a:rPr lang="en-US" sz="1400" dirty="0" err="1"/>
              <a:t>gov</a:t>
            </a:r>
            <a:r>
              <a:rPr lang="en-US" sz="1400" dirty="0"/>
              <a:t> - governmental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.net</a:t>
            </a:r>
            <a:r>
              <a:rPr lang="en-US" sz="1400" dirty="0"/>
              <a:t> - </a:t>
            </a:r>
            <a:r>
              <a:rPr lang="en-US" sz="1400" dirty="0" err="1"/>
              <a:t>isp</a:t>
            </a:r>
            <a:endParaRPr lang="en-US" sz="1400" dirty="0"/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.org - non-profit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and many more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  ICANN </a:t>
            </a:r>
            <a:r>
              <a:rPr lang="en-US" sz="1600" dirty="0"/>
              <a:t>- Internet Corporation for Assigned Names and Numbers- oversees assignment of names and IP addresses and certifies domain name registrars to manage the process. </a:t>
            </a:r>
          </a:p>
        </p:txBody>
      </p:sp>
    </p:spTree>
    <p:extLst>
      <p:ext uri="{BB962C8B-B14F-4D97-AF65-F5344CB8AC3E}">
        <p14:creationId xmlns:p14="http://schemas.microsoft.com/office/powerpoint/2010/main" val="321061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Transfer Protocol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HTTP</a:t>
            </a:r>
            <a:r>
              <a:rPr lang="en-US" sz="1800" dirty="0"/>
              <a:t>, the Hypertext Transfer Protocol, is the application-layer protocol that is used to transfer data on the (World Wide) Web.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HTTP </a:t>
            </a:r>
            <a:r>
              <a:rPr lang="en-US" sz="1800" dirty="0"/>
              <a:t>comprises the rules governing the format and content of the conversation between a web client and server.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HTTP </a:t>
            </a:r>
            <a:r>
              <a:rPr lang="en-US" sz="1800" dirty="0"/>
              <a:t>functions as a request-response protocol in the client-server computing model.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It follows a classical client-server model, with a client opening a connection, making a request then waiting for a response until it receives it.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HTTP </a:t>
            </a:r>
            <a:r>
              <a:rPr lang="en-US" sz="1800" dirty="0"/>
              <a:t>is stateless.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server doesn't keep any data (state) between two requests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327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and Response Messages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946" y="1828800"/>
            <a:ext cx="80772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567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HTTP </a:t>
            </a:r>
            <a:r>
              <a:rPr lang="en-US" b="1" dirty="0"/>
              <a:t>request example: sending the form result to a server:</a:t>
            </a:r>
          </a:p>
          <a:p>
            <a:pPr marL="384048" lvl="2" indent="0">
              <a:spcBef>
                <a:spcPts val="400"/>
              </a:spcBef>
              <a:spcAft>
                <a:spcPts val="800"/>
              </a:spcAft>
              <a:buNone/>
            </a:pPr>
            <a:r>
              <a:rPr lang="en-US" dirty="0"/>
              <a:t>POST /</a:t>
            </a:r>
            <a:r>
              <a:rPr lang="en-US" dirty="0" err="1"/>
              <a:t>contact_form.php</a:t>
            </a:r>
            <a:r>
              <a:rPr lang="en-US" dirty="0"/>
              <a:t> HTTP/1.1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Host</a:t>
            </a:r>
            <a:r>
              <a:rPr lang="en-US" dirty="0"/>
              <a:t>: developer.mozilla.org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Content-Length</a:t>
            </a:r>
            <a:r>
              <a:rPr lang="en-US" dirty="0"/>
              <a:t>: 64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Content-Type</a:t>
            </a:r>
            <a:r>
              <a:rPr lang="en-US" dirty="0"/>
              <a:t>: application/x-www-form-</a:t>
            </a:r>
            <a:r>
              <a:rPr lang="en-US" dirty="0" err="1"/>
              <a:t>urlencoded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name=Joe%20User&amp;request=Send%20me%20one%20of%20your%20catalogue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HTTP </a:t>
            </a:r>
            <a:r>
              <a:rPr lang="en-US" b="1" dirty="0"/>
              <a:t>request methods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GET, POST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PUT, DELETE, HEAD, TRACE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HTTP </a:t>
            </a:r>
            <a:r>
              <a:rPr lang="en-US" dirty="0"/>
              <a:t>response example: successful reception of a web page:</a:t>
            </a:r>
          </a:p>
          <a:p>
            <a:pPr marL="384048" lvl="2" indent="0">
              <a:spcBef>
                <a:spcPts val="400"/>
              </a:spcBef>
              <a:spcAft>
                <a:spcPts val="800"/>
              </a:spcAft>
              <a:buNone/>
            </a:pPr>
            <a:r>
              <a:rPr lang="en-US" dirty="0"/>
              <a:t>HTTP/1.1 200 OK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Date</a:t>
            </a:r>
            <a:r>
              <a:rPr lang="en-US" dirty="0"/>
              <a:t>: Sat, 09 Oct 2010 14:28:02 GMT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Server</a:t>
            </a:r>
            <a:r>
              <a:rPr lang="en-US" dirty="0"/>
              <a:t>: Apache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Last-Modified</a:t>
            </a:r>
            <a:r>
              <a:rPr lang="en-US" dirty="0"/>
              <a:t>: Tue, 01 Dec 2009 20:18:22 GMT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ETag</a:t>
            </a:r>
            <a:r>
              <a:rPr lang="en-US" dirty="0"/>
              <a:t>: "51142bc1-7449-479b075b2891b"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Accept-Ranges</a:t>
            </a:r>
            <a:r>
              <a:rPr lang="en-US" dirty="0"/>
              <a:t>: bytes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Content-Length</a:t>
            </a:r>
            <a:r>
              <a:rPr lang="en-US" dirty="0"/>
              <a:t>: 29769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Content-Type</a:t>
            </a:r>
            <a:r>
              <a:rPr lang="en-US" dirty="0"/>
              <a:t>: text/html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&lt;!</a:t>
            </a:r>
            <a:r>
              <a:rPr lang="en-US" dirty="0"/>
              <a:t>DOCTYPE html... (here comes the 29769 bytes of the requested web page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</a:t>
            </a:r>
            <a:r>
              <a:rPr lang="en-US" dirty="0" smtClean="0"/>
              <a:t>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  1xx </a:t>
            </a:r>
            <a:r>
              <a:rPr lang="en-US" sz="2200" dirty="0"/>
              <a:t>- information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  2xx </a:t>
            </a:r>
            <a:r>
              <a:rPr lang="en-US" sz="2200" dirty="0"/>
              <a:t>– success. e.g. 200 = request succeeded.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  3xx </a:t>
            </a:r>
            <a:r>
              <a:rPr lang="en-US" sz="2200" dirty="0"/>
              <a:t>- redirection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  4xx </a:t>
            </a:r>
            <a:r>
              <a:rPr lang="en-US" sz="2200" dirty="0"/>
              <a:t>– client error. e.g. 403 = forbidden page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  5xx </a:t>
            </a:r>
            <a:r>
              <a:rPr lang="en-US" sz="2200" dirty="0"/>
              <a:t>– server error. e.g. 500 = internal server error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1910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Secure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Hypertext </a:t>
            </a:r>
            <a:r>
              <a:rPr lang="en-US" dirty="0"/>
              <a:t>Transfer Protocol Secure (HTTPS) is a communications protocol for secure communication over a computer network, with especially wide deployment on the </a:t>
            </a:r>
            <a:r>
              <a:rPr lang="en-US" dirty="0" smtClean="0"/>
              <a:t>Internet.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Technically</a:t>
            </a:r>
            <a:r>
              <a:rPr lang="en-US" dirty="0"/>
              <a:t>, it is not a protocol in and of itself; rather, it is the result of simply layering the HTTP on top of the SSL(Secure Sockets Layer) / TLS(Transport Layer Security) protocol, thus adding the security capabilities of SSL/TLS to standard HTTP communications.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A </a:t>
            </a:r>
            <a:r>
              <a:rPr lang="en-US" b="1" dirty="0"/>
              <a:t>web application or web app: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 distributed application that uses Web-based technologies (and generally relies on Web browsers for the presentation of user-interfaces) is typically considered a Web application.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Update and maintain web applications without distributing and installing software on potentially thousands of client computers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inherent support for cross-platform compatibility.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Common </a:t>
            </a:r>
            <a:r>
              <a:rPr lang="en-US" b="1" dirty="0"/>
              <a:t>web applications include: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Webmail, online retail sales, online auctions, wikis and more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rising popularity of </a:t>
            </a:r>
            <a:r>
              <a:rPr lang="en-US" dirty="0" smtClean="0"/>
              <a:t>"</a:t>
            </a:r>
            <a:r>
              <a:rPr lang="en-US" dirty="0"/>
              <a:t>modern" web apps means that web developers are focusing on writing more and more front-end, or client-side code. </a:t>
            </a: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Although </a:t>
            </a:r>
            <a:r>
              <a:rPr lang="en-US" dirty="0"/>
              <a:t>back-end, or server-side code still plays an important factor, the fact is that web developers are working more directly with HTML5, CSS3, JavaScript and the DOM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As you saw last class (notes available on </a:t>
            </a:r>
            <a:r>
              <a:rPr lang="en-US" dirty="0" err="1" smtClean="0"/>
              <a:t>My.Seneca</a:t>
            </a:r>
            <a:r>
              <a:rPr lang="en-US" dirty="0" smtClean="0"/>
              <a:t>) – JavaScript code can be embedded in an HTML document and executed in a web browser (Chrome, Firefox, Internet Explorer,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Some important development tools that we will be using are: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Text editor – </a:t>
            </a:r>
            <a:r>
              <a:rPr lang="en-US" dirty="0" err="1" smtClean="0"/>
              <a:t>ie</a:t>
            </a:r>
            <a:r>
              <a:rPr lang="en-US" dirty="0" smtClean="0"/>
              <a:t>: 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Firefox Scratchpad</a:t>
            </a:r>
            <a:endParaRPr lang="en-US" dirty="0" smtClean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Web browser &amp; Embedded “Dev Tools” – (</a:t>
            </a:r>
            <a:r>
              <a:rPr lang="en-CA" dirty="0">
                <a:hlinkClick r:id="rId3"/>
              </a:rPr>
              <a:t>Chrome developer </a:t>
            </a:r>
            <a:r>
              <a:rPr lang="en-CA" dirty="0" smtClean="0">
                <a:hlinkClick r:id="rId3"/>
              </a:rPr>
              <a:t>tools</a:t>
            </a:r>
            <a:r>
              <a:rPr lang="en-US" dirty="0" smtClean="0"/>
              <a:t>, </a:t>
            </a:r>
            <a:r>
              <a:rPr lang="en-CA" dirty="0">
                <a:hlinkClick r:id="rId4"/>
              </a:rPr>
              <a:t>Firefox developer </a:t>
            </a:r>
            <a:r>
              <a:rPr lang="en-CA" dirty="0" smtClean="0">
                <a:hlinkClick r:id="rId4"/>
              </a:rPr>
              <a:t>tools</a:t>
            </a:r>
            <a:r>
              <a:rPr lang="en-CA" dirty="0" smtClean="0"/>
              <a:t>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dirty="0" smtClean="0"/>
              <a:t>SFTP Program </a:t>
            </a:r>
            <a:r>
              <a:rPr lang="en-CA" dirty="0" err="1" smtClean="0"/>
              <a:t>ie</a:t>
            </a:r>
            <a:r>
              <a:rPr lang="en-CA" dirty="0" smtClean="0"/>
              <a:t>: </a:t>
            </a:r>
            <a:r>
              <a:rPr lang="en-CA" dirty="0" smtClean="0">
                <a:hlinkClick r:id="rId5"/>
              </a:rPr>
              <a:t>FileZilla</a:t>
            </a:r>
            <a:endParaRPr lang="en-CA" dirty="0" smtClean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JavaScript </a:t>
            </a:r>
            <a:r>
              <a:rPr lang="en-US" dirty="0"/>
              <a:t>(Lint</a:t>
            </a:r>
            <a:r>
              <a:rPr lang="en-US" dirty="0" smtClean="0"/>
              <a:t>) [validator &amp; error checker] </a:t>
            </a:r>
            <a:r>
              <a:rPr lang="en-US" dirty="0"/>
              <a:t>- </a:t>
            </a:r>
            <a:r>
              <a:rPr lang="en-US" dirty="0" err="1" smtClean="0">
                <a:hlinkClick r:id="rId6"/>
              </a:rPr>
              <a:t>JSLint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No one or organization owns the internet. The internet is a collection of networks connected to each other. The networks are connected together to form the single entity that we know as the Internet.</a:t>
            </a:r>
          </a:p>
          <a:p>
            <a:pPr fontAlgn="base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name "INTERNET" comes from the two the words that describe the internet - interconnected networks.</a:t>
            </a:r>
          </a:p>
          <a:p>
            <a:pPr>
              <a:spcBef>
                <a:spcPts val="400"/>
              </a:spcBef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&amp;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does not include input and output facilities. Its host environment (e.g. a browser) provides </a:t>
            </a:r>
            <a:r>
              <a:rPr lang="en-US" dirty="0" smtClean="0"/>
              <a:t>2 input popup </a:t>
            </a:r>
            <a:r>
              <a:rPr lang="en-US" dirty="0"/>
              <a:t>Boxes (Modal windows) 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prompt()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confirm()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as </a:t>
            </a:r>
            <a:r>
              <a:rPr lang="en-US" dirty="0"/>
              <a:t>well as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console.log()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Confirm </a:t>
            </a:r>
            <a:r>
              <a:rPr lang="en-US" dirty="0"/>
              <a:t>box, needs user to verify or accept something.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Returns </a:t>
            </a:r>
            <a:r>
              <a:rPr lang="en-US" dirty="0"/>
              <a:t>a </a:t>
            </a:r>
            <a:r>
              <a:rPr lang="en-US" dirty="0" err="1"/>
              <a:t>boolean</a:t>
            </a:r>
            <a:r>
              <a:rPr lang="en-US" dirty="0"/>
              <a:t> value: true or false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Example </a:t>
            </a:r>
            <a:r>
              <a:rPr lang="en-US" dirty="0"/>
              <a:t>code: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754" y="3254468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result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</a:rPr>
              <a:t>confirm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"Are you OK?"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result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"You pressed OK!"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You pressed Cancel!"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433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Prompt </a:t>
            </a:r>
            <a:r>
              <a:rPr lang="en-US" dirty="0"/>
              <a:t>box, displays a dialog box (Modal window) that prompts the user for input.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Returns </a:t>
            </a:r>
            <a:r>
              <a:rPr lang="en-US" dirty="0"/>
              <a:t>a string entered by the user input; or return the value null.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Example </a:t>
            </a:r>
            <a:r>
              <a:rPr lang="en-US" dirty="0"/>
              <a:t>code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6587" y="3275489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cl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</a:rPr>
              <a:t>prompt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"Enter your favorite color"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"green"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if cl is not null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cl is null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No color entered."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57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onsole.log()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Shows </a:t>
            </a:r>
            <a:r>
              <a:rPr lang="en-US" dirty="0"/>
              <a:t>a message in web console.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Outputs </a:t>
            </a:r>
            <a:r>
              <a:rPr lang="en-US" dirty="0"/>
              <a:t>info.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Example </a:t>
            </a:r>
            <a:r>
              <a:rPr lang="en-US" dirty="0"/>
              <a:t>code: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6617" y="315429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anObject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"Some text"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anObject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991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Introduction to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(sometimes shortened to JS) is a lightweight, interpreted, high-level language used along with html code.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language syntax is somewhat similar but not the same as the C language. Today, JavaScript is the scripting language for Web pages.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is not Java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An </a:t>
            </a:r>
            <a:r>
              <a:rPr lang="en-US" dirty="0"/>
              <a:t>interpreted language interprets and executes each statement - one-by-one - in the order they appear.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always runs inside a  host environment (mostly the browser).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JavaScript standard is based on the European Computer Manufacturers Association (ECMAScript). As of 2012, all modern browsers fully support ECMAScript 5.1.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Intro –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is useful for making dynamic web pages, validating user input and changing the way the web page responds to events on the web page.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statements can be stored in an external file with a .</a:t>
            </a:r>
            <a:r>
              <a:rPr lang="en-US" dirty="0" err="1"/>
              <a:t>js</a:t>
            </a:r>
            <a:r>
              <a:rPr lang="en-US" dirty="0"/>
              <a:t> file extension or embedded within HTML </a:t>
            </a:r>
            <a:r>
              <a:rPr lang="en-US" dirty="0" smtClean="0"/>
              <a:t>code (which is what we’ve been doing so far).</a:t>
            </a: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is one of the world's most popular programming languages 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It is THE scripting </a:t>
            </a:r>
            <a:r>
              <a:rPr lang="en-US" dirty="0"/>
              <a:t>language of the WWW.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It is comparatively </a:t>
            </a:r>
            <a:r>
              <a:rPr lang="en-US" dirty="0"/>
              <a:t>s</a:t>
            </a:r>
            <a:r>
              <a:rPr lang="en-US" dirty="0" smtClean="0"/>
              <a:t>imple </a:t>
            </a:r>
            <a:r>
              <a:rPr lang="en-US" dirty="0"/>
              <a:t>and easy to learn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is the world's most misunderstood programming language.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name, typecasting, used by amateurs, object-oriented,…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way things are going, JavaScript may be the most important language that you’ll learn</a:t>
            </a: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0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JavaScript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JavaScript </a:t>
            </a:r>
            <a:r>
              <a:rPr lang="en-US" b="1" dirty="0"/>
              <a:t>is case-sensitive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When writing JavaScript, </a:t>
            </a:r>
            <a:r>
              <a:rPr lang="en-US" dirty="0"/>
              <a:t>be aware of upper and lower case characters. </a:t>
            </a:r>
            <a:r>
              <a:rPr lang="en-US" dirty="0" err="1"/>
              <a:t>CustomerCount</a:t>
            </a:r>
            <a:r>
              <a:rPr lang="en-US" dirty="0"/>
              <a:t> is not the same as </a:t>
            </a:r>
            <a:r>
              <a:rPr lang="en-US" dirty="0" err="1"/>
              <a:t>Customercount</a:t>
            </a:r>
            <a:r>
              <a:rPr lang="en-US" dirty="0"/>
              <a:t> nor is it the same as </a:t>
            </a:r>
            <a:r>
              <a:rPr lang="en-US" dirty="0" err="1"/>
              <a:t>customerCount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JavaScript </a:t>
            </a:r>
            <a:r>
              <a:rPr lang="en-US" b="1" dirty="0"/>
              <a:t>statement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JavaScript (like C) typically </a:t>
            </a:r>
            <a:r>
              <a:rPr lang="en-US" dirty="0"/>
              <a:t>consists of a series of statements. A statement is a single line of instruction to the </a:t>
            </a:r>
            <a:r>
              <a:rPr lang="en-US" dirty="0" smtClean="0"/>
              <a:t>computer – typically made </a:t>
            </a:r>
            <a:r>
              <a:rPr lang="en-US" dirty="0"/>
              <a:t>up of objects, expressions, variables, and </a:t>
            </a:r>
            <a:r>
              <a:rPr lang="en-US" dirty="0" smtClean="0"/>
              <a:t>events/event handlers</a:t>
            </a:r>
            <a:r>
              <a:rPr lang="en-US" dirty="0"/>
              <a:t>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Command </a:t>
            </a:r>
            <a:r>
              <a:rPr lang="en-US" b="1" dirty="0"/>
              <a:t>block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Command block is a group of statements that is treated as a single entity and are grouped within braces - the curly brackets - {   }</a:t>
            </a:r>
          </a:p>
        </p:txBody>
      </p:sp>
    </p:spTree>
    <p:extLst>
      <p:ext uri="{BB962C8B-B14F-4D97-AF65-F5344CB8AC3E}">
        <p14:creationId xmlns:p14="http://schemas.microsoft.com/office/powerpoint/2010/main" val="292636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JavaScript </a:t>
            </a:r>
            <a:r>
              <a:rPr lang="en-US" dirty="0" smtClean="0"/>
              <a:t>Rules –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Matching </a:t>
            </a:r>
            <a:r>
              <a:rPr lang="en-US" b="1" dirty="0"/>
              <a:t>Pairs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Opening and closing symbols need to work in pairs.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if you use the left brace { to indicate the start of a command block, then you must use the right brace } to end the command block. The same matching pairs applies to single '......' and double "......." quotes to designate text strings.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The </a:t>
            </a:r>
            <a:r>
              <a:rPr lang="en-US" b="1" dirty="0"/>
              <a:t>use of comments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Block/Multi-line comment: /* */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Single line comments: //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The </a:t>
            </a:r>
            <a:r>
              <a:rPr lang="en-US" b="1" dirty="0"/>
              <a:t>use of white Space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JavaScript ignores extras spaces however it is recommended that you use them to make your scripts easier to read.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6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There </a:t>
            </a:r>
            <a:r>
              <a:rPr lang="en-US" dirty="0"/>
              <a:t>are 3 main (primitive) data types: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string</a:t>
            </a:r>
            <a:endParaRPr lang="en-US" b="1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must be enclosed in single or double quotes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number</a:t>
            </a:r>
            <a:endParaRPr lang="en-US" b="1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can be integers or floating point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Special number: Infinity, </a:t>
            </a:r>
            <a:r>
              <a:rPr lang="en-US" dirty="0" err="1"/>
              <a:t>NaN</a:t>
            </a: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</a:t>
            </a:r>
            <a:r>
              <a:rPr lang="en-US" b="1" dirty="0" err="1" smtClean="0"/>
              <a:t>boolean</a:t>
            </a:r>
            <a:endParaRPr lang="en-US" b="1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values are binary, with the values (1) "true" and (0) "false" (without the quotes)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Other </a:t>
            </a:r>
            <a:r>
              <a:rPr lang="en-US" b="1" dirty="0"/>
              <a:t>types: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undefined</a:t>
            </a:r>
            <a:r>
              <a:rPr lang="en-US" dirty="0"/>
              <a:t>, null, object, function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2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data </a:t>
            </a:r>
            <a:r>
              <a:rPr lang="en-US" dirty="0" smtClean="0"/>
              <a:t>types –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is a loosely typed language</a:t>
            </a:r>
            <a:r>
              <a:rPr lang="en-US" dirty="0" smtClean="0"/>
              <a:t>.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You </a:t>
            </a:r>
            <a:r>
              <a:rPr lang="en-US" b="1" dirty="0"/>
              <a:t>do not</a:t>
            </a:r>
            <a:r>
              <a:rPr lang="en-US" dirty="0"/>
              <a:t> have to specify the data type of a variable when you declare </a:t>
            </a:r>
            <a:r>
              <a:rPr lang="en-US" dirty="0" smtClean="0"/>
              <a:t>it (hence the “</a:t>
            </a:r>
            <a:r>
              <a:rPr lang="en-US" dirty="0" err="1" smtClean="0"/>
              <a:t>var</a:t>
            </a:r>
            <a:r>
              <a:rPr lang="en-US" dirty="0" smtClean="0"/>
              <a:t>” keyword that you have seen in the previous examples). 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Data </a:t>
            </a:r>
            <a:r>
              <a:rPr lang="en-US" dirty="0"/>
              <a:t>types are converted automatically as needed during script execution.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Communication </a:t>
            </a:r>
            <a:r>
              <a:rPr lang="en-US" b="1" dirty="0"/>
              <a:t>links: </a:t>
            </a:r>
            <a:endParaRPr lang="en-US" b="1" dirty="0" smtClean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point-to-point </a:t>
            </a:r>
            <a:r>
              <a:rPr lang="en-US" dirty="0"/>
              <a:t>(e.g., A-to-B)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broadcast </a:t>
            </a:r>
            <a:r>
              <a:rPr lang="en-US" dirty="0"/>
              <a:t>(e.g.,: Ethernet </a:t>
            </a:r>
            <a:r>
              <a:rPr lang="en-US" dirty="0" smtClean="0"/>
              <a:t>LAN)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Host</a:t>
            </a:r>
            <a:r>
              <a:rPr lang="en-US" dirty="0"/>
              <a:t>: computer running applications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</a:t>
            </a:r>
            <a:r>
              <a:rPr lang="en-US" dirty="0"/>
              <a:t>use network (e.g. </a:t>
            </a:r>
            <a:r>
              <a:rPr lang="en-US" dirty="0" smtClean="0"/>
              <a:t>H1)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Router</a:t>
            </a:r>
            <a:r>
              <a:rPr lang="en-US" dirty="0"/>
              <a:t>: computer routing packet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input line to output line. (e.g. </a:t>
            </a:r>
            <a:r>
              <a:rPr lang="en-US" dirty="0" smtClean="0"/>
              <a:t>C)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Gateway </a:t>
            </a:r>
            <a:r>
              <a:rPr lang="en-US" dirty="0"/>
              <a:t>: a router directly connects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networks </a:t>
            </a:r>
            <a:r>
              <a:rPr lang="en-US" dirty="0"/>
              <a:t>(e.g. A)</a:t>
            </a:r>
          </a:p>
        </p:txBody>
      </p:sp>
      <p:pic>
        <p:nvPicPr>
          <p:cNvPr id="4" name="Picture 2" descr="C:\tmp\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661" y="2296466"/>
            <a:ext cx="5823019" cy="194160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5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Variables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Variable </a:t>
            </a:r>
            <a:r>
              <a:rPr lang="en-US" dirty="0"/>
              <a:t>naming rules are: Must start with a letter, underscore (_), or dollar sign ($)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Cannot </a:t>
            </a:r>
            <a:r>
              <a:rPr lang="en-US" dirty="0"/>
              <a:t>be a reserved (key) word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Subsequent </a:t>
            </a:r>
            <a:r>
              <a:rPr lang="en-US" dirty="0"/>
              <a:t>characters can be letters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upper case (A...Z) or lower case (a...z),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numbers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underscores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reserved words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Similar to other programming languages, JavaScript has a list of words that are considered "reserved".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- Declare </a:t>
            </a:r>
            <a:r>
              <a:rPr lang="en-US" dirty="0"/>
              <a:t>and </a:t>
            </a:r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You </a:t>
            </a:r>
            <a:r>
              <a:rPr lang="en-US" sz="1800" dirty="0"/>
              <a:t>must use the "</a:t>
            </a:r>
            <a:r>
              <a:rPr lang="en-US" sz="1800" b="1" dirty="0" err="1"/>
              <a:t>var</a:t>
            </a:r>
            <a:r>
              <a:rPr lang="en-US" sz="1800" dirty="0"/>
              <a:t>" keyword to precede a variable name.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Unlike </a:t>
            </a:r>
            <a:r>
              <a:rPr lang="en-US" sz="1800" dirty="0"/>
              <a:t>the C language, you do not need a type specifier.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variable's initial value will set its initial type.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Declaration </a:t>
            </a:r>
            <a:r>
              <a:rPr lang="en-US" sz="1800" dirty="0"/>
              <a:t>syntax:</a:t>
            </a:r>
          </a:p>
          <a:p>
            <a:pPr marL="384048" lvl="2" indent="0">
              <a:spcBef>
                <a:spcPts val="400"/>
              </a:spcBef>
              <a:spcAft>
                <a:spcPts val="800"/>
              </a:spcAft>
              <a:buNone/>
            </a:pPr>
            <a:r>
              <a:rPr lang="en-US" sz="1200" dirty="0" smtClean="0"/>
              <a:t> </a:t>
            </a:r>
            <a:endParaRPr lang="en-US" sz="1200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Or</a:t>
            </a:r>
            <a:r>
              <a:rPr lang="en-US" sz="1800" dirty="0"/>
              <a:t>:</a:t>
            </a:r>
          </a:p>
          <a:p>
            <a:pPr marL="384048" lvl="2" indent="0">
              <a:spcBef>
                <a:spcPts val="400"/>
              </a:spcBef>
              <a:spcAft>
                <a:spcPts val="800"/>
              </a:spcAft>
              <a:buNone/>
            </a:pPr>
            <a:r>
              <a:rPr lang="en-US" sz="1200" dirty="0" smtClean="0"/>
              <a:t> </a:t>
            </a:r>
          </a:p>
          <a:p>
            <a:pPr marL="384048" lvl="2" indent="0">
              <a:spcBef>
                <a:spcPts val="400"/>
              </a:spcBef>
              <a:spcAft>
                <a:spcPts val="800"/>
              </a:spcAft>
              <a:buNone/>
            </a:pPr>
            <a:r>
              <a:rPr lang="en-US" sz="1200" dirty="0"/>
              <a:t> </a:t>
            </a:r>
            <a:endParaRPr lang="en-US" sz="1200" dirty="0" smtClean="0"/>
          </a:p>
          <a:p>
            <a:pPr marL="384048" lvl="2" indent="0">
              <a:spcBef>
                <a:spcPts val="400"/>
              </a:spcBef>
              <a:spcAft>
                <a:spcPts val="800"/>
              </a:spcAft>
              <a:buNone/>
            </a:pPr>
            <a:r>
              <a:rPr lang="en-US" sz="1200" dirty="0"/>
              <a:t>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Dynamic </a:t>
            </a:r>
            <a:r>
              <a:rPr lang="en-US" sz="1800" dirty="0"/>
              <a:t>typing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JavaScript variable can have a different type in different parts of a program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458519" y="3383671"/>
            <a:ext cx="1525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variableName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8519" y="4050456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variableName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"Summer"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Referring to and using syntax:</a:t>
            </a: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variableName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2015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variableName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4241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-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884680"/>
          <a:ext cx="9936479" cy="3977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232204"/>
                <a:gridCol w="2944142"/>
                <a:gridCol w="27601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Declaration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 </a:t>
                      </a:r>
                      <a:r>
                        <a:rPr lang="en-US" dirty="0" err="1"/>
                        <a:t>identOne</a:t>
                      </a:r>
                      <a:r>
                        <a:rPr lang="en-US" dirty="0"/>
                        <a:t> = </a:t>
                      </a:r>
                      <a:r>
                        <a:rPr lang="en-US" dirty="0" smtClean="0"/>
                        <a:t>"some text";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 text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 </a:t>
                      </a:r>
                      <a:r>
                        <a:rPr lang="en-US" dirty="0" err="1" smtClean="0"/>
                        <a:t>identOne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= </a:t>
                      </a:r>
                      <a:r>
                        <a:rPr lang="en-US" dirty="0" smtClean="0"/>
                        <a:t>'some text';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some text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 </a:t>
                      </a:r>
                      <a:r>
                        <a:rPr lang="en-US" dirty="0" err="1"/>
                        <a:t>IdentOne</a:t>
                      </a:r>
                      <a:r>
                        <a:rPr lang="en-US" dirty="0"/>
                        <a:t> = </a:t>
                      </a:r>
                      <a:r>
                        <a:rPr lang="en-US" dirty="0" smtClean="0"/>
                        <a:t>'172';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172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 _</a:t>
                      </a:r>
                      <a:r>
                        <a:rPr lang="en-US" dirty="0" err="1"/>
                        <a:t>identOne</a:t>
                      </a:r>
                      <a:r>
                        <a:rPr lang="en-US" dirty="0"/>
                        <a:t> = 25;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(Integer)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 _</a:t>
                      </a:r>
                      <a:r>
                        <a:rPr lang="en-US" dirty="0" err="1"/>
                        <a:t>identTwo</a:t>
                      </a:r>
                      <a:r>
                        <a:rPr lang="en-US" dirty="0"/>
                        <a:t> = 56.2564;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(float)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56.2564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 </a:t>
                      </a:r>
                      <a:r>
                        <a:rPr lang="en-US" dirty="0" err="1"/>
                        <a:t>ident_A</a:t>
                      </a:r>
                      <a:r>
                        <a:rPr lang="en-US" dirty="0"/>
                        <a:t> = true;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(1)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 </a:t>
                      </a:r>
                      <a:r>
                        <a:rPr lang="en-US" dirty="0" err="1"/>
                        <a:t>ident_B</a:t>
                      </a:r>
                      <a:r>
                        <a:rPr lang="en-US" dirty="0"/>
                        <a:t> = false;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false (0)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 </a:t>
                      </a:r>
                      <a:r>
                        <a:rPr lang="en-US" dirty="0" err="1"/>
                        <a:t>ident_C</a:t>
                      </a:r>
                      <a:r>
                        <a:rPr lang="en-US" dirty="0"/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undefined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undefined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 </a:t>
                      </a:r>
                      <a:r>
                        <a:rPr lang="en-US" dirty="0" err="1"/>
                        <a:t>ident_D</a:t>
                      </a:r>
                      <a:r>
                        <a:rPr lang="en-US" dirty="0" smtClean="0"/>
                        <a:t>="Yes",       </a:t>
                      </a:r>
                    </a:p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ident_E</a:t>
                      </a:r>
                      <a:r>
                        <a:rPr lang="en-US" dirty="0" smtClean="0"/>
                        <a:t>="No";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 /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/ No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4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- Special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Infinity</a:t>
            </a:r>
            <a:endParaRPr lang="en-US" b="1" dirty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Number Data Type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dirty="0" smtClean="0"/>
              <a:t>console.log(12/0</a:t>
            </a:r>
            <a:r>
              <a:rPr lang="en-US" dirty="0"/>
              <a:t>);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</a:t>
            </a:r>
            <a:r>
              <a:rPr lang="en-US" b="1" dirty="0" err="1" smtClean="0"/>
              <a:t>NaN</a:t>
            </a:r>
            <a:endParaRPr lang="en-US" b="1" dirty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Number Data Type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null</a:t>
            </a:r>
            <a:endParaRPr lang="en-US" b="1" dirty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both a value and a data type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undefined</a:t>
            </a:r>
            <a:endParaRPr lang="en-US" b="1" dirty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both a value and a data type</a:t>
            </a:r>
          </a:p>
          <a:p>
            <a:pPr marL="384048" lvl="2" indent="0">
              <a:lnSpc>
                <a:spcPct val="110000"/>
              </a:lnSpc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36914" y="510009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41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An </a:t>
            </a:r>
            <a:r>
              <a:rPr lang="en-US" dirty="0"/>
              <a:t>expression is any valid set of literals, variables, operators, and expressions that evaluates to a single value.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value may be a number, a string, or a logical value.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Two </a:t>
            </a:r>
            <a:r>
              <a:rPr lang="en-US" dirty="0"/>
              <a:t>types of </a:t>
            </a:r>
            <a:r>
              <a:rPr lang="en-US" dirty="0" smtClean="0"/>
              <a:t>expressions:</a:t>
            </a:r>
          </a:p>
          <a:p>
            <a:pPr marL="749808" lvl="1" indent="-45720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 smtClean="0"/>
              <a:t>those </a:t>
            </a:r>
            <a:r>
              <a:rPr lang="en-US" dirty="0"/>
              <a:t>that assign a value to a variable, e.g. x = 7 . </a:t>
            </a:r>
            <a:endParaRPr lang="en-US" dirty="0" smtClean="0"/>
          </a:p>
          <a:p>
            <a:pPr marL="749808" lvl="1" indent="-45720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 smtClean="0"/>
              <a:t>those </a:t>
            </a:r>
            <a:r>
              <a:rPr lang="en-US" dirty="0"/>
              <a:t>that simply have a value, e.g., 3 + 4 simply evaluates to 7; it does not perform an assignment.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has the following kinds of expressions:</a:t>
            </a:r>
          </a:p>
          <a:p>
            <a:pPr marL="749808" lvl="1" indent="-45720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/>
              <a:t>Arithmetic - evaluates to a number </a:t>
            </a:r>
          </a:p>
          <a:p>
            <a:pPr marL="749808" lvl="1" indent="-45720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/>
              <a:t>String - evaluates to a character string </a:t>
            </a:r>
          </a:p>
          <a:p>
            <a:pPr marL="749808" lvl="1" indent="-45720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/>
              <a:t>Logical - evaluates to true or false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5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- Ternary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 </a:t>
            </a:r>
            <a:r>
              <a:rPr lang="en-US" dirty="0"/>
              <a:t>conditional </a:t>
            </a:r>
            <a:r>
              <a:rPr lang="en-US" dirty="0" smtClean="0"/>
              <a:t>expression using the ternary operator (?:) </a:t>
            </a:r>
            <a:r>
              <a:rPr lang="en-US" dirty="0"/>
              <a:t>can have one of two values based on a condition. The </a:t>
            </a:r>
            <a:r>
              <a:rPr lang="en-US" dirty="0" smtClean="0"/>
              <a:t>syntax: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(condition) ? val1 : val2;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If </a:t>
            </a:r>
            <a:r>
              <a:rPr lang="en-US" dirty="0"/>
              <a:t>the condition is true, the expression has the value of val1, Otherwise it has the value of val2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var</a:t>
            </a:r>
            <a:r>
              <a:rPr lang="en-US" dirty="0"/>
              <a:t> status = (age &gt;= 18) ? "adult" : "minor";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209040" y="2000281"/>
          <a:ext cx="9946640" cy="388590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98880"/>
                <a:gridCol w="2915920"/>
                <a:gridCol w="5831840"/>
              </a:tblGrid>
              <a:tr h="5026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5026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addition </a:t>
                      </a:r>
                      <a:r>
                        <a:rPr lang="en-US" dirty="0" smtClean="0"/>
                        <a:t> of numbers</a:t>
                      </a:r>
                    </a:p>
                    <a:p>
                      <a:pPr algn="ctr"/>
                      <a:r>
                        <a:rPr lang="en-US" dirty="0" smtClean="0"/>
                        <a:t>Concatenation 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 strings</a:t>
                      </a:r>
                      <a:endParaRPr lang="en-US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 + x; 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“INT" + “222"</a:t>
                      </a:r>
                      <a:endParaRPr lang="en-US" dirty="0"/>
                    </a:p>
                  </a:txBody>
                  <a:tcPr anchor="ctr"/>
                </a:tc>
              </a:tr>
              <a:tr h="2872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subtraction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- y; </a:t>
                      </a:r>
                    </a:p>
                  </a:txBody>
                  <a:tcPr anchor="ctr"/>
                </a:tc>
              </a:tr>
              <a:tr h="2872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 y;</a:t>
                      </a:r>
                    </a:p>
                  </a:txBody>
                  <a:tcPr anchor="ctr"/>
                </a:tc>
              </a:tr>
              <a:tr h="2872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/ y;</a:t>
                      </a:r>
                    </a:p>
                  </a:txBody>
                  <a:tcPr anchor="ctr"/>
                </a:tc>
              </a:tr>
              <a:tr h="2872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modulo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% y; </a:t>
                      </a:r>
                      <a:r>
                        <a:rPr lang="en-US" dirty="0" smtClean="0"/>
                        <a:t> // remainder of x divided by y</a:t>
                      </a:r>
                      <a:endParaRPr lang="en-US" dirty="0"/>
                    </a:p>
                  </a:txBody>
                  <a:tcPr anchor="ctr"/>
                </a:tc>
              </a:tr>
              <a:tr h="63552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++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post/pre -increment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= y++; // assign y to x, then increment y (y+=1) </a:t>
                      </a:r>
                    </a:p>
                    <a:p>
                      <a:pPr algn="ctr"/>
                      <a:r>
                        <a:rPr lang="en-US" dirty="0" smtClean="0"/>
                        <a:t>x = ++y; //increment y &lt; (y+=1), then assign y to x</a:t>
                      </a:r>
                      <a:endParaRPr lang="en-US" dirty="0"/>
                    </a:p>
                  </a:txBody>
                  <a:tcPr/>
                </a:tc>
              </a:tr>
              <a:tr h="63552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--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post/pre decrement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= y--; // assign y to x, then decrement y (y-=1) </a:t>
                      </a:r>
                    </a:p>
                    <a:p>
                      <a:pPr algn="ctr"/>
                      <a:r>
                        <a:rPr lang="en-US" dirty="0" smtClean="0"/>
                        <a:t>x = --y; // decrement y &lt; (y-=1), then assign y to 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9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 - Assigning Values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78560" y="1996440"/>
          <a:ext cx="10048240" cy="2865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07285"/>
                <a:gridCol w="2022180"/>
                <a:gridCol w="4396043"/>
                <a:gridCol w="21227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Equivalent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 b;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 b;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Numbers, strings, …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+=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 += b;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 ( a + b);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numbers or strings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-=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-= </a:t>
                      </a:r>
                      <a:r>
                        <a:rPr lang="en-US" baseline="0" dirty="0" smtClean="0"/>
                        <a:t> b;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 ( a - b);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*=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*= </a:t>
                      </a:r>
                      <a:r>
                        <a:rPr lang="en-US" baseline="0" dirty="0" smtClean="0"/>
                        <a:t> b;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 ( a * b);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/=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/= </a:t>
                      </a:r>
                      <a:r>
                        <a:rPr lang="en-US" baseline="0" dirty="0" smtClean="0"/>
                        <a:t> b;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 ( a / b);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%= </a:t>
                      </a:r>
                      <a:r>
                        <a:rPr lang="en-US" baseline="0" dirty="0" smtClean="0"/>
                        <a:t> b;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 ( a % b);  // </a:t>
                      </a:r>
                      <a:r>
                        <a:rPr lang="en-US" dirty="0" smtClean="0"/>
                        <a:t>divide a by b, </a:t>
                      </a:r>
                    </a:p>
                    <a:p>
                      <a:pPr algn="ctr"/>
                      <a:r>
                        <a:rPr lang="en-US" dirty="0" smtClean="0"/>
                        <a:t>// assign remainder to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4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99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Let’s say: </a:t>
            </a:r>
            <a:r>
              <a:rPr lang="en-US" dirty="0"/>
              <a:t>x = 2;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1178744" y="2326784"/>
          <a:ext cx="9976936" cy="201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369559"/>
                <a:gridCol w="3317285"/>
                <a:gridCol w="4290092"/>
              </a:tblGrid>
              <a:tr h="3149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543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 AND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(x &gt; 3 &amp;&amp; x =</a:t>
                      </a:r>
                      <a:r>
                        <a:rPr lang="en-US" baseline="0" dirty="0" smtClean="0"/>
                        <a:t>= 2) is false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 anchor="ctr"/>
                </a:tc>
              </a:tr>
              <a:tr h="5435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 OR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(true || x</a:t>
                      </a:r>
                      <a:r>
                        <a:rPr lang="en-US" baseline="0" dirty="0" smtClean="0"/>
                        <a:t> &gt; 10 ) is true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 anchor="ctr"/>
                </a:tc>
              </a:tr>
              <a:tr h="31490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 NOT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!(x ==2) is</a:t>
                      </a:r>
                      <a:r>
                        <a:rPr lang="en-US" baseline="0" dirty="0" smtClean="0"/>
                        <a:t> false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9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798320"/>
          <a:ext cx="9946640" cy="445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35324"/>
                <a:gridCol w="4666883"/>
                <a:gridCol w="4144433"/>
              </a:tblGrid>
              <a:tr h="2574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Operator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7981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==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Equal</a:t>
                      </a:r>
                    </a:p>
                    <a:p>
                      <a:pPr algn="ctr"/>
                      <a:r>
                        <a:rPr lang="en-US" sz="1400" dirty="0" smtClean="0">
                          <a:effectLst/>
                        </a:rPr>
                        <a:t>(The operands are converted to the same type before being compared.)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1 </a:t>
                      </a:r>
                      <a:r>
                        <a:rPr lang="en-US" sz="1400" dirty="0">
                          <a:effectLst/>
                        </a:rPr>
                        <a:t>== 1 is true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1 == </a:t>
                      </a:r>
                      <a:r>
                        <a:rPr lang="en-US" sz="1400" dirty="0" smtClean="0">
                          <a:effectLst/>
                        </a:rPr>
                        <a:t>"1" </a:t>
                      </a:r>
                      <a:r>
                        <a:rPr lang="en-US" sz="1400" dirty="0">
                          <a:effectLst/>
                        </a:rPr>
                        <a:t>is true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1 == true is true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0 == false is </a:t>
                      </a:r>
                      <a:r>
                        <a:rPr lang="en-US" sz="1400" dirty="0" smtClean="0">
                          <a:effectLst/>
                        </a:rPr>
                        <a:t>true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7981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===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strictly </a:t>
                      </a:r>
                      <a:r>
                        <a:rPr lang="en-US" sz="1400" dirty="0" smtClean="0">
                          <a:effectLst/>
                        </a:rPr>
                        <a:t>equal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(There is no type conversion.)</a:t>
                      </a:r>
                    </a:p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1 </a:t>
                      </a:r>
                      <a:r>
                        <a:rPr lang="en-US" sz="1400" dirty="0">
                          <a:effectLst/>
                        </a:rPr>
                        <a:t>=== 1 is true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1 === </a:t>
                      </a:r>
                      <a:r>
                        <a:rPr lang="en-US" sz="1400" dirty="0" smtClean="0">
                          <a:effectLst/>
                        </a:rPr>
                        <a:t>"1" </a:t>
                      </a:r>
                      <a:r>
                        <a:rPr lang="en-US" sz="1400" dirty="0">
                          <a:effectLst/>
                        </a:rPr>
                        <a:t>is false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1 === true is false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0 === false is </a:t>
                      </a:r>
                      <a:r>
                        <a:rPr lang="en-US" sz="1400" dirty="0" smtClean="0">
                          <a:effectLst/>
                        </a:rPr>
                        <a:t>false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4377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!=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not </a:t>
                      </a:r>
                      <a:r>
                        <a:rPr lang="en-US" sz="1400" dirty="0" smtClean="0">
                          <a:effectLst/>
                        </a:rPr>
                        <a:t>equal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(with</a:t>
                      </a:r>
                      <a:r>
                        <a:rPr lang="en-US" sz="1400" baseline="0" dirty="0" smtClean="0">
                          <a:effectLst/>
                        </a:rPr>
                        <a:t> type conversion</a:t>
                      </a:r>
                      <a:r>
                        <a:rPr lang="en-US" sz="1400" dirty="0" smtClean="0">
                          <a:effectLst/>
                        </a:rPr>
                        <a:t>)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1 != 1 is false</a:t>
                      </a:r>
                    </a:p>
                    <a:p>
                      <a:pPr algn="ctr"/>
                      <a:r>
                        <a:rPr lang="en-US" sz="1400" dirty="0" smtClean="0">
                          <a:effectLst/>
                        </a:rPr>
                        <a:t>1 != '1' is false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4377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!==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not equal</a:t>
                      </a:r>
                    </a:p>
                    <a:p>
                      <a:pPr algn="ctr"/>
                      <a:r>
                        <a:rPr lang="en-US" sz="1400" dirty="0" smtClean="0">
                          <a:effectLst/>
                        </a:rPr>
                        <a:t>(without</a:t>
                      </a:r>
                      <a:r>
                        <a:rPr lang="en-US" sz="1400" baseline="0" dirty="0" smtClean="0">
                          <a:effectLst/>
                        </a:rPr>
                        <a:t> type conversion</a:t>
                      </a:r>
                      <a:r>
                        <a:rPr lang="en-US" sz="1400" dirty="0" smtClean="0">
                          <a:effectLst/>
                        </a:rPr>
                        <a:t>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1 !== 1 is false</a:t>
                      </a:r>
                    </a:p>
                    <a:p>
                      <a:pPr algn="ctr"/>
                      <a:r>
                        <a:rPr lang="en-US" sz="1400" dirty="0" smtClean="0">
                          <a:effectLst/>
                        </a:rPr>
                        <a:t>1 !== '1' is true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25747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&gt;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greater than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expr1 &gt; expr2 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25747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&gt;=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greater than or equal to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expr1 &gt;= expr2 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25747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&lt;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less than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expr1 &lt; expr2 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25747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&lt;=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less than or equal to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expr1 &lt;= expr2 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47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Communications protocol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 formal description of message formats 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rules for exchanging those messages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Internet Protocol Layers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Application layer (e.g. HTTP, FTP, Telnet, SMTP, DNS)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Transport </a:t>
            </a:r>
            <a:r>
              <a:rPr lang="en-US" b="1" dirty="0"/>
              <a:t>layer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TCP (Transmission Control Protocol),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UDP (User Datagram Protocol)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Applications that do not require the reliability of a connection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Network layer : IP (Internet Protocol)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Physical and data link layers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 Ethernet, token 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 err="1"/>
              <a:t>typeof</a:t>
            </a:r>
            <a:r>
              <a:rPr lang="en-US" dirty="0"/>
              <a:t> operator (for variable or values</a:t>
            </a:r>
            <a:r>
              <a:rPr lang="en-US" dirty="0" smtClean="0"/>
              <a:t>):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possible </a:t>
            </a:r>
            <a:r>
              <a:rPr lang="en-US" dirty="0"/>
              <a:t>return values:</a:t>
            </a:r>
          </a:p>
          <a:p>
            <a:pPr lvl="2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/>
              <a:t>"John"                         // Returns string </a:t>
            </a:r>
          </a:p>
          <a:p>
            <a:pPr lvl="2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/>
              <a:t>3.14                            // Returns number</a:t>
            </a:r>
          </a:p>
          <a:p>
            <a:pPr lvl="2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/>
              <a:t>false                           // Returns </a:t>
            </a:r>
            <a:r>
              <a:rPr lang="en-US" dirty="0" err="1"/>
              <a:t>boolean</a:t>
            </a:r>
            <a:endParaRPr lang="en-US" dirty="0"/>
          </a:p>
          <a:p>
            <a:pPr lvl="2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typeof</a:t>
            </a:r>
            <a:r>
              <a:rPr lang="en-US" dirty="0"/>
              <a:t> [1,2,3,4]                     // Returns object</a:t>
            </a:r>
          </a:p>
          <a:p>
            <a:pPr lvl="2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typeof</a:t>
            </a:r>
            <a:r>
              <a:rPr lang="en-US" dirty="0"/>
              <a:t> {</a:t>
            </a:r>
            <a:r>
              <a:rPr lang="en-US" dirty="0" err="1"/>
              <a:t>name:'John</a:t>
            </a:r>
            <a:r>
              <a:rPr lang="en-US" dirty="0"/>
              <a:t>', age:34}  // Returns </a:t>
            </a:r>
            <a:r>
              <a:rPr lang="en-US" dirty="0" smtClean="0"/>
              <a:t>object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 err="1"/>
              <a:t>instanceof</a:t>
            </a:r>
            <a:r>
              <a:rPr lang="en-US" dirty="0"/>
              <a:t> operator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Used </a:t>
            </a:r>
            <a:r>
              <a:rPr lang="en-US" dirty="0"/>
              <a:t>for objects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Quotation 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Literal </a:t>
            </a:r>
            <a:r>
              <a:rPr lang="en-US" dirty="0"/>
              <a:t>strings can be denoted by either </a:t>
            </a:r>
            <a:r>
              <a:rPr lang="en-US" b="1" dirty="0"/>
              <a:t>single</a:t>
            </a:r>
            <a:r>
              <a:rPr lang="en-US" dirty="0"/>
              <a:t> or </a:t>
            </a:r>
            <a:r>
              <a:rPr lang="en-US" b="1" dirty="0"/>
              <a:t>double quotes</a:t>
            </a:r>
            <a:r>
              <a:rPr lang="en-US" dirty="0"/>
              <a:t>, which gives you some flexibility about how to handle awkward situations such as quotation marks inside a string</a:t>
            </a:r>
            <a:r>
              <a:rPr lang="en-US" dirty="0" smtClean="0"/>
              <a:t>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78480" y="2685152"/>
          <a:ext cx="6096000" cy="1275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048000"/>
                <a:gridCol w="3048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"Let's start with JavaScript"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Let's start with JavaScript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'Not "it"!'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"it"!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9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main operation on strings is the concatenation operator, </a:t>
            </a:r>
            <a:r>
              <a:rPr lang="en-US" dirty="0" smtClean="0"/>
              <a:t>+: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811780" y="2522096"/>
          <a:ext cx="6629400" cy="1112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314700"/>
                <a:gridCol w="3314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"INT" </a:t>
                      </a:r>
                      <a:r>
                        <a:rPr lang="en-US" dirty="0"/>
                        <a:t>+ </a:t>
                      </a:r>
                      <a:r>
                        <a:rPr lang="en-US" dirty="0" smtClean="0"/>
                        <a:t>"222"</a:t>
                      </a:r>
                      <a:endParaRPr lang="en-US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INT222</a:t>
                      </a:r>
                      <a:endParaRPr lang="en-US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"Stephen" + " Harper"</a:t>
                      </a:r>
                      <a:endParaRPr lang="en-US" b="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Stephen Harper</a:t>
                      </a:r>
                      <a:endParaRPr lang="en-US" b="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Strings and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216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x </a:t>
            </a:r>
            <a:r>
              <a:rPr lang="en-US" dirty="0"/>
              <a:t>=5+5;          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/>
              <a:t>console.log(x</a:t>
            </a:r>
            <a:r>
              <a:rPr lang="en-US" dirty="0" smtClean="0"/>
              <a:t>); // Output: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x</a:t>
            </a:r>
            <a:r>
              <a:rPr lang="en-US" dirty="0"/>
              <a:t>="5"+"5</a:t>
            </a:r>
            <a:r>
              <a:rPr lang="en-US" dirty="0" smtClean="0"/>
              <a:t>";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/>
              <a:t>console.log(x</a:t>
            </a:r>
            <a:r>
              <a:rPr lang="en-US" dirty="0" smtClean="0"/>
              <a:t>); // Output: 55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x=5</a:t>
            </a:r>
            <a:r>
              <a:rPr lang="en-US" dirty="0"/>
              <a:t>+"5</a:t>
            </a:r>
            <a:r>
              <a:rPr lang="en-US" dirty="0" smtClean="0"/>
              <a:t>";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/>
              <a:t>console.log(x</a:t>
            </a:r>
            <a:r>
              <a:rPr lang="en-US" dirty="0" smtClean="0"/>
              <a:t>); // Output: 55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x</a:t>
            </a:r>
            <a:r>
              <a:rPr lang="en-US" dirty="0"/>
              <a:t>="5"+</a:t>
            </a:r>
            <a:r>
              <a:rPr lang="en-US" dirty="0" smtClean="0"/>
              <a:t>5;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/>
              <a:t>console.log(x</a:t>
            </a:r>
            <a:r>
              <a:rPr lang="en-US" dirty="0" smtClean="0"/>
              <a:t>); // Output: 55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55360" y="1845734"/>
            <a:ext cx="4216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NOTE: There’s an interesting little trick to do a simple conversion from a correctly formatted string to a number: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you can use the “Unary + operator”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x=5+ +"</a:t>
            </a:r>
            <a:r>
              <a:rPr lang="en-US" dirty="0"/>
              <a:t>5</a:t>
            </a:r>
            <a:r>
              <a:rPr lang="en-US" dirty="0" smtClean="0"/>
              <a:t>";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/>
              <a:t>console.log(x</a:t>
            </a:r>
            <a:r>
              <a:rPr lang="en-US" dirty="0"/>
              <a:t>); // Output: </a:t>
            </a:r>
            <a:r>
              <a:rPr lang="en-US" dirty="0" smtClean="0"/>
              <a:t>10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x=+"</a:t>
            </a:r>
            <a:r>
              <a:rPr lang="en-US" dirty="0"/>
              <a:t>5"+</a:t>
            </a:r>
            <a:r>
              <a:rPr lang="en-US" dirty="0" smtClean="0"/>
              <a:t>5;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/>
              <a:t>console.log(x</a:t>
            </a:r>
            <a:r>
              <a:rPr lang="en-US" dirty="0"/>
              <a:t>); // Output: </a:t>
            </a:r>
            <a:r>
              <a:rPr lang="en-US" dirty="0" smtClean="0"/>
              <a:t>10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2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Evaluating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r>
              <a:rPr lang="en-CA" dirty="0" smtClean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84573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804000"/>
                </a:solidFill>
                <a:highlight>
                  <a:srgbClr val="FFFFFF"/>
                </a:highlight>
              </a:rPr>
              <a:t>prompt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"Enter a number."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</a:rPr>
              <a:t>"The value of x is 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The new value of x is now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x is now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x divided by 3 is: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execution flow is determined using the following four (4) basic control </a:t>
            </a:r>
            <a:r>
              <a:rPr lang="en-US" dirty="0" smtClean="0"/>
              <a:t>structures: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Sequential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an </a:t>
            </a:r>
            <a:r>
              <a:rPr lang="en-US" sz="1800" dirty="0"/>
              <a:t>instruction is executed when the previous one is </a:t>
            </a:r>
            <a:r>
              <a:rPr lang="en-US" sz="1800" dirty="0" smtClean="0"/>
              <a:t>finished.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Conditional</a:t>
            </a:r>
            <a:br>
              <a:rPr lang="en-US" b="1" dirty="0" smtClean="0"/>
            </a:br>
            <a:r>
              <a:rPr lang="en-US" sz="1800" dirty="0" smtClean="0"/>
              <a:t>a </a:t>
            </a:r>
            <a:r>
              <a:rPr lang="en-US" sz="1800" dirty="0"/>
              <a:t>logical condition is used to determine which instruction will be executed next - similar to the "if" and "switch" statements in </a:t>
            </a:r>
            <a:r>
              <a:rPr lang="en-US" sz="1800" dirty="0" smtClean="0"/>
              <a:t>C.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Looping</a:t>
            </a:r>
            <a:br>
              <a:rPr lang="en-US" b="1" dirty="0" smtClean="0"/>
            </a:br>
            <a:r>
              <a:rPr lang="en-US" sz="1800" dirty="0" smtClean="0"/>
              <a:t>a </a:t>
            </a:r>
            <a:r>
              <a:rPr lang="en-US" sz="1800" dirty="0"/>
              <a:t>series of instructions are repeatedly executed until some condition is satisfied - similar to the "for" and "while" statements in </a:t>
            </a:r>
            <a:r>
              <a:rPr lang="en-US" sz="1800" dirty="0" smtClean="0"/>
              <a:t>C.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Transfer</a:t>
            </a:r>
            <a:br>
              <a:rPr lang="en-US" b="1" dirty="0" smtClean="0"/>
            </a:br>
            <a:r>
              <a:rPr lang="en-US" sz="1800" dirty="0" smtClean="0"/>
              <a:t>jump </a:t>
            </a:r>
            <a:r>
              <a:rPr lang="en-US" sz="1800" dirty="0"/>
              <a:t>to a different part of the code - similar to calling a function in C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987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(1) -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Tasks are executed one after another in “sequence” – </a:t>
            </a:r>
            <a:r>
              <a:rPr lang="en-US" dirty="0" err="1" smtClean="0"/>
              <a:t>ie</a:t>
            </a:r>
            <a:r>
              <a:rPr lang="en-US" dirty="0" smtClean="0"/>
              <a:t>:</a:t>
            </a:r>
          </a:p>
          <a:p>
            <a:pPr marL="201168" lvl="1" indent="0">
              <a:spcBef>
                <a:spcPts val="400"/>
              </a:spcBef>
              <a:spcAft>
                <a:spcPts val="800"/>
              </a:spcAft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marL="201168" lvl="1" indent="0">
              <a:spcBef>
                <a:spcPts val="400"/>
              </a:spcBef>
              <a:spcAft>
                <a:spcPts val="800"/>
              </a:spcAft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4034" y="2237490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b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0296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</a:t>
            </a:r>
            <a:r>
              <a:rPr lang="en-US" dirty="0"/>
              <a:t>(2) </a:t>
            </a:r>
            <a:r>
              <a:rPr lang="en-US" dirty="0" smtClean="0"/>
              <a:t>- </a:t>
            </a:r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Make </a:t>
            </a:r>
            <a:r>
              <a:rPr lang="en-US" dirty="0"/>
              <a:t>decisions and perform single or multiple tasks based on the outcome of the decision (true or false</a:t>
            </a:r>
            <a:r>
              <a:rPr lang="en-US" dirty="0" smtClean="0"/>
              <a:t>).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Types </a:t>
            </a:r>
            <a:r>
              <a:rPr lang="en-US" dirty="0"/>
              <a:t>of conditional statements 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endParaRPr lang="en-US" dirty="0" smtClean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/ else </a:t>
            </a:r>
            <a:endParaRPr lang="en-US" dirty="0" smtClean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switch </a:t>
            </a:r>
            <a:r>
              <a:rPr lang="en-US" dirty="0"/>
              <a:t>/ case </a:t>
            </a:r>
          </a:p>
        </p:txBody>
      </p:sp>
    </p:spTree>
    <p:extLst>
      <p:ext uri="{BB962C8B-B14F-4D97-AF65-F5344CB8AC3E}">
        <p14:creationId xmlns:p14="http://schemas.microsoft.com/office/powerpoint/2010/main" val="312211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0492" y="1906694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 grade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 mark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de-DE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prompt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de-DE" sz="1400" dirty="0">
                <a:solidFill>
                  <a:srgbClr val="808080"/>
                </a:solidFill>
                <a:highlight>
                  <a:srgbClr val="FFFFFF"/>
                </a:highlight>
              </a:rPr>
              <a:t>"Enter your mark:"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mark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90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grade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'A+'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mark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80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grade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'A'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mark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70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grade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'B'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mark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60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grade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'C'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mark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50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grade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'D'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grade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"F"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Your grade: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grade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493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 Example </a:t>
            </a:r>
          </a:p>
        </p:txBody>
      </p:sp>
      <p:sp>
        <p:nvSpPr>
          <p:cNvPr id="4" name="Rectangle 3"/>
          <p:cNvSpPr/>
          <p:nvPr/>
        </p:nvSpPr>
        <p:spPr>
          <a:xfrm>
            <a:off x="966652" y="1901713"/>
            <a:ext cx="6096000" cy="44627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</a:rPr>
              <a:t> semester </a:t>
            </a:r>
            <a:r>
              <a:rPr lang="nb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b-NO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prompt</a:t>
            </a:r>
            <a:r>
              <a:rPr lang="nb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b-NO" sz="1400" dirty="0">
                <a:solidFill>
                  <a:srgbClr val="808080"/>
                </a:solidFill>
                <a:highlight>
                  <a:srgbClr val="FFFFFF"/>
                </a:highlight>
              </a:rPr>
              <a:t>"Enter </a:t>
            </a:r>
            <a:r>
              <a:rPr lang="nb-NO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CPD </a:t>
            </a:r>
            <a:r>
              <a:rPr lang="nb-NO" sz="1400" dirty="0">
                <a:solidFill>
                  <a:srgbClr val="808080"/>
                </a:solidFill>
                <a:highlight>
                  <a:srgbClr val="FFFFFF"/>
                </a:highlight>
              </a:rPr>
              <a:t>semester number (1 to 4)"</a:t>
            </a:r>
            <a:r>
              <a:rPr lang="nb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nb-N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switch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semester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case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'1'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console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“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IPC144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ULI101");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case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'2'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“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OOP244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INT222");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case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'3'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“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DBS301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INT322");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case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'4'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“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DCN455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JAC555");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default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You may have graduated from 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CPD"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7623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Application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/>
              <a:t>  Remote </a:t>
            </a:r>
            <a:r>
              <a:rPr lang="en-US" sz="1600" b="1" dirty="0"/>
              <a:t>login category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Telnet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SSH, Secure Shell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/>
              <a:t>  File </a:t>
            </a:r>
            <a:r>
              <a:rPr lang="en-US" sz="1600" b="1" dirty="0"/>
              <a:t>transfer category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FTP, File Transfer Protocol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SFTP, Secure File Transfer Protocol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/>
              <a:t>  Support </a:t>
            </a:r>
            <a:r>
              <a:rPr lang="en-US" sz="1600" b="1" dirty="0"/>
              <a:t>services category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DNS, Domain Name System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SNMP, Simple Network Management Protocol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CMOT, Common Management Information </a:t>
            </a:r>
            <a:r>
              <a:rPr lang="en-US" sz="1400" dirty="0" smtClean="0"/>
              <a:t>Protocol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/>
              <a:t>  Electronic </a:t>
            </a:r>
            <a:r>
              <a:rPr lang="en-US" sz="1600" b="1" dirty="0"/>
              <a:t>mail category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SMTP, Simple Mail Transfer Protocol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IMAP, Internet Message Access Protocol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POP, Post Office Protocol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/>
              <a:t>  Other </a:t>
            </a:r>
            <a:r>
              <a:rPr lang="en-US" sz="1600" b="1" dirty="0"/>
              <a:t>protocols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HTTP, </a:t>
            </a:r>
            <a:r>
              <a:rPr lang="en-US" sz="1400" dirty="0" err="1"/>
              <a:t>HyperText</a:t>
            </a:r>
            <a:r>
              <a:rPr lang="en-US" sz="1400" dirty="0"/>
              <a:t> Transfer Protocol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LDAP</a:t>
            </a:r>
            <a:r>
              <a:rPr lang="en-US" sz="1400" dirty="0"/>
              <a:t>, Lightweight Directory Access Protocol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NFS, Network File System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DHCP, Dynamic Host Configuration Protocol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IRC, Internet Relay Chat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99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</a:t>
            </a:r>
            <a:r>
              <a:rPr lang="en-US" dirty="0"/>
              <a:t>(3) </a:t>
            </a:r>
            <a:r>
              <a:rPr lang="en-US" dirty="0" smtClean="0"/>
              <a:t>-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loop </a:t>
            </a:r>
            <a:r>
              <a:rPr lang="en-US" dirty="0"/>
              <a:t>- an action that occurs again and again until a certain condition is </a:t>
            </a:r>
            <a:r>
              <a:rPr lang="en-US" dirty="0" smtClean="0"/>
              <a:t>met.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Continuously </a:t>
            </a:r>
            <a:r>
              <a:rPr lang="en-US" dirty="0"/>
              <a:t>check a condition and based on the outcome, either terminate the loop or repeat a set of statements. </a:t>
            </a: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Three </a:t>
            </a:r>
            <a:r>
              <a:rPr lang="en-US" dirty="0"/>
              <a:t>basic types of loop structures: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for loop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for / in loop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while loop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do-while loop </a:t>
            </a:r>
          </a:p>
        </p:txBody>
      </p:sp>
    </p:spTree>
    <p:extLst>
      <p:ext uri="{BB962C8B-B14F-4D97-AF65-F5344CB8AC3E}">
        <p14:creationId xmlns:p14="http://schemas.microsoft.com/office/powerpoint/2010/main" val="170246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loop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2028484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days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"The days in September: 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dirty="0">
                <a:solidFill>
                  <a:srgbClr val="FF8000"/>
                </a:solidFill>
                <a:highlight>
                  <a:srgbClr val="FFFFFF"/>
                </a:highlight>
              </a:rPr>
              <a:t>30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days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b="1" dirty="0" smtClean="0">
              <a:solidFill>
                <a:srgbClr val="804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days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6689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in 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" indent="-342900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Iterates over the enumerable properties of an object, in arbitrary </a:t>
            </a:r>
            <a:r>
              <a:rPr lang="en-US" sz="2600" dirty="0" smtClean="0"/>
              <a:t>order.</a:t>
            </a:r>
          </a:p>
          <a:p>
            <a:pPr marL="50292" indent="-342900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600" dirty="0" smtClean="0"/>
              <a:t>For each distinct </a:t>
            </a:r>
            <a:r>
              <a:rPr lang="en-US" sz="2600" dirty="0"/>
              <a:t>property, statements can be executed</a:t>
            </a:r>
            <a:r>
              <a:rPr lang="en-US" sz="2600" dirty="0" smtClean="0"/>
              <a:t>.</a:t>
            </a:r>
            <a:endParaRPr lang="en-US" dirty="0" smtClean="0"/>
          </a:p>
          <a:p>
            <a:pPr marL="365760" lvl="3" indent="0">
              <a:spcBef>
                <a:spcPts val="400"/>
              </a:spcBef>
              <a:spcAft>
                <a:spcPts val="800"/>
              </a:spcAft>
              <a:buNone/>
            </a:pPr>
            <a:endParaRPr lang="en-US" sz="2000" dirty="0"/>
          </a:p>
          <a:p>
            <a:pPr marL="50292" indent="-342900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1480456" y="2949473"/>
            <a:ext cx="827314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student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"John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program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"CPD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semester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"Student info:\n\n"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b="1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student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x is the current property ('key') –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ie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: name, program, or semester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student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b="1" dirty="0" smtClean="0">
              <a:solidFill>
                <a:srgbClr val="804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685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while &amp; do…while loop Examples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1963005"/>
            <a:ext cx="4406537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while loop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</a:rPr>
              <a:t>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6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text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"\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nThe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number is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</a:rPr>
              <a:t>text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0607" y="1963005"/>
            <a:ext cx="443375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do…while loop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do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week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48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</a:t>
            </a:r>
            <a:r>
              <a:rPr lang="en-US" sz="1800" b="1" dirty="0" smtClean="0"/>
              <a:t>break</a:t>
            </a:r>
            <a:r>
              <a:rPr lang="en-US" sz="1800" dirty="0"/>
              <a:t>: breaks the loop and continue executing the code that follows after the loop (if any). </a:t>
            </a:r>
            <a:endParaRPr lang="en-US" sz="1800" dirty="0" smtClean="0"/>
          </a:p>
          <a:p>
            <a:pPr>
              <a:spcBef>
                <a:spcPts val="400"/>
              </a:spcBef>
              <a:spcAft>
                <a:spcPts val="800"/>
              </a:spcAft>
            </a:pPr>
            <a:endParaRPr lang="en-US" sz="1800" dirty="0" smtClean="0"/>
          </a:p>
          <a:p>
            <a:pPr>
              <a:spcBef>
                <a:spcPts val="400"/>
              </a:spcBef>
              <a:spcAft>
                <a:spcPts val="800"/>
              </a:spcAft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/>
              <a:t>  continue</a:t>
            </a:r>
            <a:r>
              <a:rPr lang="en-US" sz="1800" b="1" dirty="0"/>
              <a:t>: </a:t>
            </a:r>
            <a:r>
              <a:rPr lang="en-US" sz="1800" dirty="0"/>
              <a:t>breaks one iteration (in the loop), and continues with the next iteration in the loop</a:t>
            </a:r>
            <a:r>
              <a:rPr lang="en-US" sz="1800" dirty="0" smtClean="0"/>
              <a:t>.</a:t>
            </a:r>
            <a:endParaRPr lang="en-US" sz="1800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245325" y="2545660"/>
            <a:ext cx="268224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week 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break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296297" y="2545660"/>
            <a:ext cx="47374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j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'week: 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j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continue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      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'day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 '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j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 of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week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 '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         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69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Would you like to see any more examples?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0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Provided by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World </a:t>
            </a:r>
            <a:r>
              <a:rPr lang="en-US" b="1" dirty="0"/>
              <a:t>Wide Web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Abbreviation: WWW or W3,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Commonly known as the Web.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It is a collection of web pages connected through hyperlinks  and  URLs.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With a web browser, one can view web pages that may contain text, images, videos, and other multimedia and navigate between them via hyperlinks.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It is governed by the Hyper Text Transfer Protocol (HTTP) that deals with the linking of files, documents and other resources of the </a:t>
            </a:r>
            <a:r>
              <a:rPr lang="en-US" dirty="0" smtClean="0"/>
              <a:t>web.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Other </a:t>
            </a:r>
            <a:r>
              <a:rPr lang="en-US" b="1" dirty="0"/>
              <a:t>services: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Electronic Mail (email), Mailing List, File Transfer Protocol (FTP), Instant Messaging, News Groups, Chat Rooms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The </a:t>
            </a:r>
            <a:r>
              <a:rPr lang="en-US" b="1" dirty="0"/>
              <a:t>www uses a client-server model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client </a:t>
            </a:r>
            <a:r>
              <a:rPr lang="en-US" dirty="0"/>
              <a:t>software (web browser) requests </a:t>
            </a:r>
            <a:r>
              <a:rPr lang="en-US" dirty="0" smtClean="0"/>
              <a:t>an</a:t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/>
              <a:t>page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request is sent as a message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particular web server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requested page is sent as a message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the server to the client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client software interprets and displays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html </a:t>
            </a:r>
            <a:r>
              <a:rPr lang="en-US" dirty="0" smtClean="0"/>
              <a:t>page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5874" y="2159771"/>
            <a:ext cx="5110424" cy="2105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476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Resource Locators (URL)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Also </a:t>
            </a:r>
            <a:r>
              <a:rPr lang="en-US" dirty="0"/>
              <a:t>known as a web address. It is a reference (an address) to a resource on the </a:t>
            </a:r>
            <a:r>
              <a:rPr lang="en-US" dirty="0" smtClean="0"/>
              <a:t>Internet.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https://</a:t>
            </a:r>
            <a:r>
              <a:rPr lang="en-US" dirty="0" smtClean="0"/>
              <a:t>ict.senecacollege.ca/index.php#program-types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protocol = https://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domain / host = </a:t>
            </a:r>
            <a:r>
              <a:rPr lang="en-US" dirty="0" smtClean="0"/>
              <a:t>ict.senecac.on.ca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port = 443, default for HTTPS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file / resource ID = </a:t>
            </a:r>
            <a:r>
              <a:rPr lang="en-US" dirty="0" err="1" smtClean="0"/>
              <a:t>index.php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reference = </a:t>
            </a:r>
            <a:r>
              <a:rPr lang="en-US" dirty="0" smtClean="0"/>
              <a:t>#program-types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URLs </a:t>
            </a:r>
            <a:r>
              <a:rPr lang="en-US" dirty="0"/>
              <a:t>are typically transmitted via HTTP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5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URL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URL </a:t>
            </a:r>
            <a:r>
              <a:rPr lang="en-US" dirty="0"/>
              <a:t>encoding converts characters into a format that can be transmitted over the Internet.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URLs can only be sent over the Internet using the ASCII character-set.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URLs often contain characters outside the ASCII set</a:t>
            </a:r>
          </a:p>
          <a:p>
            <a:pPr lvl="2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has to be converted into a valid ASCII format.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URLs cannot contain spaces.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Example: https://www.youtube.com/results?search_query=int222&amp;feature=related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URL </a:t>
            </a:r>
            <a:r>
              <a:rPr lang="en-US" dirty="0"/>
              <a:t>encoding replaces unsafe ASCII characters with a "%" followed by </a:t>
            </a:r>
            <a:r>
              <a:rPr lang="en-US" dirty="0" smtClean="0"/>
              <a:t>two</a:t>
            </a:r>
            <a:br>
              <a:rPr lang="en-US" dirty="0" smtClean="0"/>
            </a:br>
            <a:r>
              <a:rPr lang="en-US" dirty="0" smtClean="0"/>
              <a:t>hexadecimal digits. e.g</a:t>
            </a:r>
            <a:r>
              <a:rPr lang="en-US" dirty="0"/>
              <a:t>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'&amp;' </a:t>
            </a:r>
            <a:r>
              <a:rPr lang="en-US" dirty="0"/>
              <a:t>⇨</a:t>
            </a:r>
            <a:r>
              <a:rPr lang="en-US" dirty="0" smtClean="0"/>
              <a:t> </a:t>
            </a:r>
            <a:r>
              <a:rPr lang="en-US" dirty="0"/>
              <a:t>%26      </a:t>
            </a:r>
            <a:r>
              <a:rPr lang="en-US" dirty="0" smtClean="0"/>
              <a:t>'  </a:t>
            </a:r>
            <a:r>
              <a:rPr lang="en-US" dirty="0"/>
              <a:t>' ⇨</a:t>
            </a:r>
            <a:r>
              <a:rPr lang="en-US" dirty="0" smtClean="0"/>
              <a:t> </a:t>
            </a:r>
            <a:r>
              <a:rPr lang="en-US" dirty="0"/>
              <a:t>%20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'&lt;' </a:t>
            </a:r>
            <a:r>
              <a:rPr lang="en-US" dirty="0"/>
              <a:t>⇨</a:t>
            </a:r>
            <a:r>
              <a:rPr lang="en-US" dirty="0" smtClean="0"/>
              <a:t> </a:t>
            </a:r>
            <a:r>
              <a:rPr lang="en-US" dirty="0"/>
              <a:t>%3C      </a:t>
            </a:r>
            <a:r>
              <a:rPr lang="en-US" dirty="0" smtClean="0"/>
              <a:t>'&gt;' </a:t>
            </a:r>
            <a:r>
              <a:rPr lang="en-US" dirty="0"/>
              <a:t>⇨</a:t>
            </a:r>
            <a:r>
              <a:rPr lang="en-US" dirty="0" smtClean="0"/>
              <a:t> </a:t>
            </a:r>
            <a:r>
              <a:rPr lang="en-US" dirty="0"/>
              <a:t>%3E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8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4029</TotalTime>
  <Words>3573</Words>
  <Application>Microsoft Office PowerPoint</Application>
  <PresentationFormat>Widescreen</PresentationFormat>
  <Paragraphs>592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Lucida Console</vt:lpstr>
      <vt:lpstr>Retrospect</vt:lpstr>
      <vt:lpstr>INT222</vt:lpstr>
      <vt:lpstr>Internet Architecture</vt:lpstr>
      <vt:lpstr>Elements of Networks</vt:lpstr>
      <vt:lpstr>Internet Protocol Suite</vt:lpstr>
      <vt:lpstr>Internet Application Protocols</vt:lpstr>
      <vt:lpstr>Services Provided by the Internet</vt:lpstr>
      <vt:lpstr>Client Server Model</vt:lpstr>
      <vt:lpstr>Uniform Resource Locators (URL)</vt:lpstr>
      <vt:lpstr>HTML URL Encoding</vt:lpstr>
      <vt:lpstr>DNS (Domain Name System/Server)</vt:lpstr>
      <vt:lpstr>Hypertext Transfer Protocol </vt:lpstr>
      <vt:lpstr>HTTP Request and Response Messages</vt:lpstr>
      <vt:lpstr>HTTP Request</vt:lpstr>
      <vt:lpstr>HTTP Response</vt:lpstr>
      <vt:lpstr>HTTP Response Status Codes</vt:lpstr>
      <vt:lpstr>HTTP Secure</vt:lpstr>
      <vt:lpstr>Web Application</vt:lpstr>
      <vt:lpstr>Front-end Web Application</vt:lpstr>
      <vt:lpstr>JavaScript – Getting Started</vt:lpstr>
      <vt:lpstr>Input &amp; Output</vt:lpstr>
      <vt:lpstr>confirm()</vt:lpstr>
      <vt:lpstr>prompt()</vt:lpstr>
      <vt:lpstr>console.log()</vt:lpstr>
      <vt:lpstr>Formal Introduction to JavaScript</vt:lpstr>
      <vt:lpstr>JavaScript Intro – Cont’d</vt:lpstr>
      <vt:lpstr>Basic JavaScript Rules</vt:lpstr>
      <vt:lpstr>Basic JavaScript Rules – Cont’d</vt:lpstr>
      <vt:lpstr>JavaScript data types</vt:lpstr>
      <vt:lpstr>JavaScript data types – Cont’d</vt:lpstr>
      <vt:lpstr>JavaScript Variables </vt:lpstr>
      <vt:lpstr>Variables - Declare and Reference</vt:lpstr>
      <vt:lpstr>Variables - Examples</vt:lpstr>
      <vt:lpstr>Variables - Special Values</vt:lpstr>
      <vt:lpstr>Expressions</vt:lpstr>
      <vt:lpstr>Expressions - Ternary Operator</vt:lpstr>
      <vt:lpstr>Arithmetic Operators</vt:lpstr>
      <vt:lpstr>Arithmetic Operators - Assigning Values</vt:lpstr>
      <vt:lpstr>Logical Operators</vt:lpstr>
      <vt:lpstr>Comparison Operators</vt:lpstr>
      <vt:lpstr>Other Operators</vt:lpstr>
      <vt:lpstr>Strings and Quotation Marks</vt:lpstr>
      <vt:lpstr>Concatenation of Strings</vt:lpstr>
      <vt:lpstr>Adding Strings and Numbers</vt:lpstr>
      <vt:lpstr>Example - Evaluating Expressions</vt:lpstr>
      <vt:lpstr>Programming Constructs</vt:lpstr>
      <vt:lpstr>Construct (1) - Sequence</vt:lpstr>
      <vt:lpstr>Construct (2) - Selection</vt:lpstr>
      <vt:lpstr>if-else Example </vt:lpstr>
      <vt:lpstr>Switch-case Example </vt:lpstr>
      <vt:lpstr>Construct (3) - Iteration</vt:lpstr>
      <vt:lpstr>for loop Example</vt:lpstr>
      <vt:lpstr>for in loop Example</vt:lpstr>
      <vt:lpstr>while &amp; do…while loop Examples</vt:lpstr>
      <vt:lpstr>break and continue Statements</vt:lpstr>
      <vt:lpstr>Questions? </vt:lpstr>
    </vt:vector>
  </TitlesOfParts>
  <Company>Seneca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Patrick Crawford</cp:lastModifiedBy>
  <cp:revision>167</cp:revision>
  <cp:lastPrinted>2016-01-07T17:03:32Z</cp:lastPrinted>
  <dcterms:created xsi:type="dcterms:W3CDTF">2015-09-07T20:55:59Z</dcterms:created>
  <dcterms:modified xsi:type="dcterms:W3CDTF">2016-09-04T14:15:44Z</dcterms:modified>
</cp:coreProperties>
</file>