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2" r:id="rId3"/>
    <p:sldId id="263" r:id="rId4"/>
    <p:sldId id="275" r:id="rId5"/>
    <p:sldId id="274" r:id="rId6"/>
    <p:sldId id="271" r:id="rId7"/>
    <p:sldId id="292" r:id="rId8"/>
    <p:sldId id="266" r:id="rId9"/>
    <p:sldId id="269" r:id="rId10"/>
    <p:sldId id="267" r:id="rId11"/>
    <p:sldId id="290" r:id="rId12"/>
    <p:sldId id="291" r:id="rId13"/>
    <p:sldId id="294" r:id="rId14"/>
    <p:sldId id="295" r:id="rId15"/>
    <p:sldId id="304" r:id="rId16"/>
    <p:sldId id="303" r:id="rId17"/>
    <p:sldId id="300" r:id="rId18"/>
    <p:sldId id="302"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9/6/2016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9/6/2016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9/6/2016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cs.senecac.on.ca/~patrick.crawford/#/fall-2016/int222?tab=resources" TargetMode="External"/><Relationship Id="rId3" Type="http://schemas.openxmlformats.org/officeDocument/2006/relationships/hyperlink" Target="http://validator.w3.org/checklink" TargetMode="External"/><Relationship Id="rId7" Type="http://schemas.openxmlformats.org/officeDocument/2006/relationships/hyperlink" Target="http://jsfiddle.net/"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6" Type="http://schemas.openxmlformats.org/officeDocument/2006/relationships/hyperlink" Target="http://csstypeset.com/" TargetMode="External"/><Relationship Id="rId5" Type="http://schemas.openxmlformats.org/officeDocument/2006/relationships/hyperlink" Target="http://www.javascriptlint.com/online_lint.php" TargetMode="External"/><Relationship Id="rId4" Type="http://schemas.openxmlformats.org/officeDocument/2006/relationships/hyperlink" Target="http://validator.nu/"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patrick.crawford/#/fall-2016/int222?tab=schedule" TargetMode="External"/><Relationship Id="rId2" Type="http://schemas.openxmlformats.org/officeDocument/2006/relationships/hyperlink" Target="https://scs.senecac.on.ca/~patrick.crawford/#/fall-2016/int222" TargetMode="External"/><Relationship Id="rId1" Type="http://schemas.openxmlformats.org/officeDocument/2006/relationships/slideLayout" Target="../slideLayouts/slideLayout2.xml"/><Relationship Id="rId4" Type="http://schemas.openxmlformats.org/officeDocument/2006/relationships/hyperlink" Target="https://scs.senecac.on.ca/~patrick.crawford/#/fall-2016/int222?tab=standard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patrick.crawford/#/fall-2016/int222?tab=resour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s.senecac.on.ca/~patrick.crawford/#/fall-2016/int222?tab=schedu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s.senecac.on.ca/~patrick.crawford/#/fall-2016/int222?tab=standar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enecacollege.ca/academic-policy/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normAutofit/>
          </a:bodyPr>
          <a:lstStyle/>
          <a:p>
            <a:pPr algn="ctr" eaLnBrk="1" hangingPunct="1"/>
            <a:r>
              <a:rPr lang="en-US" altLang="en-US" dirty="0" smtClean="0"/>
              <a:t>INT222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eaLnBrk="1" fontAlgn="auto" hangingPunct="1">
              <a:spcAft>
                <a:spcPts val="0"/>
              </a:spcAft>
              <a:defRPr/>
            </a:pPr>
            <a:r>
              <a:rPr lang="en-US" dirty="0" smtClean="0"/>
              <a:t>COURSE INFORMATION, Short JavaScript / Scratchpad Introduction</a:t>
            </a:r>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to Pass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To </a:t>
            </a:r>
            <a:r>
              <a:rPr lang="en-US" dirty="0"/>
              <a:t>obtain a credit in this subject, you must</a:t>
            </a:r>
            <a:r>
              <a:rPr lang="en-US" dirty="0" smtClean="0"/>
              <a:t>:</a:t>
            </a:r>
            <a:br>
              <a:rPr lang="en-US" dirty="0" smtClean="0"/>
            </a:br>
            <a:endParaRPr lang="en-US" dirty="0"/>
          </a:p>
          <a:p>
            <a:pPr lvl="1" fontAlgn="base">
              <a:buFont typeface="Arial" panose="020B0604020202020204" pitchFamily="34" charset="0"/>
              <a:buChar char="•"/>
            </a:pPr>
            <a:r>
              <a:rPr lang="en-US" dirty="0"/>
              <a:t>Achieve an average of 50% or better </a:t>
            </a:r>
            <a:r>
              <a:rPr lang="en-US" dirty="0" smtClean="0"/>
              <a:t>for </a:t>
            </a:r>
            <a:r>
              <a:rPr lang="en-US" dirty="0"/>
              <a:t>all labs</a:t>
            </a:r>
          </a:p>
          <a:p>
            <a:pPr lvl="1" fontAlgn="base">
              <a:buFont typeface="Arial" panose="020B0604020202020204" pitchFamily="34" charset="0"/>
              <a:buChar char="•"/>
            </a:pPr>
            <a:r>
              <a:rPr lang="en-US" dirty="0"/>
              <a:t>Achieve an average of 50% or better for all quizzes</a:t>
            </a:r>
          </a:p>
          <a:p>
            <a:pPr lvl="1" fontAlgn="base">
              <a:buFont typeface="Arial" panose="020B0604020202020204" pitchFamily="34" charset="0"/>
              <a:buChar char="•"/>
            </a:pPr>
            <a:r>
              <a:rPr lang="en-US" dirty="0"/>
              <a:t>Achieve a grade of 50% or better on the final exam</a:t>
            </a:r>
          </a:p>
          <a:p>
            <a:pPr lvl="1" fontAlgn="base">
              <a:buFont typeface="Arial" panose="020B0604020202020204" pitchFamily="34" charset="0"/>
              <a:buChar char="•"/>
            </a:pPr>
            <a:r>
              <a:rPr lang="en-US" dirty="0"/>
              <a:t>Achieve weighted average of 50% or better on all assessments</a:t>
            </a:r>
            <a:br>
              <a:rPr lang="en-US" dirty="0"/>
            </a:br>
            <a:endParaRPr lang="en-US" dirty="0"/>
          </a:p>
        </p:txBody>
      </p:sp>
    </p:spTree>
    <p:extLst>
      <p:ext uri="{BB962C8B-B14F-4D97-AF65-F5344CB8AC3E}">
        <p14:creationId xmlns:p14="http://schemas.microsoft.com/office/powerpoint/2010/main" val="2501696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 Programming</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Web </a:t>
            </a:r>
            <a:r>
              <a:rPr lang="en-US" dirty="0"/>
              <a:t>development is a broad term for the work involved in developing a web site for the World Wide Web. The </a:t>
            </a:r>
            <a:r>
              <a:rPr lang="en-US" dirty="0" smtClean="0"/>
              <a:t>INT222 course </a:t>
            </a:r>
            <a:r>
              <a:rPr lang="en-US" dirty="0"/>
              <a:t>deals strictly with the client side of the web development.</a:t>
            </a:r>
          </a:p>
          <a:p>
            <a:pPr fontAlgn="base">
              <a:buFont typeface="Arial" panose="020B0604020202020204" pitchFamily="34" charset="0"/>
              <a:buChar char="•"/>
            </a:pPr>
            <a:r>
              <a:rPr lang="en-US" dirty="0" smtClean="0"/>
              <a:t>  This course covers </a:t>
            </a:r>
            <a:r>
              <a:rPr lang="en-US" dirty="0"/>
              <a:t>three parts of this </a:t>
            </a:r>
            <a:r>
              <a:rPr lang="en-US" dirty="0" smtClean="0"/>
              <a:t>development</a:t>
            </a:r>
            <a:endParaRPr lang="en-US" i="1" dirty="0" smtClean="0">
              <a:solidFill>
                <a:schemeClr val="bg1">
                  <a:lumMod val="50000"/>
                </a:schemeClr>
              </a:solidFill>
            </a:endParaRPr>
          </a:p>
          <a:p>
            <a:pPr lvl="1" fontAlgn="base">
              <a:buFont typeface="Arial" panose="020B0604020202020204" pitchFamily="34" charset="0"/>
              <a:buChar char="•"/>
            </a:pPr>
            <a:r>
              <a:rPr lang="en-US" i="1" dirty="0">
                <a:solidFill>
                  <a:schemeClr val="bg1">
                    <a:lumMod val="50000"/>
                  </a:schemeClr>
                </a:solidFill>
              </a:rPr>
              <a:t>JavaScript (</a:t>
            </a:r>
            <a:r>
              <a:rPr lang="en-US" b="1" i="1" dirty="0">
                <a:solidFill>
                  <a:schemeClr val="bg1">
                    <a:lumMod val="50000"/>
                  </a:schemeClr>
                </a:solidFill>
              </a:rPr>
              <a:t>JS</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Allows client-side scripts to interact with the </a:t>
            </a:r>
            <a:r>
              <a:rPr lang="en-US" i="1" dirty="0" smtClean="0">
                <a:solidFill>
                  <a:schemeClr val="bg1">
                    <a:lumMod val="50000"/>
                  </a:schemeClr>
                </a:solidFill>
              </a:rPr>
              <a:t>user</a:t>
            </a:r>
            <a:endParaRPr lang="en-US" i="1" dirty="0">
              <a:solidFill>
                <a:schemeClr val="bg1">
                  <a:lumMod val="50000"/>
                </a:schemeClr>
              </a:solidFill>
            </a:endParaRPr>
          </a:p>
          <a:p>
            <a:pPr lvl="1" fontAlgn="base">
              <a:buFont typeface="Arial" panose="020B0604020202020204" pitchFamily="34" charset="0"/>
              <a:buChar char="•"/>
            </a:pPr>
            <a:r>
              <a:rPr lang="en-US" i="1" dirty="0" err="1" smtClean="0">
                <a:solidFill>
                  <a:schemeClr val="bg1">
                    <a:lumMod val="50000"/>
                  </a:schemeClr>
                </a:solidFill>
              </a:rPr>
              <a:t>HyperText</a:t>
            </a:r>
            <a:r>
              <a:rPr lang="en-US" i="1" dirty="0" smtClean="0">
                <a:solidFill>
                  <a:schemeClr val="bg1">
                    <a:lumMod val="50000"/>
                  </a:schemeClr>
                </a:solidFill>
              </a:rPr>
              <a:t> </a:t>
            </a:r>
            <a:r>
              <a:rPr lang="en-US" i="1" dirty="0">
                <a:solidFill>
                  <a:schemeClr val="bg1">
                    <a:lumMod val="50000"/>
                  </a:schemeClr>
                </a:solidFill>
              </a:rPr>
              <a:t>Markup Language (</a:t>
            </a:r>
            <a:r>
              <a:rPr lang="en-US" b="1" i="1" dirty="0">
                <a:solidFill>
                  <a:schemeClr val="bg1">
                    <a:lumMod val="50000"/>
                  </a:schemeClr>
                </a:solidFill>
              </a:rPr>
              <a:t>HTML5</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The main language for creating web pages</a:t>
            </a:r>
          </a:p>
          <a:p>
            <a:pPr lvl="1" fontAlgn="base">
              <a:buFont typeface="Arial" panose="020B0604020202020204" pitchFamily="34" charset="0"/>
              <a:buChar char="•"/>
            </a:pPr>
            <a:r>
              <a:rPr lang="en-US" i="1" dirty="0">
                <a:solidFill>
                  <a:schemeClr val="bg1">
                    <a:lumMod val="50000"/>
                  </a:schemeClr>
                </a:solidFill>
              </a:rPr>
              <a:t>Cascading Style Sheets (</a:t>
            </a:r>
            <a:r>
              <a:rPr lang="en-US" b="1" i="1" dirty="0">
                <a:solidFill>
                  <a:schemeClr val="bg1">
                    <a:lumMod val="50000"/>
                  </a:schemeClr>
                </a:solidFill>
              </a:rPr>
              <a:t>CSS</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Used for describing the look and formatting of a web page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46515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 Programming – Tools </a:t>
            </a:r>
            <a:endParaRPr lang="en-US" dirty="0"/>
          </a:p>
        </p:txBody>
      </p:sp>
      <p:sp>
        <p:nvSpPr>
          <p:cNvPr id="3" name="Content Placeholder 2"/>
          <p:cNvSpPr>
            <a:spLocks noGrp="1"/>
          </p:cNvSpPr>
          <p:nvPr>
            <p:ph idx="1"/>
          </p:nvPr>
        </p:nvSpPr>
        <p:spPr/>
        <p:txBody>
          <a:bodyPr>
            <a:normAutofit fontScale="77500" lnSpcReduction="20000"/>
          </a:bodyPr>
          <a:lstStyle/>
          <a:p>
            <a:pPr fontAlgn="base">
              <a:lnSpc>
                <a:spcPct val="110000"/>
              </a:lnSpc>
              <a:spcAft>
                <a:spcPts val="400"/>
              </a:spcAft>
              <a:buFont typeface="Arial" panose="020B0604020202020204" pitchFamily="34" charset="0"/>
              <a:buChar char="•"/>
            </a:pPr>
            <a:r>
              <a:rPr lang="en-US" dirty="0" smtClean="0"/>
              <a:t>  Developer tools</a:t>
            </a:r>
          </a:p>
          <a:p>
            <a:pPr lvl="1" fontAlgn="base">
              <a:lnSpc>
                <a:spcPct val="110000"/>
              </a:lnSpc>
              <a:buFont typeface="Arial" panose="020B0604020202020204" pitchFamily="34" charset="0"/>
              <a:buChar char="•"/>
            </a:pPr>
            <a:r>
              <a:rPr lang="en-US" dirty="0" smtClean="0"/>
              <a:t>All modern web browsers come with built in development tools – these can be accessed by pressing “F12”</a:t>
            </a:r>
          </a:p>
          <a:p>
            <a:pPr fontAlgn="base">
              <a:lnSpc>
                <a:spcPct val="110000"/>
              </a:lnSpc>
              <a:buFont typeface="Arial" panose="020B0604020202020204" pitchFamily="34" charset="0"/>
              <a:buChar char="•"/>
            </a:pPr>
            <a:r>
              <a:rPr lang="en-US" dirty="0" smtClean="0"/>
              <a:t>  HTML </a:t>
            </a:r>
            <a:r>
              <a:rPr lang="en-US" dirty="0"/>
              <a:t>Validation</a:t>
            </a:r>
          </a:p>
          <a:p>
            <a:pPr lvl="1" fontAlgn="base">
              <a:lnSpc>
                <a:spcPct val="110000"/>
              </a:lnSpc>
              <a:buFont typeface="Arial" panose="020B0604020202020204" pitchFamily="34" charset="0"/>
              <a:buChar char="•"/>
            </a:pPr>
            <a:r>
              <a:rPr lang="en-US" dirty="0">
                <a:hlinkClick r:id="rId2"/>
              </a:rPr>
              <a:t>W3C HTML Validation Service</a:t>
            </a:r>
            <a:r>
              <a:rPr lang="en-US" dirty="0"/>
              <a:t> Check the HTML, HTML5, .. of Web documents</a:t>
            </a:r>
          </a:p>
          <a:p>
            <a:pPr lvl="1" fontAlgn="base">
              <a:lnSpc>
                <a:spcPct val="110000"/>
              </a:lnSpc>
              <a:buFont typeface="Arial" panose="020B0604020202020204" pitchFamily="34" charset="0"/>
              <a:buChar char="•"/>
            </a:pPr>
            <a:r>
              <a:rPr lang="en-US" dirty="0">
                <a:hlinkClick r:id="rId3"/>
              </a:rPr>
              <a:t>Link Checker</a:t>
            </a:r>
            <a:r>
              <a:rPr lang="en-US" dirty="0"/>
              <a:t> Check links and anchors in Web pages or full Web sites</a:t>
            </a:r>
          </a:p>
          <a:p>
            <a:pPr lvl="1" fontAlgn="base">
              <a:lnSpc>
                <a:spcPct val="110000"/>
              </a:lnSpc>
              <a:buFont typeface="Arial" panose="020B0604020202020204" pitchFamily="34" charset="0"/>
              <a:buChar char="•"/>
            </a:pPr>
            <a:r>
              <a:rPr lang="en-US" dirty="0">
                <a:hlinkClick r:id="rId4"/>
              </a:rPr>
              <a:t>Living Validator</a:t>
            </a:r>
            <a:r>
              <a:rPr lang="en-US" dirty="0"/>
              <a:t> Check the html5 of Web </a:t>
            </a:r>
            <a:r>
              <a:rPr lang="en-US" dirty="0" smtClean="0"/>
              <a:t>documents</a:t>
            </a:r>
          </a:p>
          <a:p>
            <a:pPr fontAlgn="base">
              <a:lnSpc>
                <a:spcPct val="110000"/>
              </a:lnSpc>
              <a:buFont typeface="Arial" panose="020B0604020202020204" pitchFamily="34" charset="0"/>
              <a:buChar char="•"/>
            </a:pPr>
            <a:r>
              <a:rPr lang="en-US" smtClean="0"/>
              <a:t>  </a:t>
            </a:r>
            <a:r>
              <a:rPr lang="en-US"/>
              <a:t>J</a:t>
            </a:r>
            <a:r>
              <a:rPr lang="en-US" smtClean="0"/>
              <a:t>avaScript </a:t>
            </a:r>
            <a:r>
              <a:rPr lang="en-US" dirty="0"/>
              <a:t>Scratchpad - part of Firefox (Tools -&gt; Web Developer -&gt; Scratchpad)  To activate - Shift + F4 To Run - Ctrl + R</a:t>
            </a:r>
          </a:p>
          <a:p>
            <a:pPr fontAlgn="base">
              <a:lnSpc>
                <a:spcPct val="110000"/>
              </a:lnSpc>
              <a:spcAft>
                <a:spcPts val="400"/>
              </a:spcAft>
              <a:buFont typeface="Arial" panose="020B0604020202020204" pitchFamily="34" charset="0"/>
              <a:buChar char="•"/>
            </a:pPr>
            <a:r>
              <a:rPr lang="en-US" dirty="0" smtClean="0"/>
              <a:t>  Online </a:t>
            </a:r>
            <a:r>
              <a:rPr lang="en-US" dirty="0"/>
              <a:t>JavaScript Lint (</a:t>
            </a:r>
            <a:r>
              <a:rPr lang="en-US" dirty="0">
                <a:hlinkClick r:id="rId5"/>
              </a:rPr>
              <a:t>http://</a:t>
            </a:r>
            <a:r>
              <a:rPr lang="en-US" dirty="0" smtClean="0">
                <a:hlinkClick r:id="rId5"/>
              </a:rPr>
              <a:t>www.javascriptlint.com/online_lint.php</a:t>
            </a:r>
            <a:r>
              <a:rPr lang="en-US" dirty="0" smtClean="0"/>
              <a:t>)</a:t>
            </a:r>
            <a:endParaRPr lang="en-US" dirty="0"/>
          </a:p>
          <a:p>
            <a:pPr fontAlgn="base">
              <a:lnSpc>
                <a:spcPct val="110000"/>
              </a:lnSpc>
              <a:spcAft>
                <a:spcPts val="400"/>
              </a:spcAft>
              <a:buFont typeface="Arial" panose="020B0604020202020204" pitchFamily="34" charset="0"/>
              <a:buChar char="•"/>
            </a:pPr>
            <a:r>
              <a:rPr lang="en-US" dirty="0" smtClean="0"/>
              <a:t>  CSS </a:t>
            </a:r>
            <a:r>
              <a:rPr lang="en-US" dirty="0"/>
              <a:t>Basics (</a:t>
            </a:r>
            <a:r>
              <a:rPr lang="en-US" dirty="0">
                <a:hlinkClick r:id="rId6"/>
              </a:rPr>
              <a:t>http://csstypeset.com</a:t>
            </a:r>
            <a:r>
              <a:rPr lang="en-US" dirty="0" smtClean="0">
                <a:hlinkClick r:id="rId6"/>
              </a:rPr>
              <a:t>/</a:t>
            </a:r>
            <a:r>
              <a:rPr lang="en-US" dirty="0" smtClean="0"/>
              <a:t>)</a:t>
            </a:r>
            <a:endParaRPr lang="en-US" dirty="0"/>
          </a:p>
          <a:p>
            <a:pPr fontAlgn="base">
              <a:lnSpc>
                <a:spcPct val="110000"/>
              </a:lnSpc>
              <a:spcAft>
                <a:spcPts val="400"/>
              </a:spcAft>
              <a:buFont typeface="Arial" panose="020B0604020202020204" pitchFamily="34" charset="0"/>
              <a:buChar char="•"/>
            </a:pPr>
            <a:r>
              <a:rPr lang="en-US" dirty="0" smtClean="0"/>
              <a:t>  HTML / </a:t>
            </a:r>
            <a:r>
              <a:rPr lang="en-US" dirty="0" err="1" smtClean="0"/>
              <a:t>Javascript</a:t>
            </a:r>
            <a:r>
              <a:rPr lang="en-US" dirty="0" smtClean="0"/>
              <a:t> </a:t>
            </a:r>
            <a:r>
              <a:rPr lang="en-US" dirty="0"/>
              <a:t>online environment (</a:t>
            </a:r>
            <a:r>
              <a:rPr lang="en-US" dirty="0">
                <a:hlinkClick r:id="rId7"/>
              </a:rPr>
              <a:t>http://jsfiddle.net</a:t>
            </a:r>
            <a:r>
              <a:rPr lang="en-US" dirty="0" smtClean="0">
                <a:hlinkClick r:id="rId7"/>
              </a:rPr>
              <a:t>/</a:t>
            </a:r>
            <a:r>
              <a:rPr lang="en-US" dirty="0" smtClean="0"/>
              <a:t>)</a:t>
            </a:r>
          </a:p>
          <a:p>
            <a:pPr fontAlgn="base">
              <a:lnSpc>
                <a:spcPct val="110000"/>
              </a:lnSpc>
              <a:spcAft>
                <a:spcPts val="400"/>
              </a:spcAft>
              <a:buFont typeface="Arial" panose="020B0604020202020204" pitchFamily="34" charset="0"/>
              <a:buChar char="•"/>
            </a:pPr>
            <a:r>
              <a:rPr lang="en-US" dirty="0"/>
              <a:t> </a:t>
            </a:r>
            <a:r>
              <a:rPr lang="en-US" dirty="0" smtClean="0"/>
              <a:t> See the “</a:t>
            </a:r>
            <a:r>
              <a:rPr lang="en-US" dirty="0" smtClean="0">
                <a:hlinkClick r:id="rId8"/>
              </a:rPr>
              <a:t>Resources</a:t>
            </a:r>
            <a:r>
              <a:rPr lang="en-US" dirty="0" smtClean="0"/>
              <a:t>” section on the course Website</a:t>
            </a:r>
            <a:endParaRPr lang="en-US" dirty="0"/>
          </a:p>
        </p:txBody>
      </p:sp>
    </p:spTree>
    <p:extLst>
      <p:ext uri="{BB962C8B-B14F-4D97-AF65-F5344CB8AC3E}">
        <p14:creationId xmlns:p14="http://schemas.microsoft.com/office/powerpoint/2010/main" val="426581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 How do I get started?</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Why don’t we do a short example?</a:t>
            </a:r>
            <a:endParaRPr lang="en-US" dirty="0"/>
          </a:p>
          <a:p>
            <a:pPr>
              <a:buFont typeface="Arial" panose="020B0604020202020204" pitchFamily="34" charset="0"/>
              <a:buChar char="•"/>
            </a:pPr>
            <a:r>
              <a:rPr lang="en-US" dirty="0" smtClean="0"/>
              <a:t>  Open up the Firefox web browser </a:t>
            </a:r>
          </a:p>
          <a:p>
            <a:pPr>
              <a:buFont typeface="Arial" panose="020B0604020202020204" pitchFamily="34" charset="0"/>
              <a:buChar char="•"/>
            </a:pPr>
            <a:r>
              <a:rPr lang="en-US" dirty="0"/>
              <a:t>  </a:t>
            </a:r>
            <a:r>
              <a:rPr lang="en-US" dirty="0" smtClean="0"/>
              <a:t>Open the Console by pressing F12 (Windows) </a:t>
            </a:r>
          </a:p>
          <a:p>
            <a:pPr>
              <a:buFont typeface="Arial" panose="020B0604020202020204" pitchFamily="34" charset="0"/>
              <a:buChar char="•"/>
            </a:pPr>
            <a:r>
              <a:rPr lang="en-US" dirty="0"/>
              <a:t> </a:t>
            </a:r>
            <a:r>
              <a:rPr lang="en-US" dirty="0" smtClean="0"/>
              <a:t> Make sure that JS is selected: </a:t>
            </a:r>
          </a:p>
          <a:p>
            <a:pPr>
              <a:buFont typeface="Arial" panose="020B0604020202020204" pitchFamily="34" charset="0"/>
              <a:buChar char="•"/>
            </a:pPr>
            <a:endParaRPr lang="en-US" dirty="0" smtClean="0"/>
          </a:p>
          <a:p>
            <a:pPr marL="0" indent="0">
              <a:buNone/>
            </a:pPr>
            <a:endParaRPr lang="en-US" dirty="0" smtClean="0"/>
          </a:p>
          <a:p>
            <a:pPr>
              <a:buFont typeface="Arial" panose="020B0604020202020204" pitchFamily="34" charset="0"/>
              <a:buChar char="•"/>
            </a:pPr>
            <a:r>
              <a:rPr lang="en-US" dirty="0"/>
              <a:t> </a:t>
            </a:r>
            <a:r>
              <a:rPr lang="en-US" dirty="0" smtClean="0"/>
              <a:t> Open Scratchpad by pressing Shift </a:t>
            </a:r>
            <a:r>
              <a:rPr lang="en-US" dirty="0"/>
              <a:t>+ </a:t>
            </a:r>
            <a:r>
              <a:rPr lang="en-US" dirty="0" smtClean="0"/>
              <a:t>F4</a:t>
            </a:r>
            <a:endParaRPr lang="en-US" dirty="0"/>
          </a:p>
          <a:p>
            <a:pPr>
              <a:buFont typeface="Arial" panose="020B0604020202020204" pitchFamily="34" charset="0"/>
              <a:buChar char="•"/>
            </a:pPr>
            <a:endParaRPr lang="en-US" dirty="0" smtClean="0"/>
          </a:p>
        </p:txBody>
      </p:sp>
      <p:pic>
        <p:nvPicPr>
          <p:cNvPr id="4" name="Picture 3"/>
          <p:cNvPicPr>
            <a:picLocks noChangeAspect="1"/>
          </p:cNvPicPr>
          <p:nvPr/>
        </p:nvPicPr>
        <p:blipFill>
          <a:blip r:embed="rId2"/>
          <a:stretch>
            <a:fillRect/>
          </a:stretch>
        </p:blipFill>
        <p:spPr>
          <a:xfrm>
            <a:off x="1534424" y="3742125"/>
            <a:ext cx="6362700" cy="523875"/>
          </a:xfrm>
          <a:prstGeom prst="rect">
            <a:avLst/>
          </a:prstGeom>
        </p:spPr>
      </p:pic>
    </p:spTree>
    <p:extLst>
      <p:ext uri="{BB962C8B-B14F-4D97-AF65-F5344CB8AC3E}">
        <p14:creationId xmlns:p14="http://schemas.microsoft.com/office/powerpoint/2010/main" val="204036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Cont’d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 the Scratchpad window, type </a:t>
            </a:r>
            <a:r>
              <a:rPr lang="en-US" dirty="0"/>
              <a:t>the following: </a:t>
            </a:r>
            <a:r>
              <a:rPr lang="en-US" dirty="0" smtClean="0"/>
              <a:t/>
            </a:r>
            <a:br>
              <a:rPr lang="en-US" dirty="0" smtClean="0"/>
            </a:b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Click the “Run” button and see what appears in the console.</a:t>
            </a:r>
          </a:p>
          <a:p>
            <a:pPr>
              <a:buFont typeface="Arial" panose="020B0604020202020204" pitchFamily="34" charset="0"/>
              <a:buChar char="•"/>
            </a:pPr>
            <a:r>
              <a:rPr lang="en-US" dirty="0" smtClean="0"/>
              <a:t>  Change </a:t>
            </a:r>
            <a:r>
              <a:rPr lang="en-US" dirty="0"/>
              <a:t>your code to </a:t>
            </a:r>
            <a:r>
              <a:rPr lang="en-US" dirty="0" smtClean="0"/>
              <a:t>read:</a:t>
            </a:r>
            <a:br>
              <a:rPr lang="en-US" dirty="0" smtClean="0"/>
            </a:br>
            <a:r>
              <a:rPr lang="en-US" dirty="0" smtClean="0"/>
              <a:t/>
            </a:r>
            <a:br>
              <a:rPr lang="en-US" dirty="0" smtClean="0"/>
            </a:br>
            <a:r>
              <a:rPr lang="en-US" dirty="0" smtClean="0"/>
              <a:t/>
            </a:r>
            <a:br>
              <a:rPr lang="en-US" dirty="0" smtClean="0"/>
            </a:br>
            <a:endParaRPr lang="en-US" dirty="0" smtClean="0"/>
          </a:p>
          <a:p>
            <a:pPr>
              <a:buFont typeface="Arial" panose="020B0604020202020204" pitchFamily="34" charset="0"/>
              <a:buChar char="•"/>
            </a:pPr>
            <a:r>
              <a:rPr lang="en-US" dirty="0"/>
              <a:t> </a:t>
            </a:r>
            <a:r>
              <a:rPr lang="en-US" dirty="0" smtClean="0"/>
              <a:t> Run </a:t>
            </a:r>
            <a:r>
              <a:rPr lang="en-US" dirty="0"/>
              <a:t>the </a:t>
            </a:r>
            <a:r>
              <a:rPr lang="en-US" dirty="0" smtClean="0"/>
              <a:t>code again</a:t>
            </a:r>
          </a:p>
        </p:txBody>
      </p:sp>
      <p:sp>
        <p:nvSpPr>
          <p:cNvPr id="4" name="Rectangle 3"/>
          <p:cNvSpPr/>
          <p:nvPr/>
        </p:nvSpPr>
        <p:spPr>
          <a:xfrm>
            <a:off x="1859743" y="2424825"/>
            <a:ext cx="2533963" cy="338554"/>
          </a:xfrm>
          <a:prstGeom prst="rect">
            <a:avLst/>
          </a:prstGeom>
        </p:spPr>
        <p:txBody>
          <a:bodyPr wrap="none">
            <a:spAutoFit/>
          </a:bodyPr>
          <a:lstStyle/>
          <a:p>
            <a:r>
              <a:rPr lang="en-US" sz="1600" dirty="0">
                <a:solidFill>
                  <a:srgbClr val="000000"/>
                </a:solidFill>
                <a:highlight>
                  <a:srgbClr val="FFFFFF"/>
                </a:highlight>
              </a:rPr>
              <a:t>console</a:t>
            </a:r>
            <a:r>
              <a:rPr lang="en-US" sz="1600" b="1" dirty="0">
                <a:solidFill>
                  <a:srgbClr val="000080"/>
                </a:solidFill>
                <a:highlight>
                  <a:srgbClr val="FFFFFF"/>
                </a:highlight>
              </a:rPr>
              <a:t>.</a:t>
            </a:r>
            <a:r>
              <a:rPr lang="en-US" sz="1600" dirty="0">
                <a:solidFill>
                  <a:srgbClr val="000000"/>
                </a:solidFill>
                <a:highlight>
                  <a:srgbClr val="FFFFFF"/>
                </a:highlight>
              </a:rPr>
              <a:t>log</a:t>
            </a:r>
            <a:r>
              <a:rPr lang="en-US" sz="1600" b="1" dirty="0">
                <a:solidFill>
                  <a:srgbClr val="000080"/>
                </a:solidFill>
                <a:highlight>
                  <a:srgbClr val="FFFFFF"/>
                </a:highlight>
              </a:rPr>
              <a:t>(</a:t>
            </a:r>
            <a:r>
              <a:rPr lang="en-US" sz="1600" dirty="0">
                <a:solidFill>
                  <a:srgbClr val="808080"/>
                </a:solidFill>
                <a:highlight>
                  <a:srgbClr val="FFFFFF"/>
                </a:highlight>
              </a:rPr>
              <a:t>"Hello World!"</a:t>
            </a:r>
            <a:r>
              <a:rPr lang="en-US" sz="1600" b="1" dirty="0">
                <a:solidFill>
                  <a:srgbClr val="000080"/>
                </a:solidFill>
                <a:highlight>
                  <a:srgbClr val="FFFFFF"/>
                </a:highlight>
              </a:rPr>
              <a:t>);</a:t>
            </a:r>
            <a:endParaRPr lang="en-US" sz="1600" dirty="0"/>
          </a:p>
        </p:txBody>
      </p:sp>
      <p:sp>
        <p:nvSpPr>
          <p:cNvPr id="5" name="Rectangle 4"/>
          <p:cNvSpPr/>
          <p:nvPr/>
        </p:nvSpPr>
        <p:spPr>
          <a:xfrm>
            <a:off x="1779917" y="4023849"/>
            <a:ext cx="6096000" cy="584775"/>
          </a:xfrm>
          <a:prstGeom prst="rect">
            <a:avLst/>
          </a:prstGeom>
        </p:spPr>
        <p:txBody>
          <a:bodyPr>
            <a:spAutoFit/>
          </a:bodyPr>
          <a:lstStyle/>
          <a:p>
            <a:r>
              <a:rPr lang="en-US" sz="1600" dirty="0">
                <a:solidFill>
                  <a:srgbClr val="000000"/>
                </a:solidFill>
                <a:highlight>
                  <a:srgbClr val="FFFFFF"/>
                </a:highlight>
              </a:rPr>
              <a:t> </a:t>
            </a:r>
            <a:r>
              <a:rPr lang="en-US" sz="1600" b="1" dirty="0" err="1">
                <a:solidFill>
                  <a:srgbClr val="0000FF"/>
                </a:solidFill>
                <a:highlight>
                  <a:srgbClr val="FFFFFF"/>
                </a:highlight>
              </a:rPr>
              <a:t>var</a:t>
            </a:r>
            <a:r>
              <a:rPr lang="en-US" sz="1600" dirty="0">
                <a:solidFill>
                  <a:srgbClr val="000000"/>
                </a:solidFill>
                <a:highlight>
                  <a:srgbClr val="FFFFFF"/>
                </a:highlight>
              </a:rPr>
              <a:t> </a:t>
            </a:r>
            <a:r>
              <a:rPr lang="en-US" sz="1600" dirty="0" err="1">
                <a:solidFill>
                  <a:srgbClr val="000000"/>
                </a:solidFill>
                <a:highlight>
                  <a:srgbClr val="FFFFFF"/>
                </a:highlight>
              </a:rPr>
              <a:t>myTeacher</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"Pat"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console</a:t>
            </a:r>
            <a:r>
              <a:rPr lang="en-US" sz="1600" b="1" dirty="0" smtClean="0">
                <a:solidFill>
                  <a:srgbClr val="000080"/>
                </a:solidFill>
                <a:highlight>
                  <a:srgbClr val="FFFFFF"/>
                </a:highlight>
              </a:rPr>
              <a:t>.</a:t>
            </a:r>
            <a:r>
              <a:rPr lang="en-US" sz="1600" dirty="0" smtClean="0">
                <a:solidFill>
                  <a:srgbClr val="000000"/>
                </a:solidFill>
                <a:highlight>
                  <a:srgbClr val="FFFFFF"/>
                </a:highlight>
              </a:rPr>
              <a:t>log</a:t>
            </a:r>
            <a:r>
              <a:rPr lang="en-US" sz="1600" b="1" dirty="0" smtClean="0">
                <a:solidFill>
                  <a:srgbClr val="000080"/>
                </a:solidFill>
                <a:highlight>
                  <a:srgbClr val="FFFFFF"/>
                </a:highlight>
              </a:rPr>
              <a:t>(</a:t>
            </a:r>
            <a:r>
              <a:rPr lang="en-US" sz="1600" dirty="0" err="1" smtClean="0">
                <a:solidFill>
                  <a:srgbClr val="000000"/>
                </a:solidFill>
                <a:highlight>
                  <a:srgbClr val="FFFFFF"/>
                </a:highlight>
              </a:rPr>
              <a:t>myTeacher</a:t>
            </a:r>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261030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Cont’d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Why don't we introduce an error to see what happens?: </a:t>
            </a:r>
          </a:p>
          <a:p>
            <a:pPr>
              <a:buFont typeface="Arial" panose="020B0604020202020204" pitchFamily="34" charset="0"/>
              <a:buChar char="•"/>
            </a:pPr>
            <a:r>
              <a:rPr lang="en-US" dirty="0"/>
              <a:t> Change your code to read:</a:t>
            </a:r>
            <a:br>
              <a:rPr lang="en-US" dirty="0"/>
            </a:b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smtClean="0"/>
              <a:t>  Run </a:t>
            </a:r>
            <a:r>
              <a:rPr lang="en-US" dirty="0"/>
              <a:t>the code </a:t>
            </a:r>
            <a:r>
              <a:rPr lang="en-US" dirty="0" smtClean="0"/>
              <a:t>again</a:t>
            </a:r>
          </a:p>
          <a:p>
            <a:pPr>
              <a:buFont typeface="Arial" panose="020B0604020202020204" pitchFamily="34" charset="0"/>
              <a:buChar char="•"/>
            </a:pPr>
            <a:r>
              <a:rPr lang="en-US" dirty="0"/>
              <a:t>  </a:t>
            </a:r>
            <a:r>
              <a:rPr lang="en-US" dirty="0" smtClean="0"/>
              <a:t>Notice that Scratchpad shows an exception</a:t>
            </a:r>
            <a:r>
              <a:rPr lang="en-US" dirty="0"/>
              <a:t>: </a:t>
            </a:r>
            <a:r>
              <a:rPr lang="en-US" dirty="0" err="1"/>
              <a:t>SyntaxError</a:t>
            </a:r>
            <a:r>
              <a:rPr lang="en-US" dirty="0"/>
              <a:t>: missing ) after argument list</a:t>
            </a:r>
            <a:endParaRPr lang="en-US" dirty="0" smtClean="0"/>
          </a:p>
          <a:p>
            <a:pPr>
              <a:buFont typeface="Arial" panose="020B0604020202020204" pitchFamily="34" charset="0"/>
              <a:buChar char="•"/>
            </a:pPr>
            <a:r>
              <a:rPr lang="en-US" dirty="0"/>
              <a:t> </a:t>
            </a:r>
            <a:r>
              <a:rPr lang="en-US" dirty="0" smtClean="0"/>
              <a:t> Fix the error and run your code again</a:t>
            </a:r>
            <a:endParaRPr lang="en-US" dirty="0"/>
          </a:p>
          <a:p>
            <a:pPr>
              <a:buFont typeface="Arial" panose="020B0604020202020204" pitchFamily="34" charset="0"/>
              <a:buChar char="•"/>
            </a:pPr>
            <a:r>
              <a:rPr lang="en-US" dirty="0"/>
              <a:t> Save the Code to your desktop as "Ex1.js" using the "Save As" button</a:t>
            </a:r>
            <a:br>
              <a:rPr lang="en-US" dirty="0"/>
            </a:br>
            <a:endParaRPr lang="en-US" dirty="0"/>
          </a:p>
        </p:txBody>
      </p:sp>
      <p:sp>
        <p:nvSpPr>
          <p:cNvPr id="4" name="Rectangle 3"/>
          <p:cNvSpPr/>
          <p:nvPr/>
        </p:nvSpPr>
        <p:spPr>
          <a:xfrm>
            <a:off x="1529752" y="2769405"/>
            <a:ext cx="6096000" cy="584775"/>
          </a:xfrm>
          <a:prstGeom prst="rect">
            <a:avLst/>
          </a:prstGeom>
        </p:spPr>
        <p:txBody>
          <a:bodyPr>
            <a:spAutoFit/>
          </a:bodyPr>
          <a:lstStyle/>
          <a:p>
            <a:r>
              <a:rPr lang="en-US" sz="1600" dirty="0">
                <a:solidFill>
                  <a:srgbClr val="000000"/>
                </a:solidFill>
                <a:highlight>
                  <a:srgbClr val="FFFFFF"/>
                </a:highlight>
              </a:rPr>
              <a:t> </a:t>
            </a:r>
            <a:r>
              <a:rPr lang="en-US" sz="1600" b="1" dirty="0" err="1">
                <a:solidFill>
                  <a:srgbClr val="0000FF"/>
                </a:solidFill>
                <a:highlight>
                  <a:srgbClr val="FFFFFF"/>
                </a:highlight>
              </a:rPr>
              <a:t>var</a:t>
            </a:r>
            <a:r>
              <a:rPr lang="en-US" sz="1600" dirty="0">
                <a:solidFill>
                  <a:srgbClr val="000000"/>
                </a:solidFill>
                <a:highlight>
                  <a:srgbClr val="FFFFFF"/>
                </a:highlight>
              </a:rPr>
              <a:t> </a:t>
            </a:r>
            <a:r>
              <a:rPr lang="en-US" sz="1600" dirty="0" err="1">
                <a:solidFill>
                  <a:srgbClr val="000000"/>
                </a:solidFill>
                <a:highlight>
                  <a:srgbClr val="FFFFFF"/>
                </a:highlight>
              </a:rPr>
              <a:t>myTeacher</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"Pat"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console</a:t>
            </a:r>
            <a:r>
              <a:rPr lang="en-US" sz="1600" b="1" dirty="0" smtClean="0">
                <a:solidFill>
                  <a:srgbClr val="000080"/>
                </a:solidFill>
                <a:highlight>
                  <a:srgbClr val="FFFFFF"/>
                </a:highlight>
              </a:rPr>
              <a:t>.</a:t>
            </a:r>
            <a:r>
              <a:rPr lang="en-US" sz="1600" dirty="0" smtClean="0">
                <a:solidFill>
                  <a:srgbClr val="000000"/>
                </a:solidFill>
                <a:highlight>
                  <a:srgbClr val="FFFFFF"/>
                </a:highlight>
              </a:rPr>
              <a:t>log</a:t>
            </a:r>
            <a:r>
              <a:rPr lang="en-US" sz="1600" b="1" dirty="0" smtClean="0">
                <a:solidFill>
                  <a:srgbClr val="000080"/>
                </a:solidFill>
                <a:highlight>
                  <a:srgbClr val="FFFFFF"/>
                </a:highlight>
              </a:rPr>
              <a:t>(</a:t>
            </a:r>
            <a:r>
              <a:rPr lang="en-US" sz="1600" dirty="0" err="1" smtClean="0">
                <a:solidFill>
                  <a:srgbClr val="000000"/>
                </a:solidFill>
                <a:highlight>
                  <a:srgbClr val="FFFFFF"/>
                </a:highlight>
              </a:rPr>
              <a:t>myTeacher</a:t>
            </a:r>
            <a:endParaRPr lang="en-US" sz="1600" dirty="0"/>
          </a:p>
        </p:txBody>
      </p:sp>
    </p:spTree>
    <p:extLst>
      <p:ext uri="{BB962C8B-B14F-4D97-AF65-F5344CB8AC3E}">
        <p14:creationId xmlns:p14="http://schemas.microsoft.com/office/powerpoint/2010/main" val="215982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 Cont’d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Close the Browser</a:t>
            </a:r>
          </a:p>
          <a:p>
            <a:pPr>
              <a:buFont typeface="Arial" panose="020B0604020202020204" pitchFamily="34" charset="0"/>
              <a:buChar char="•"/>
            </a:pPr>
            <a:r>
              <a:rPr lang="en-US" dirty="0"/>
              <a:t> </a:t>
            </a:r>
            <a:r>
              <a:rPr lang="en-US" dirty="0" smtClean="0"/>
              <a:t> Open it again and make sure the JS console is visible</a:t>
            </a:r>
          </a:p>
          <a:p>
            <a:pPr>
              <a:buFont typeface="Arial" panose="020B0604020202020204" pitchFamily="34" charset="0"/>
              <a:buChar char="•"/>
            </a:pPr>
            <a:r>
              <a:rPr lang="en-US" dirty="0"/>
              <a:t> </a:t>
            </a:r>
            <a:r>
              <a:rPr lang="en-US" dirty="0" smtClean="0"/>
              <a:t> Open the Scratchpad</a:t>
            </a:r>
          </a:p>
          <a:p>
            <a:pPr>
              <a:buFont typeface="Arial" panose="020B0604020202020204" pitchFamily="34" charset="0"/>
              <a:buChar char="•"/>
            </a:pPr>
            <a:r>
              <a:rPr lang="en-US" dirty="0" smtClean="0"/>
              <a:t>  Open your "Ex1.js" file using the "Open File…" button </a:t>
            </a:r>
          </a:p>
          <a:p>
            <a:pPr>
              <a:buFont typeface="Arial" panose="020B0604020202020204" pitchFamily="34" charset="0"/>
              <a:buChar char="•"/>
            </a:pPr>
            <a:r>
              <a:rPr lang="en-US" dirty="0"/>
              <a:t> </a:t>
            </a:r>
            <a:r>
              <a:rPr lang="en-US" dirty="0" smtClean="0"/>
              <a:t> Run your </a:t>
            </a:r>
            <a:r>
              <a:rPr lang="en-US" dirty="0"/>
              <a:t>code to make sure it works </a:t>
            </a:r>
            <a:r>
              <a:rPr lang="en-US" dirty="0" smtClean="0"/>
              <a:t>correctly</a:t>
            </a:r>
            <a:r>
              <a:rPr lang="en-US" dirty="0"/>
              <a:t>.</a:t>
            </a:r>
            <a:br>
              <a:rPr lang="en-US" dirty="0"/>
            </a:br>
            <a:endParaRPr lang="en-US" dirty="0"/>
          </a:p>
        </p:txBody>
      </p:sp>
    </p:spTree>
    <p:extLst>
      <p:ext uri="{BB962C8B-B14F-4D97-AF65-F5344CB8AC3E}">
        <p14:creationId xmlns:p14="http://schemas.microsoft.com/office/powerpoint/2010/main" val="36808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 You have successfully created and saved your first JavaScript code example!  </a:t>
            </a:r>
          </a:p>
          <a:p>
            <a:pPr>
              <a:buFont typeface="Arial" panose="020B0604020202020204" pitchFamily="34" charset="0"/>
              <a:buChar char="•"/>
            </a:pPr>
            <a:r>
              <a:rPr lang="en-US" dirty="0"/>
              <a:t> </a:t>
            </a:r>
            <a:r>
              <a:rPr lang="en-US" dirty="0" smtClean="0"/>
              <a:t> This is how we will be working with JavaScript for the first part of INT222.  </a:t>
            </a:r>
          </a:p>
          <a:p>
            <a:pPr>
              <a:buFont typeface="Arial" panose="020B0604020202020204" pitchFamily="34" charset="0"/>
              <a:buChar char="•"/>
            </a:pPr>
            <a:r>
              <a:rPr lang="en-US" dirty="0"/>
              <a:t> </a:t>
            </a:r>
            <a:r>
              <a:rPr lang="en-US" dirty="0" smtClean="0"/>
              <a:t> Going forward, </a:t>
            </a:r>
            <a:r>
              <a:rPr lang="en-US" dirty="0"/>
              <a:t>y</a:t>
            </a:r>
            <a:r>
              <a:rPr lang="en-US" dirty="0" smtClean="0"/>
              <a:t>ou will submit your Lab work (.</a:t>
            </a:r>
            <a:r>
              <a:rPr lang="en-US" dirty="0" err="1" smtClean="0"/>
              <a:t>js</a:t>
            </a:r>
            <a:r>
              <a:rPr lang="en-US" dirty="0" smtClean="0"/>
              <a:t> files) to Blackboard under "Labs"</a:t>
            </a:r>
          </a:p>
        </p:txBody>
      </p:sp>
    </p:spTree>
    <p:extLst>
      <p:ext uri="{BB962C8B-B14F-4D97-AF65-F5344CB8AC3E}">
        <p14:creationId xmlns:p14="http://schemas.microsoft.com/office/powerpoint/2010/main" val="228169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r>
              <a:rPr lang="en-US" dirty="0"/>
              <a:t> </a:t>
            </a:r>
            <a:r>
              <a:rPr lang="en-US" dirty="0" smtClean="0"/>
              <a:t>about the course (</a:t>
            </a:r>
            <a:r>
              <a:rPr lang="en-US" dirty="0" err="1" smtClean="0"/>
              <a:t>ie</a:t>
            </a:r>
            <a:r>
              <a:rPr lang="en-US" dirty="0" smtClean="0"/>
              <a:t>: material covered, test / assignment policies, references, technology, </a:t>
            </a:r>
            <a:r>
              <a:rPr lang="en-US" dirty="0" err="1" smtClean="0"/>
              <a:t>etc</a:t>
            </a:r>
            <a:r>
              <a:rPr lang="en-US" dirty="0" smtClean="0"/>
              <a:t>?)</a:t>
            </a:r>
          </a:p>
        </p:txBody>
      </p:sp>
    </p:spTree>
    <p:extLst>
      <p:ext uri="{BB962C8B-B14F-4D97-AF65-F5344CB8AC3E}">
        <p14:creationId xmlns:p14="http://schemas.microsoft.com/office/powerpoint/2010/main" val="3368084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 Course Information </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From </a:t>
            </a:r>
            <a:r>
              <a:rPr lang="en-US" dirty="0"/>
              <a:t>the course outline: </a:t>
            </a:r>
          </a:p>
          <a:p>
            <a:pPr marL="201168" lvl="1" indent="0">
              <a:buNone/>
            </a:pPr>
            <a:r>
              <a:rPr lang="en-US" i="1" dirty="0">
                <a:solidFill>
                  <a:schemeClr val="bg1">
                    <a:lumMod val="50000"/>
                  </a:schemeClr>
                </a:solidFill>
              </a:rPr>
              <a:t>     This course introduces students to Internet architecture and software development principles, using the World Wide Web as the system example. After successfully completing the course, a student will be able to design and create web pages for web browsers, while applying knowledge of HTML5 </a:t>
            </a:r>
            <a:r>
              <a:rPr lang="en-US" i="1" dirty="0" smtClean="0">
                <a:solidFill>
                  <a:schemeClr val="bg1">
                    <a:lumMod val="50000"/>
                  </a:schemeClr>
                </a:solidFill>
              </a:rPr>
              <a:t>technologies.</a:t>
            </a:r>
          </a:p>
          <a:p>
            <a:pPr marL="201168" lvl="1" indent="0">
              <a:buNone/>
            </a:pPr>
            <a:r>
              <a:rPr lang="en-US" i="1" dirty="0" smtClean="0">
                <a:solidFill>
                  <a:schemeClr val="bg1">
                    <a:lumMod val="50000"/>
                  </a:schemeClr>
                </a:solidFill>
              </a:rPr>
              <a:t>Students </a:t>
            </a:r>
            <a:r>
              <a:rPr lang="en-US" i="1" dirty="0">
                <a:solidFill>
                  <a:schemeClr val="bg1">
                    <a:lumMod val="50000"/>
                  </a:schemeClr>
                </a:solidFill>
              </a:rPr>
              <a:t>begin by learning JavaScript, the programming language of the Web. Then, the Document Object Model (DOM) is studied, and with it, documents that use the Hypertext Markup Language (HTML) to define its structure and content. To affect and modify the appearance and formatting of a document, students learn and apply the foundations of the Cascading Style Sheet (CSS) language. Throughout this progression of topics, JavaScript is continually used to access and modify the content and appearance of documents through the DOM interface.</a:t>
            </a:r>
          </a:p>
          <a:p>
            <a:pPr marL="0" indent="0">
              <a:buNone/>
            </a:pPr>
            <a:endParaRPr lang="en-US" i="1" dirty="0">
              <a:solidFill>
                <a:schemeClr val="bg1">
                  <a:lumMod val="50000"/>
                </a:schemeClr>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991942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 – Format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4 </a:t>
            </a:r>
            <a:r>
              <a:rPr lang="en-US" dirty="0"/>
              <a:t>hours / week (2 hours lecture, 2 hours workshop [lab</a:t>
            </a:r>
            <a:r>
              <a:rPr lang="en-US" dirty="0" smtClean="0"/>
              <a:t>]</a:t>
            </a:r>
          </a:p>
          <a:p>
            <a:pPr lvl="1">
              <a:buFont typeface="Arial" panose="020B0604020202020204" pitchFamily="34" charset="0"/>
              <a:buChar char="•"/>
            </a:pPr>
            <a:r>
              <a:rPr lang="en-US" dirty="0" smtClean="0"/>
              <a:t>NOTE: You are encouraged to attend all workshops periods as they may contain additional lecture material, help with assignments, labs, etc.</a:t>
            </a:r>
            <a:endParaRPr lang="en-US" dirty="0"/>
          </a:p>
          <a:p>
            <a:pPr marL="0" indent="0">
              <a:buNone/>
            </a:pPr>
            <a:r>
              <a:rPr lang="en-US" u="sng" dirty="0"/>
              <a:t>Grading</a:t>
            </a:r>
            <a:endParaRPr lang="en-US" dirty="0"/>
          </a:p>
          <a:p>
            <a:pPr>
              <a:buFont typeface="Arial" panose="020B0604020202020204" pitchFamily="34" charset="0"/>
              <a:buChar char="•"/>
            </a:pPr>
            <a:r>
              <a:rPr lang="en-US" dirty="0" smtClean="0"/>
              <a:t>    6 Labs (5% /</a:t>
            </a:r>
            <a:r>
              <a:rPr lang="en-US" dirty="0" err="1" smtClean="0"/>
              <a:t>ea</a:t>
            </a:r>
            <a:r>
              <a:rPr lang="en-US" dirty="0" smtClean="0"/>
              <a:t> - 30% total)</a:t>
            </a:r>
            <a:endParaRPr lang="en-US" dirty="0"/>
          </a:p>
          <a:p>
            <a:pPr>
              <a:buFont typeface="Arial" panose="020B0604020202020204" pitchFamily="34" charset="0"/>
              <a:buChar char="•"/>
            </a:pPr>
            <a:r>
              <a:rPr lang="en-US" dirty="0"/>
              <a:t>    </a:t>
            </a:r>
            <a:r>
              <a:rPr lang="en-US" dirty="0" smtClean="0"/>
              <a:t>7 Quizzes (5% /</a:t>
            </a:r>
            <a:r>
              <a:rPr lang="en-US" dirty="0" err="1" smtClean="0"/>
              <a:t>ea</a:t>
            </a:r>
            <a:r>
              <a:rPr lang="en-US" dirty="0" smtClean="0"/>
              <a:t> – 35% total)	</a:t>
            </a:r>
            <a:endParaRPr lang="en-US" dirty="0"/>
          </a:p>
          <a:p>
            <a:pPr>
              <a:buFont typeface="Arial" panose="020B0604020202020204" pitchFamily="34" charset="0"/>
              <a:buChar char="•"/>
            </a:pPr>
            <a:r>
              <a:rPr lang="en-US" dirty="0" smtClean="0"/>
              <a:t>    1 Term Test  (15</a:t>
            </a:r>
            <a:r>
              <a:rPr lang="en-US" dirty="0"/>
              <a:t>% total </a:t>
            </a:r>
            <a:r>
              <a:rPr lang="en-US" dirty="0" smtClean="0"/>
              <a:t>)</a:t>
            </a:r>
          </a:p>
          <a:p>
            <a:pPr>
              <a:buFont typeface="Arial" panose="020B0604020202020204" pitchFamily="34" charset="0"/>
              <a:buChar char="•"/>
            </a:pPr>
            <a:r>
              <a:rPr lang="en-US" dirty="0"/>
              <a:t> </a:t>
            </a:r>
            <a:r>
              <a:rPr lang="en-US" dirty="0" smtClean="0"/>
              <a:t>   1 Final Exam (20% Total)</a:t>
            </a:r>
            <a:endParaRPr lang="en-US" dirty="0"/>
          </a:p>
          <a:p>
            <a:endParaRPr lang="en-US" dirty="0"/>
          </a:p>
        </p:txBody>
      </p:sp>
    </p:spTree>
    <p:extLst>
      <p:ext uri="{BB962C8B-B14F-4D97-AF65-F5344CB8AC3E}">
        <p14:creationId xmlns:p14="http://schemas.microsoft.com/office/powerpoint/2010/main" val="2551496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INT222 </a:t>
            </a:r>
            <a:r>
              <a:rPr lang="en-US" dirty="0" smtClean="0">
                <a:hlinkClick r:id="rId2"/>
              </a:rPr>
              <a:t>Website</a:t>
            </a:r>
            <a:r>
              <a:rPr lang="en-US" dirty="0" smtClean="0"/>
              <a:t> walkthrough covering:</a:t>
            </a:r>
          </a:p>
          <a:p>
            <a:pPr lvl="1">
              <a:buFont typeface="Arial" panose="020B0604020202020204" pitchFamily="34" charset="0"/>
              <a:buChar char="•"/>
            </a:pPr>
            <a:r>
              <a:rPr lang="en-US" dirty="0" smtClean="0">
                <a:hlinkClick r:id="rId3"/>
              </a:rPr>
              <a:t>Course Timeline and Weekly Objectives</a:t>
            </a:r>
            <a:endParaRPr lang="en-US" dirty="0" smtClean="0"/>
          </a:p>
          <a:p>
            <a:pPr lvl="1">
              <a:buFont typeface="Arial" panose="020B0604020202020204" pitchFamily="34" charset="0"/>
              <a:buChar char="•"/>
            </a:pPr>
            <a:r>
              <a:rPr lang="en-US" dirty="0">
                <a:hlinkClick r:id="rId4"/>
              </a:rPr>
              <a:t>Course </a:t>
            </a:r>
            <a:r>
              <a:rPr lang="en-US" dirty="0" smtClean="0">
                <a:hlinkClick r:id="rId4"/>
              </a:rPr>
              <a:t>Standards</a:t>
            </a:r>
            <a:endParaRPr lang="en-US" dirty="0" smtClean="0"/>
          </a:p>
          <a:p>
            <a:pPr>
              <a:buFont typeface="Arial" panose="020B0604020202020204" pitchFamily="34" charset="0"/>
              <a:buChar char="•"/>
            </a:pPr>
            <a:r>
              <a:rPr lang="en-US" dirty="0"/>
              <a:t> </a:t>
            </a:r>
            <a:r>
              <a:rPr lang="en-US" dirty="0" smtClean="0"/>
              <a:t> </a:t>
            </a:r>
            <a:r>
              <a:rPr lang="en-US" dirty="0" err="1" smtClean="0"/>
              <a:t>My.Seneca</a:t>
            </a:r>
            <a:r>
              <a:rPr lang="en-US" dirty="0" smtClean="0"/>
              <a:t> walkthrough covering:</a:t>
            </a:r>
          </a:p>
          <a:p>
            <a:pPr lvl="1">
              <a:buFont typeface="Arial" panose="020B0604020202020204" pitchFamily="34" charset="0"/>
              <a:buChar char="•"/>
            </a:pPr>
            <a:r>
              <a:rPr lang="en-US" dirty="0" smtClean="0"/>
              <a:t>Announcements</a:t>
            </a:r>
          </a:p>
          <a:p>
            <a:pPr lvl="1">
              <a:buFont typeface="Arial" panose="020B0604020202020204" pitchFamily="34" charset="0"/>
              <a:buChar char="•"/>
            </a:pPr>
            <a:r>
              <a:rPr lang="en-US" dirty="0" smtClean="0"/>
              <a:t>Course Information</a:t>
            </a:r>
          </a:p>
          <a:p>
            <a:pPr lvl="1">
              <a:buFont typeface="Arial" panose="020B0604020202020204" pitchFamily="34" charset="0"/>
              <a:buChar char="•"/>
            </a:pPr>
            <a:r>
              <a:rPr lang="en-US" dirty="0"/>
              <a:t>Course </a:t>
            </a:r>
            <a:r>
              <a:rPr lang="en-US" dirty="0" smtClean="0"/>
              <a:t>Documents</a:t>
            </a:r>
          </a:p>
          <a:p>
            <a:pPr lvl="1">
              <a:buFont typeface="Arial" panose="020B0604020202020204" pitchFamily="34" charset="0"/>
              <a:buChar char="•"/>
            </a:pPr>
            <a:r>
              <a:rPr lang="en-US" dirty="0" smtClean="0"/>
              <a:t>Labs</a:t>
            </a:r>
          </a:p>
          <a:p>
            <a:pPr lvl="1">
              <a:buFont typeface="Arial" panose="020B0604020202020204" pitchFamily="34" charset="0"/>
              <a:buChar char="•"/>
            </a:pPr>
            <a:r>
              <a:rPr lang="en-US" dirty="0" smtClean="0"/>
              <a:t>Grades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247355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 / Textbook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No text book. </a:t>
            </a:r>
            <a:endParaRPr lang="en-US" dirty="0" smtClean="0"/>
          </a:p>
          <a:p>
            <a:pPr lvl="1">
              <a:buFont typeface="Arial" panose="020B0604020202020204" pitchFamily="34" charset="0"/>
              <a:buChar char="•"/>
            </a:pPr>
            <a:r>
              <a:rPr lang="en-US" dirty="0" smtClean="0"/>
              <a:t>We will be going by the lecture slides posted under “Course Documents” on </a:t>
            </a:r>
            <a:r>
              <a:rPr lang="en-US" dirty="0" err="1" smtClean="0"/>
              <a:t>My.Seneca</a:t>
            </a:r>
            <a:r>
              <a:rPr lang="en-US" dirty="0" smtClean="0"/>
              <a:t>.  There are currently no lectures posted there, but the night before each lecture class, I will upload the slides.</a:t>
            </a:r>
            <a:endParaRPr lang="en-US" dirty="0"/>
          </a:p>
          <a:p>
            <a:pPr>
              <a:buFont typeface="Arial" panose="020B0604020202020204" pitchFamily="34" charset="0"/>
              <a:buChar char="•"/>
            </a:pPr>
            <a:r>
              <a:rPr lang="en-US" dirty="0"/>
              <a:t>  Reference material:</a:t>
            </a:r>
          </a:p>
          <a:p>
            <a:pPr lvl="1">
              <a:buFont typeface="Arial" panose="020B0604020202020204" pitchFamily="34" charset="0"/>
              <a:buChar char="•"/>
            </a:pPr>
            <a:r>
              <a:rPr lang="en-US" dirty="0"/>
              <a:t>  </a:t>
            </a:r>
            <a:r>
              <a:rPr lang="en-US" dirty="0" smtClean="0"/>
              <a:t>Links available on the course website under </a:t>
            </a:r>
            <a:r>
              <a:rPr lang="en-US" dirty="0"/>
              <a:t>“Resources”: </a:t>
            </a:r>
            <a:r>
              <a:rPr lang="en-US" dirty="0">
                <a:hlinkClick r:id="rId2"/>
              </a:rPr>
              <a:t>https://scs.senecac.on.ca/~patrick.crawford</a:t>
            </a:r>
            <a:r>
              <a:rPr lang="en-US" dirty="0" smtClean="0">
                <a:hlinkClick r:id="rId2"/>
              </a:rPr>
              <a:t>/#/fall-2016/int222?tab=resources</a:t>
            </a:r>
            <a:r>
              <a:rPr lang="en-US" dirty="0" smtClean="0"/>
              <a:t>  </a:t>
            </a:r>
            <a:endParaRPr lang="en-US" dirty="0"/>
          </a:p>
        </p:txBody>
      </p:sp>
    </p:spTree>
    <p:extLst>
      <p:ext uri="{BB962C8B-B14F-4D97-AF65-F5344CB8AC3E}">
        <p14:creationId xmlns:p14="http://schemas.microsoft.com/office/powerpoint/2010/main" val="3033793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You will find the labs under the “Labs” section of </a:t>
            </a:r>
            <a:r>
              <a:rPr lang="en-US" dirty="0" err="1" smtClean="0"/>
              <a:t>My.Seneca</a:t>
            </a:r>
            <a:r>
              <a:rPr lang="en-US" dirty="0" smtClean="0"/>
              <a:t> on the day they are released (typically the day of </a:t>
            </a:r>
            <a:r>
              <a:rPr lang="en-US" smtClean="0"/>
              <a:t>your lecture)</a:t>
            </a:r>
            <a:endParaRPr lang="en-US" dirty="0" smtClean="0"/>
          </a:p>
          <a:p>
            <a:pPr fontAlgn="base">
              <a:buFont typeface="Arial" panose="020B0604020202020204" pitchFamily="34" charset="0"/>
              <a:buChar char="•"/>
            </a:pPr>
            <a:r>
              <a:rPr lang="en-US" dirty="0" smtClean="0"/>
              <a:t>  You </a:t>
            </a:r>
            <a:r>
              <a:rPr lang="en-US" dirty="0"/>
              <a:t>will know that a new </a:t>
            </a:r>
            <a:r>
              <a:rPr lang="en-US" dirty="0" smtClean="0"/>
              <a:t>lab </a:t>
            </a:r>
            <a:r>
              <a:rPr lang="en-US" dirty="0"/>
              <a:t>will be available in an upcoming week by checking out </a:t>
            </a:r>
            <a:r>
              <a:rPr lang="en-US" dirty="0">
                <a:hlinkClick r:id="rId2"/>
              </a:rPr>
              <a:t>the </a:t>
            </a:r>
            <a:r>
              <a:rPr lang="en-US" dirty="0" smtClean="0">
                <a:hlinkClick r:id="rId2"/>
              </a:rPr>
              <a:t>schedule</a:t>
            </a:r>
            <a:endParaRPr lang="en-US" dirty="0" smtClean="0"/>
          </a:p>
          <a:p>
            <a:pPr fontAlgn="base">
              <a:buFont typeface="Arial" panose="020B0604020202020204" pitchFamily="34" charset="0"/>
              <a:buChar char="•"/>
            </a:pPr>
            <a:r>
              <a:rPr lang="en-US" dirty="0"/>
              <a:t> </a:t>
            </a:r>
            <a:r>
              <a:rPr lang="en-US" dirty="0" smtClean="0"/>
              <a:t> Labs </a:t>
            </a:r>
            <a:r>
              <a:rPr lang="en-US" dirty="0"/>
              <a:t>will usually cover material from the weekly lectures</a:t>
            </a:r>
          </a:p>
          <a:p>
            <a:pPr fontAlgn="base">
              <a:buFont typeface="Arial" panose="020B0604020202020204" pitchFamily="34" charset="0"/>
              <a:buChar char="•"/>
            </a:pPr>
            <a:r>
              <a:rPr lang="en-US" dirty="0" smtClean="0"/>
              <a:t>  Labs </a:t>
            </a:r>
            <a:r>
              <a:rPr lang="en-US" dirty="0"/>
              <a:t>are meant to reinforce the lecture material, though new material may be introduced</a:t>
            </a:r>
          </a:p>
          <a:p>
            <a:pPr fontAlgn="base">
              <a:buFont typeface="Arial" panose="020B0604020202020204" pitchFamily="34" charset="0"/>
              <a:buChar char="•"/>
            </a:pPr>
            <a:r>
              <a:rPr lang="en-US" dirty="0" smtClean="0"/>
              <a:t>  The quizzes, test and </a:t>
            </a:r>
            <a:r>
              <a:rPr lang="en-US" dirty="0"/>
              <a:t>exam will cover </a:t>
            </a:r>
            <a:r>
              <a:rPr lang="en-US" dirty="0" smtClean="0"/>
              <a:t>Lab </a:t>
            </a:r>
            <a:r>
              <a:rPr lang="en-US" dirty="0"/>
              <a:t>material as well as lecture </a:t>
            </a:r>
            <a:r>
              <a:rPr lang="en-US" dirty="0" smtClean="0"/>
              <a:t>material</a:t>
            </a:r>
          </a:p>
          <a:p>
            <a:endParaRPr lang="en-US" dirty="0"/>
          </a:p>
        </p:txBody>
      </p:sp>
    </p:spTree>
    <p:extLst>
      <p:ext uri="{BB962C8B-B14F-4D97-AF65-F5344CB8AC3E}">
        <p14:creationId xmlns:p14="http://schemas.microsoft.com/office/powerpoint/2010/main" val="183788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 Grading Policy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There </a:t>
            </a:r>
            <a:r>
              <a:rPr lang="en-US" dirty="0"/>
              <a:t>is a zero late policy on </a:t>
            </a:r>
            <a:r>
              <a:rPr lang="en-US" dirty="0" smtClean="0"/>
              <a:t>Labs</a:t>
            </a:r>
            <a:r>
              <a:rPr lang="en-US" dirty="0"/>
              <a:t>.  </a:t>
            </a:r>
            <a:endParaRPr lang="en-US" dirty="0" smtClean="0"/>
          </a:p>
          <a:p>
            <a:pPr>
              <a:buFont typeface="Arial" panose="020B0604020202020204" pitchFamily="34" charset="0"/>
              <a:buChar char="•"/>
            </a:pPr>
            <a:r>
              <a:rPr lang="en-US" dirty="0"/>
              <a:t> </a:t>
            </a:r>
            <a:r>
              <a:rPr lang="en-US" dirty="0" smtClean="0"/>
              <a:t> If </a:t>
            </a:r>
            <a:r>
              <a:rPr lang="en-US" dirty="0"/>
              <a:t>the </a:t>
            </a:r>
            <a:r>
              <a:rPr lang="en-US" dirty="0" smtClean="0"/>
              <a:t>Lab </a:t>
            </a:r>
            <a:r>
              <a:rPr lang="en-US" dirty="0"/>
              <a:t>is late, it will be given a grade of zero, so pay close attention to the due dates.</a:t>
            </a:r>
          </a:p>
        </p:txBody>
      </p:sp>
    </p:spTree>
    <p:extLst>
      <p:ext uri="{BB962C8B-B14F-4D97-AF65-F5344CB8AC3E}">
        <p14:creationId xmlns:p14="http://schemas.microsoft.com/office/powerpoint/2010/main" val="3712649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 Grading Policy</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There </a:t>
            </a:r>
            <a:r>
              <a:rPr lang="en-US" dirty="0"/>
              <a:t>will be </a:t>
            </a:r>
            <a:r>
              <a:rPr lang="en-US" dirty="0" smtClean="0"/>
              <a:t>one (1) Term test </a:t>
            </a:r>
            <a:r>
              <a:rPr lang="en-US" dirty="0"/>
              <a:t>- worth 1</a:t>
            </a:r>
            <a:r>
              <a:rPr lang="en-US" dirty="0" smtClean="0"/>
              <a:t>5% in total</a:t>
            </a:r>
          </a:p>
          <a:p>
            <a:pPr fontAlgn="base">
              <a:buFont typeface="Arial" panose="020B0604020202020204" pitchFamily="34" charset="0"/>
              <a:buChar char="•"/>
            </a:pPr>
            <a:r>
              <a:rPr lang="en-US" dirty="0"/>
              <a:t> </a:t>
            </a:r>
            <a:r>
              <a:rPr lang="en-US" dirty="0" smtClean="0"/>
              <a:t> The Term test will be held during week 8 of the </a:t>
            </a:r>
            <a:r>
              <a:rPr lang="en-US" smtClean="0"/>
              <a:t>lecture </a:t>
            </a:r>
            <a:r>
              <a:rPr lang="en-US" smtClean="0"/>
              <a:t>period</a:t>
            </a:r>
            <a:endParaRPr lang="en-US" dirty="0" smtClean="0"/>
          </a:p>
          <a:p>
            <a:pPr fontAlgn="base">
              <a:buFont typeface="Arial" panose="020B0604020202020204" pitchFamily="34" charset="0"/>
              <a:buChar char="•"/>
            </a:pPr>
            <a:r>
              <a:rPr lang="en-US" dirty="0"/>
              <a:t> </a:t>
            </a:r>
            <a:r>
              <a:rPr lang="en-US" dirty="0" smtClean="0"/>
              <a:t> If </a:t>
            </a:r>
            <a:r>
              <a:rPr lang="en-US" dirty="0"/>
              <a:t>you miss writing a test - See </a:t>
            </a:r>
            <a:r>
              <a:rPr lang="en-US" dirty="0" smtClean="0"/>
              <a:t>the “Term Tests &amp; Quizzes” in the </a:t>
            </a:r>
            <a:r>
              <a:rPr lang="en-US" dirty="0" smtClean="0">
                <a:hlinkClick r:id="rId2"/>
              </a:rPr>
              <a:t>standards</a:t>
            </a:r>
            <a:r>
              <a:rPr lang="en-US" dirty="0" smtClean="0"/>
              <a:t> section</a:t>
            </a:r>
          </a:p>
          <a:p>
            <a:pPr fontAlgn="base">
              <a:buFont typeface="Arial" panose="020B0604020202020204" pitchFamily="34" charset="0"/>
              <a:buChar char="•"/>
            </a:pPr>
            <a:r>
              <a:rPr lang="en-US" dirty="0"/>
              <a:t> </a:t>
            </a:r>
            <a:r>
              <a:rPr lang="en-US" dirty="0" smtClean="0"/>
              <a:t> Questions </a:t>
            </a:r>
            <a:r>
              <a:rPr lang="en-US" dirty="0"/>
              <a:t>on </a:t>
            </a:r>
            <a:r>
              <a:rPr lang="en-US" dirty="0" smtClean="0"/>
              <a:t>the Term test </a:t>
            </a:r>
            <a:r>
              <a:rPr lang="en-US" dirty="0"/>
              <a:t>will be on material covered in class from the start of the semester as well as material </a:t>
            </a:r>
            <a:r>
              <a:rPr lang="en-US" dirty="0" smtClean="0"/>
              <a:t>from Labs</a:t>
            </a:r>
            <a:endParaRPr lang="en-US" dirty="0"/>
          </a:p>
          <a:p>
            <a:endParaRPr lang="en-US" dirty="0"/>
          </a:p>
        </p:txBody>
      </p:sp>
    </p:spTree>
    <p:extLst>
      <p:ext uri="{BB962C8B-B14F-4D97-AF65-F5344CB8AC3E}">
        <p14:creationId xmlns:p14="http://schemas.microsoft.com/office/powerpoint/2010/main" val="4138010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Cheating and Plagiarism</a:t>
            </a:r>
            <a:endParaRPr lang="en-US" dirty="0"/>
          </a:p>
        </p:txBody>
      </p:sp>
      <p:sp>
        <p:nvSpPr>
          <p:cNvPr id="3" name="Content Placeholder 2"/>
          <p:cNvSpPr>
            <a:spLocks noGrp="1"/>
          </p:cNvSpPr>
          <p:nvPr>
            <p:ph idx="1"/>
          </p:nvPr>
        </p:nvSpPr>
        <p:spPr>
          <a:xfrm>
            <a:off x="1097280" y="1867505"/>
            <a:ext cx="10058400" cy="4023360"/>
          </a:xfrm>
        </p:spPr>
        <p:txBody>
          <a:bodyPr/>
          <a:lstStyle/>
          <a:p>
            <a:pPr>
              <a:buFont typeface="Arial" panose="020B0604020202020204" pitchFamily="34" charset="0"/>
              <a:buChar char="•"/>
            </a:pPr>
            <a:r>
              <a:rPr lang="en-US" sz="1800" i="1" dirty="0" smtClean="0">
                <a:solidFill>
                  <a:schemeClr val="bg1">
                    <a:lumMod val="50000"/>
                  </a:schemeClr>
                </a:solidFill>
              </a:rPr>
              <a:t>  To </a:t>
            </a:r>
            <a:r>
              <a:rPr lang="en-US" sz="1800" i="1" dirty="0">
                <a:solidFill>
                  <a:schemeClr val="bg1">
                    <a:lumMod val="50000"/>
                  </a:schemeClr>
                </a:solidFill>
              </a:rPr>
              <a:t>support academic honesty at Seneca College, </a:t>
            </a:r>
            <a:r>
              <a:rPr lang="en-US" sz="1800" i="1" dirty="0" smtClean="0">
                <a:solidFill>
                  <a:schemeClr val="bg1">
                    <a:lumMod val="50000"/>
                  </a:schemeClr>
                </a:solidFill>
              </a:rPr>
              <a:t>all </a:t>
            </a:r>
            <a:r>
              <a:rPr lang="en-US" sz="1800" i="1" dirty="0">
                <a:solidFill>
                  <a:schemeClr val="bg1">
                    <a:lumMod val="50000"/>
                  </a:schemeClr>
                </a:solidFill>
              </a:rPr>
              <a:t>work submitted by students may be </a:t>
            </a:r>
            <a:r>
              <a:rPr lang="en-US" sz="1800" i="1" dirty="0" smtClean="0">
                <a:solidFill>
                  <a:schemeClr val="bg1">
                    <a:lumMod val="50000"/>
                  </a:schemeClr>
                </a:solidFill>
              </a:rPr>
              <a:t/>
            </a:r>
            <a:br>
              <a:rPr lang="en-US" sz="1800" i="1" dirty="0" smtClean="0">
                <a:solidFill>
                  <a:schemeClr val="bg1">
                    <a:lumMod val="50000"/>
                  </a:schemeClr>
                </a:solidFill>
              </a:rPr>
            </a:br>
            <a:r>
              <a:rPr lang="en-US" sz="1800" i="1" dirty="0" smtClean="0">
                <a:solidFill>
                  <a:schemeClr val="bg1">
                    <a:lumMod val="50000"/>
                  </a:schemeClr>
                </a:solidFill>
              </a:rPr>
              <a:t>reviewed  for </a:t>
            </a:r>
            <a:r>
              <a:rPr lang="en-US" sz="1800" i="1" dirty="0">
                <a:solidFill>
                  <a:schemeClr val="bg1">
                    <a:lumMod val="50000"/>
                  </a:schemeClr>
                </a:solidFill>
              </a:rPr>
              <a:t>authenticity and originality, utilizing </a:t>
            </a:r>
            <a:r>
              <a:rPr lang="en-US" sz="1800" i="1" dirty="0" smtClean="0">
                <a:solidFill>
                  <a:schemeClr val="bg1">
                    <a:lumMod val="50000"/>
                  </a:schemeClr>
                </a:solidFill>
              </a:rPr>
              <a:t>software tools </a:t>
            </a:r>
            <a:r>
              <a:rPr lang="en-US" sz="1800" i="1" dirty="0">
                <a:solidFill>
                  <a:schemeClr val="bg1">
                    <a:lumMod val="50000"/>
                  </a:schemeClr>
                </a:solidFill>
              </a:rPr>
              <a:t>and third party services. </a:t>
            </a:r>
            <a:r>
              <a:rPr lang="en-US" sz="1800" i="1" dirty="0" smtClean="0">
                <a:solidFill>
                  <a:schemeClr val="bg1">
                    <a:lumMod val="50000"/>
                  </a:schemeClr>
                </a:solidFill>
              </a:rPr>
              <a:t/>
            </a:r>
            <a:br>
              <a:rPr lang="en-US" sz="1800" i="1" dirty="0" smtClean="0">
                <a:solidFill>
                  <a:schemeClr val="bg1">
                    <a:lumMod val="50000"/>
                  </a:schemeClr>
                </a:solidFill>
              </a:rPr>
            </a:br>
            <a:r>
              <a:rPr lang="en-US" sz="1800" i="1" dirty="0" smtClean="0">
                <a:solidFill>
                  <a:schemeClr val="bg1">
                    <a:lumMod val="50000"/>
                  </a:schemeClr>
                </a:solidFill>
              </a:rPr>
              <a:t>Please </a:t>
            </a:r>
            <a:r>
              <a:rPr lang="en-US" sz="1800" i="1" dirty="0">
                <a:solidFill>
                  <a:schemeClr val="bg1">
                    <a:lumMod val="50000"/>
                  </a:schemeClr>
                </a:solidFill>
              </a:rPr>
              <a:t>visit </a:t>
            </a:r>
            <a:r>
              <a:rPr lang="en-US" sz="1800" i="1" dirty="0" smtClean="0">
                <a:solidFill>
                  <a:schemeClr val="bg1">
                    <a:lumMod val="50000"/>
                  </a:schemeClr>
                </a:solidFill>
              </a:rPr>
              <a:t>the</a:t>
            </a:r>
            <a:r>
              <a:rPr lang="en-US" sz="1800" i="1" dirty="0">
                <a:solidFill>
                  <a:schemeClr val="bg1">
                    <a:lumMod val="50000"/>
                  </a:schemeClr>
                </a:solidFill>
              </a:rPr>
              <a:t> </a:t>
            </a:r>
            <a:r>
              <a:rPr lang="en-US" sz="1800" i="1" dirty="0" smtClean="0">
                <a:solidFill>
                  <a:schemeClr val="bg1">
                    <a:lumMod val="50000"/>
                  </a:schemeClr>
                </a:solidFill>
              </a:rPr>
              <a:t>Academic </a:t>
            </a:r>
            <a:r>
              <a:rPr lang="en-US" sz="1800" i="1" dirty="0">
                <a:solidFill>
                  <a:schemeClr val="bg1">
                    <a:lumMod val="50000"/>
                  </a:schemeClr>
                </a:solidFill>
              </a:rPr>
              <a:t>Honesty site </a:t>
            </a:r>
            <a:r>
              <a:rPr lang="en-US" sz="1800" i="1" dirty="0" smtClean="0">
                <a:solidFill>
                  <a:schemeClr val="bg1">
                    <a:lumMod val="50000"/>
                  </a:schemeClr>
                </a:solidFill>
              </a:rPr>
              <a:t>on</a:t>
            </a:r>
            <a:r>
              <a:rPr lang="en-US" sz="1800" i="1" dirty="0">
                <a:solidFill>
                  <a:schemeClr val="bg1">
                    <a:lumMod val="50000"/>
                  </a:schemeClr>
                </a:solidFill>
              </a:rPr>
              <a:t> </a:t>
            </a:r>
            <a:r>
              <a:rPr lang="en-US" sz="1800" i="1" dirty="0">
                <a:solidFill>
                  <a:schemeClr val="bg1">
                    <a:lumMod val="50000"/>
                  </a:schemeClr>
                </a:solidFill>
                <a:hlinkClick r:id="rId2"/>
              </a:rPr>
              <a:t>http://</a:t>
            </a:r>
            <a:r>
              <a:rPr lang="en-US" sz="1800" i="1" dirty="0" smtClean="0">
                <a:solidFill>
                  <a:schemeClr val="bg1">
                    <a:lumMod val="50000"/>
                  </a:schemeClr>
                </a:solidFill>
                <a:hlinkClick r:id="rId2"/>
              </a:rPr>
              <a:t>www.senecacollege.ca/academic-policy/index.html</a:t>
            </a:r>
            <a:r>
              <a:rPr lang="en-US" sz="1800" i="1" dirty="0">
                <a:solidFill>
                  <a:schemeClr val="bg1">
                    <a:lumMod val="50000"/>
                  </a:schemeClr>
                </a:solidFill>
              </a:rPr>
              <a:t> for </a:t>
            </a:r>
            <a:r>
              <a:rPr lang="en-US" sz="1800" i="1" dirty="0" smtClean="0">
                <a:solidFill>
                  <a:schemeClr val="bg1">
                    <a:lumMod val="50000"/>
                  </a:schemeClr>
                </a:solidFill>
              </a:rPr>
              <a:t>further</a:t>
            </a:r>
            <a:r>
              <a:rPr lang="en-US" sz="1800" i="1" dirty="0">
                <a:solidFill>
                  <a:schemeClr val="bg1">
                    <a:lumMod val="50000"/>
                  </a:schemeClr>
                </a:solidFill>
              </a:rPr>
              <a:t> </a:t>
            </a:r>
            <a:r>
              <a:rPr lang="en-US" sz="1800" i="1" dirty="0" smtClean="0">
                <a:solidFill>
                  <a:schemeClr val="bg1">
                    <a:lumMod val="50000"/>
                  </a:schemeClr>
                </a:solidFill>
              </a:rPr>
              <a:t>information </a:t>
            </a:r>
            <a:r>
              <a:rPr lang="en-US" sz="1800" i="1" dirty="0">
                <a:solidFill>
                  <a:schemeClr val="bg1">
                    <a:lumMod val="50000"/>
                  </a:schemeClr>
                </a:solidFill>
              </a:rPr>
              <a:t>regarding cheating and </a:t>
            </a:r>
            <a:r>
              <a:rPr lang="en-US" sz="1800" i="1" dirty="0" smtClean="0">
                <a:solidFill>
                  <a:schemeClr val="bg1">
                    <a:lumMod val="50000"/>
                  </a:schemeClr>
                </a:solidFill>
              </a:rPr>
              <a:t>plagiarism</a:t>
            </a:r>
            <a:r>
              <a:rPr lang="en-US" sz="1800" i="1" dirty="0">
                <a:solidFill>
                  <a:schemeClr val="bg1">
                    <a:lumMod val="50000"/>
                  </a:schemeClr>
                </a:solidFill>
              </a:rPr>
              <a:t> </a:t>
            </a:r>
            <a:r>
              <a:rPr lang="en-US" sz="1800" i="1" dirty="0" smtClean="0">
                <a:solidFill>
                  <a:schemeClr val="bg1">
                    <a:lumMod val="50000"/>
                  </a:schemeClr>
                </a:solidFill>
              </a:rPr>
              <a:t>policies </a:t>
            </a:r>
            <a:r>
              <a:rPr lang="en-US" sz="1800" i="1" dirty="0">
                <a:solidFill>
                  <a:schemeClr val="bg1">
                    <a:lumMod val="50000"/>
                  </a:schemeClr>
                </a:solidFill>
              </a:rPr>
              <a:t>and procedures</a:t>
            </a:r>
            <a:r>
              <a:rPr lang="en-US" sz="1800" i="1" dirty="0" smtClean="0">
                <a:solidFill>
                  <a:schemeClr val="bg1">
                    <a:lumMod val="50000"/>
                  </a:schemeClr>
                </a:solidFill>
              </a:rPr>
              <a:t>.</a:t>
            </a:r>
          </a:p>
          <a:p>
            <a:pPr marL="0" indent="0">
              <a:buNone/>
            </a:pPr>
            <a:endParaRPr lang="en-US" i="1" dirty="0" smtClean="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1097280" y="3005263"/>
            <a:ext cx="5054831" cy="2687195"/>
          </a:xfrm>
          <a:prstGeom prst="rect">
            <a:avLst/>
          </a:prstGeom>
        </p:spPr>
      </p:pic>
    </p:spTree>
    <p:extLst>
      <p:ext uri="{BB962C8B-B14F-4D97-AF65-F5344CB8AC3E}">
        <p14:creationId xmlns:p14="http://schemas.microsoft.com/office/powerpoint/2010/main" val="4453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3538</TotalTime>
  <Words>907</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INT222</vt:lpstr>
      <vt:lpstr>Welcome! – Course Information </vt:lpstr>
      <vt:lpstr>Course Information – Format </vt:lpstr>
      <vt:lpstr>Course Information</vt:lpstr>
      <vt:lpstr>Course Information / Textbook</vt:lpstr>
      <vt:lpstr>Labs</vt:lpstr>
      <vt:lpstr>Labs – Grading Policy</vt:lpstr>
      <vt:lpstr>Tests – Grading Policy</vt:lpstr>
      <vt:lpstr>Cheating and Plagiarism</vt:lpstr>
      <vt:lpstr>In Order to Pass</vt:lpstr>
      <vt:lpstr>Web Client Programming</vt:lpstr>
      <vt:lpstr>Web Client Programming – Tools </vt:lpstr>
      <vt:lpstr>Great – How do I get started?</vt:lpstr>
      <vt:lpstr>Getting Started – Cont’d</vt:lpstr>
      <vt:lpstr>Getting Started – Cont’d</vt:lpstr>
      <vt:lpstr>Getting Started – Cont’d</vt:lpstr>
      <vt:lpstr>Congratulations </vt:lpstr>
      <vt:lpstr>Questions? </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Patrick Crawford</cp:lastModifiedBy>
  <cp:revision>149</cp:revision>
  <cp:lastPrinted>2016-01-07T17:03:32Z</cp:lastPrinted>
  <dcterms:created xsi:type="dcterms:W3CDTF">2015-09-07T20:55:59Z</dcterms:created>
  <dcterms:modified xsi:type="dcterms:W3CDTF">2016-09-06T20:00:28Z</dcterms:modified>
</cp:coreProperties>
</file>