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1"/>
  </p:notesMasterIdLst>
  <p:sldIdLst>
    <p:sldId id="256" r:id="rId2"/>
    <p:sldId id="435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59" r:id="rId27"/>
    <p:sldId id="460" r:id="rId28"/>
    <p:sldId id="461" r:id="rId29"/>
    <p:sldId id="347" r:id="rId30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  <a:srgbClr val="FF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34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823-1D9E-4D70-86C7-43C7714287C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61DDE-A2AF-4403-8BC5-E6385BCF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XMLHttpReques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xml/dom_examples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MIME_type" TargetMode="External"/><Relationship Id="rId2" Type="http://schemas.openxmlformats.org/officeDocument/2006/relationships/hyperlink" Target="https://en.wikipedia.org/wiki/Douglas_Crockfor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patrick.crawford/shared/fall-2016/int222/lecture10/firstnation.json" TargetMode="External"/><Relationship Id="rId2" Type="http://schemas.openxmlformats.org/officeDocument/2006/relationships/hyperlink" Target="https://scs.senecac.on.ca/~patrick.crawford/shared/fall-2016/int222/lecture10/ajaxjs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s.senecac.on.ca/~patrick.crawford/shared/fall-2016/int222/lecture10/nationArray.json" TargetMode="External"/><Relationship Id="rId4" Type="http://schemas.openxmlformats.org/officeDocument/2006/relationships/hyperlink" Target="https://scs.senecac.on.ca/~patrick.crawford/shared/fall-2016/int222/lecture10/ajaxjson2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JSON" TargetMode="External"/><Relationship Id="rId2" Type="http://schemas.openxmlformats.org/officeDocument/2006/relationships/hyperlink" Target="https://developer.mozilla.org/en-US/docs/AJAX/Getting_Started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esse_James_Garret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webhp?complete=1&amp;hl=en" TargetMode="External"/><Relationship Id="rId2" Type="http://schemas.openxmlformats.org/officeDocument/2006/relationships/hyperlink" Target="http://maps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FranFabrizio/origin-anddevelofdynamicwe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J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 smtClean="0"/>
              <a:t>INT222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dirty="0"/>
              <a:t>Introduction to Ajax and </a:t>
            </a:r>
            <a:r>
              <a:rPr lang="en-US" dirty="0" smtClean="0"/>
              <a:t>JSON</a:t>
            </a:r>
            <a:endParaRPr lang="en-US" dirty="0"/>
          </a:p>
          <a:p>
            <a:pPr algn="ctr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Features /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Make </a:t>
            </a:r>
            <a:r>
              <a:rPr lang="en-US" dirty="0"/>
              <a:t>requests to the server without reloading the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Receive </a:t>
            </a:r>
            <a:r>
              <a:rPr lang="en-US" dirty="0"/>
              <a:t>and work with data from the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AJAX </a:t>
            </a:r>
            <a:r>
              <a:rPr lang="en-US" dirty="0"/>
              <a:t>is a web browser </a:t>
            </a:r>
            <a:r>
              <a:rPr lang="en-US" dirty="0" smtClean="0"/>
              <a:t>technology, </a:t>
            </a:r>
            <a:r>
              <a:rPr lang="en-US" dirty="0"/>
              <a:t>independent of web server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 </a:t>
            </a:r>
            <a:r>
              <a:rPr lang="en-US" dirty="0"/>
              <a:t>user can continue to use the application while the client program requests information from the server in the 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Data-driven </a:t>
            </a:r>
            <a:r>
              <a:rPr lang="en-US" dirty="0"/>
              <a:t>as opposed to page-driven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2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</a:t>
            </a:r>
            <a:r>
              <a:rPr lang="en-US" dirty="0"/>
              <a:t>-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It </a:t>
            </a:r>
            <a:r>
              <a:rPr lang="en-US" dirty="0"/>
              <a:t>is the most important part of AJAX.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It </a:t>
            </a:r>
            <a:r>
              <a:rPr lang="en-US" dirty="0"/>
              <a:t>is a JavaScript object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 Designed </a:t>
            </a:r>
            <a:r>
              <a:rPr lang="en-US" dirty="0"/>
              <a:t>by MS and adopted by Mozilla, Apple,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It </a:t>
            </a:r>
            <a:r>
              <a:rPr lang="en-US" dirty="0"/>
              <a:t>provides an easy way to retrieve data from a URL without having to do a full page refresh.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Creation</a:t>
            </a:r>
            <a:r>
              <a:rPr lang="en-US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522" y="3505500"/>
            <a:ext cx="4173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httpRequest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XMLHttpRequest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5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open</a:t>
            </a:r>
            <a:r>
              <a:rPr lang="en-US" dirty="0"/>
              <a:t>()	</a:t>
            </a:r>
            <a:r>
              <a:rPr lang="en-US" dirty="0" smtClean="0"/>
              <a:t> - Initializes </a:t>
            </a:r>
            <a:r>
              <a:rPr lang="en-US" dirty="0"/>
              <a:t>a request.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send() - Sends </a:t>
            </a:r>
            <a:r>
              <a:rPr lang="en-US" dirty="0"/>
              <a:t>the request.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abort</a:t>
            </a:r>
            <a:r>
              <a:rPr lang="en-US" dirty="0"/>
              <a:t>() - Aborts the </a:t>
            </a:r>
            <a:r>
              <a:rPr lang="en-US" dirty="0" smtClean="0"/>
              <a:t>request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getResponseHeader</a:t>
            </a:r>
            <a:r>
              <a:rPr lang="en-US" dirty="0"/>
              <a:t>() - returns the header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and many others</a:t>
            </a:r>
            <a:r>
              <a:rPr lang="en-US" dirty="0" smtClean="0"/>
              <a:t>…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4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r>
              <a:rPr lang="en-US" dirty="0"/>
              <a:t>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onreadystatechange</a:t>
            </a:r>
            <a:r>
              <a:rPr lang="en-US" dirty="0" smtClean="0"/>
              <a:t> - event handler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readyState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responseType</a:t>
            </a:r>
            <a:r>
              <a:rPr lang="en-US" dirty="0" smtClean="0"/>
              <a:t> 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set to change the response </a:t>
            </a:r>
            <a:r>
              <a:rPr lang="en-US" dirty="0" smtClean="0"/>
              <a:t>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responseText</a:t>
            </a:r>
            <a:r>
              <a:rPr lang="en-US" dirty="0" smtClean="0"/>
              <a:t> - used when receiving JSON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responseXML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3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Step </a:t>
            </a:r>
            <a:r>
              <a:rPr lang="en-US" b="1" dirty="0"/>
              <a:t>1</a:t>
            </a:r>
            <a:r>
              <a:rPr lang="en-US" dirty="0"/>
              <a:t> – </a:t>
            </a:r>
            <a:r>
              <a:rPr lang="en-US" dirty="0" smtClean="0"/>
              <a:t>make </a:t>
            </a:r>
            <a:r>
              <a:rPr lang="en-US" dirty="0"/>
              <a:t>an HTTP request </a:t>
            </a:r>
            <a:r>
              <a:rPr lang="en-US" dirty="0" smtClean="0"/>
              <a:t>object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Step </a:t>
            </a:r>
            <a:r>
              <a:rPr lang="en-US" b="1" dirty="0"/>
              <a:t>2</a:t>
            </a:r>
            <a:r>
              <a:rPr lang="en-US" dirty="0"/>
              <a:t> – register a request </a:t>
            </a:r>
            <a:r>
              <a:rPr lang="en-US" dirty="0" smtClean="0"/>
              <a:t>listener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(or - more commonly)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03048" y="2199306"/>
            <a:ext cx="37278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httpRequest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XMLHttpRequest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703048" y="3118750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httpRequest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onreadystatechange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reqListener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reqListener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process the server response 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703048" y="4884209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httpRequest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onreadystatechange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process the server response 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0941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 Step </a:t>
            </a:r>
            <a:r>
              <a:rPr lang="en-US" b="1" dirty="0"/>
              <a:t>3 </a:t>
            </a:r>
            <a:r>
              <a:rPr lang="en-US" dirty="0"/>
              <a:t>–</a:t>
            </a:r>
            <a:r>
              <a:rPr lang="en-US" dirty="0" smtClean="0"/>
              <a:t> make </a:t>
            </a:r>
            <a:r>
              <a:rPr lang="en-US" dirty="0"/>
              <a:t>the </a:t>
            </a:r>
            <a:r>
              <a:rPr lang="en-US" dirty="0" smtClean="0"/>
              <a:t>request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06879" y="2238328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Specifies the type of request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httpRequest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open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'GET'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'http://www.example.org/some.file'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Sends the request off to the server.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httpRequest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send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null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6382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of open() and send()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Parameters </a:t>
            </a:r>
            <a:r>
              <a:rPr lang="en-US" dirty="0"/>
              <a:t>of the open(method,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async</a:t>
            </a:r>
            <a:r>
              <a:rPr lang="en-US" dirty="0"/>
              <a:t>) </a:t>
            </a:r>
            <a:r>
              <a:rPr lang="en-US" dirty="0" smtClean="0"/>
              <a:t>method, </a:t>
            </a:r>
            <a:r>
              <a:rPr lang="en-US" dirty="0" err="1" smtClean="0"/>
              <a:t>ie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HTTP </a:t>
            </a:r>
            <a:r>
              <a:rPr lang="en-US" dirty="0"/>
              <a:t>request method - GET, POST, </a:t>
            </a:r>
            <a:r>
              <a:rPr lang="en-US" dirty="0" smtClean="0"/>
              <a:t>PUT, DELETE, …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Note, these request "verbs" are different than </a:t>
            </a:r>
            <a:r>
              <a:rPr lang="en-US" b="1" dirty="0" smtClean="0"/>
              <a:t>form</a:t>
            </a:r>
            <a:r>
              <a:rPr lang="en-US" dirty="0" smtClean="0"/>
              <a:t> method "get" &amp; "post"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URL of the </a:t>
            </a:r>
            <a:r>
              <a:rPr lang="en-US" dirty="0" smtClean="0"/>
              <a:t>data that we're trying to request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sets </a:t>
            </a:r>
            <a:r>
              <a:rPr lang="en-US" dirty="0"/>
              <a:t>whether the request is </a:t>
            </a:r>
            <a:r>
              <a:rPr lang="en-US" dirty="0" smtClean="0"/>
              <a:t>asynchronous (runs in the background)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Parameters </a:t>
            </a:r>
            <a:r>
              <a:rPr lang="en-US" dirty="0"/>
              <a:t>of the send(string) method: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"string" parameter: </a:t>
            </a:r>
            <a:r>
              <a:rPr lang="en-US" dirty="0"/>
              <a:t>Only used for </a:t>
            </a:r>
            <a:r>
              <a:rPr lang="en-US" b="1" dirty="0"/>
              <a:t>POST</a:t>
            </a:r>
            <a:r>
              <a:rPr lang="en-US" dirty="0"/>
              <a:t> requests.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Contains any </a:t>
            </a:r>
            <a:r>
              <a:rPr lang="en-US" dirty="0"/>
              <a:t>data you want to send to the server if using POST method. </a:t>
            </a:r>
            <a:endParaRPr lang="en-US" dirty="0" smtClean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can be </a:t>
            </a:r>
            <a:r>
              <a:rPr lang="en-US" dirty="0" smtClean="0"/>
              <a:t>formatted as </a:t>
            </a:r>
            <a:r>
              <a:rPr lang="en-US" dirty="0"/>
              <a:t>a query string, </a:t>
            </a:r>
            <a:r>
              <a:rPr lang="en-US" dirty="0" smtClean="0"/>
              <a:t>for example:</a:t>
            </a:r>
            <a:endParaRPr lang="en-US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name=</a:t>
            </a:r>
            <a:r>
              <a:rPr lang="en-US" dirty="0" err="1" smtClean="0"/>
              <a:t>value&amp;anothername</a:t>
            </a:r>
            <a:r>
              <a:rPr lang="en-US" dirty="0" smtClean="0"/>
              <a:t>="+ </a:t>
            </a:r>
            <a:r>
              <a:rPr lang="en-US" dirty="0" err="1" smtClean="0"/>
              <a:t>encodeURIComponent</a:t>
            </a:r>
            <a:r>
              <a:rPr lang="en-US" dirty="0" smtClean="0"/>
              <a:t>(</a:t>
            </a:r>
            <a:r>
              <a:rPr lang="en-US" dirty="0" err="1" smtClean="0"/>
              <a:t>myVar</a:t>
            </a:r>
            <a:r>
              <a:rPr lang="en-US" dirty="0" smtClean="0"/>
              <a:t>) +"&amp;</a:t>
            </a:r>
            <a:r>
              <a:rPr lang="en-US" dirty="0"/>
              <a:t>so=on"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0125" y="2217561"/>
            <a:ext cx="7698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httpRequest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</a:rPr>
              <a:t>open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'GET'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'http://www.example.org/some.file'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4916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4 </a:t>
            </a:r>
            <a:r>
              <a:rPr lang="en-US" dirty="0"/>
              <a:t>– handling the server </a:t>
            </a:r>
            <a:r>
              <a:rPr lang="en-US" dirty="0" smtClean="0"/>
              <a:t>response </a:t>
            </a:r>
            <a:r>
              <a:rPr lang="en-US" dirty="0"/>
              <a:t>in </a:t>
            </a:r>
            <a:r>
              <a:rPr lang="en-US" dirty="0" smtClean="0"/>
              <a:t>our </a:t>
            </a:r>
            <a:r>
              <a:rPr lang="en-US" dirty="0" err="1" smtClean="0"/>
              <a:t>onreadystatechange</a:t>
            </a:r>
            <a:r>
              <a:rPr lang="en-US" dirty="0" smtClean="0"/>
              <a:t> handler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readyState</a:t>
            </a:r>
            <a:r>
              <a:rPr lang="en-US" dirty="0" smtClean="0"/>
              <a:t> </a:t>
            </a:r>
            <a:r>
              <a:rPr lang="en-US" dirty="0"/>
              <a:t>values: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0 (uninitialized), 1 (loading), 2 (loaded), 3 (interactive), 4 (complete)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6216" y="2354053"/>
            <a:ext cx="752420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httpRequest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onreadystatechange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check for the state of response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httpRequest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readyState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everything is good, the response is received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still not ready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6520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4 </a:t>
            </a:r>
            <a:r>
              <a:rPr lang="en-US" dirty="0" smtClean="0"/>
              <a:t>– </a:t>
            </a:r>
            <a:r>
              <a:rPr lang="en-US" dirty="0"/>
              <a:t>handling the server response in our </a:t>
            </a:r>
            <a:r>
              <a:rPr lang="en-US" dirty="0" err="1"/>
              <a:t>onreadystatechange</a:t>
            </a:r>
            <a:r>
              <a:rPr lang="en-US" dirty="0"/>
              <a:t> </a:t>
            </a:r>
            <a:r>
              <a:rPr lang="en-US" dirty="0" smtClean="0"/>
              <a:t>handler – cont'd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6210" y="2353718"/>
            <a:ext cx="86040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httpRequest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onreadystatechange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check for the state of response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httpRequest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readyState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check is the response code of the HTTP server response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httpRequest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status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perfect!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there was a problem with the request,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for example the response may contain a 404 (Not Found)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or 500 (Internal Server Error) response code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still not ready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2071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smtClean="0"/>
              <a:t>an </a:t>
            </a:r>
            <a:r>
              <a:rPr lang="en-US" dirty="0"/>
              <a:t>XML response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Suppose the server </a:t>
            </a:r>
            <a:r>
              <a:rPr lang="en-US" dirty="0"/>
              <a:t>response is in XML format: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Parsing </a:t>
            </a:r>
            <a:r>
              <a:rPr lang="en-US" dirty="0"/>
              <a:t>XML data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For more examples on working with </a:t>
            </a:r>
            <a:r>
              <a:rPr lang="en-US" dirty="0"/>
              <a:t>XML Data, </a:t>
            </a:r>
            <a:r>
              <a:rPr lang="en-US" dirty="0" smtClean="0"/>
              <a:t>see: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www.w3schools.com/xml/dom_examples.asp</a:t>
            </a:r>
            <a:r>
              <a:rPr lang="en-US" sz="1600" dirty="0" smtClean="0"/>
              <a:t> </a:t>
            </a:r>
            <a:endParaRPr lang="en-US" sz="16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84663" y="223665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&lt;?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xml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version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"1.0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?&gt;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&lt;root&gt;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I'm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a test. 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&lt;/root&gt;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384663" y="3581679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xmldoc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httpRequest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responseXML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root_node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xmldoc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getElementsByTagName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'root'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item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alert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root_node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firstChild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3502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Lab 6 Released - (</a:t>
            </a:r>
            <a:r>
              <a:rPr lang="en-US" dirty="0"/>
              <a:t>Due </a:t>
            </a:r>
            <a:r>
              <a:rPr lang="en-US" dirty="0" smtClean="0"/>
              <a:t>this time next week!)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Quiz 7 Next Week! (Covers this lecture)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smtClean="0"/>
              <a:t>Review during the lab)</a:t>
            </a:r>
          </a:p>
        </p:txBody>
      </p:sp>
    </p:spTree>
    <p:extLst>
      <p:ext uri="{BB962C8B-B14F-4D97-AF65-F5344CB8AC3E}">
        <p14:creationId xmlns:p14="http://schemas.microsoft.com/office/powerpoint/2010/main" val="3995983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JSON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Suppose the server </a:t>
            </a:r>
            <a:r>
              <a:rPr lang="en-US" dirty="0"/>
              <a:t>response is in JSON format: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Parsing </a:t>
            </a:r>
            <a:r>
              <a:rPr lang="en-US" dirty="0"/>
              <a:t>JSON data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Now we can work with the "</a:t>
            </a:r>
            <a:r>
              <a:rPr lang="en-US" dirty="0" err="1" smtClean="0"/>
              <a:t>jsObj</a:t>
            </a:r>
            <a:r>
              <a:rPr lang="en-US" dirty="0" smtClean="0"/>
              <a:t>" object in the same way that we work with any object in JavaScript!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6306" y="2295101"/>
            <a:ext cx="2640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{ 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</a:rPr>
              <a:t>name"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</a:rPr>
              <a:t>"Kevin"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</a:rPr>
              <a:t>"age"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22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366306" y="3247684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Javascript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function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JSON.parse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to parse JSON data</a:t>
            </a: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jsonObj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httpRequest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responseText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jsObj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JSON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parse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jsonObj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name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jsObj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age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jsObj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42053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JSON</a:t>
            </a:r>
            <a:r>
              <a:rPr lang="en-US" dirty="0" smtClean="0"/>
              <a:t> </a:t>
            </a:r>
            <a:r>
              <a:rPr lang="en-US" dirty="0"/>
              <a:t>stands for </a:t>
            </a: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N</a:t>
            </a:r>
            <a:r>
              <a:rPr lang="en-US" dirty="0"/>
              <a:t>otation.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specified by </a:t>
            </a:r>
            <a:r>
              <a:rPr lang="en-US" dirty="0">
                <a:hlinkClick r:id="rId2"/>
              </a:rPr>
              <a:t>Douglas </a:t>
            </a:r>
            <a:r>
              <a:rPr lang="en-US" dirty="0" err="1">
                <a:hlinkClick r:id="rId2"/>
              </a:rPr>
              <a:t>Crockford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lightweight text based data-interchange format.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"self-describing" and easy to understand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smaller than XML, and faster and easier to parse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JSON </a:t>
            </a:r>
            <a:r>
              <a:rPr lang="en-US" dirty="0"/>
              <a:t>parsers and JSON libraries exists for many different programming languages.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e.g. C, C++, Java, Python, Perl, PHP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JSON </a:t>
            </a:r>
            <a:r>
              <a:rPr lang="en-US" dirty="0"/>
              <a:t>filename extension is .</a:t>
            </a:r>
            <a:r>
              <a:rPr lang="en-US" dirty="0" err="1"/>
              <a:t>json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JSON </a:t>
            </a:r>
            <a:r>
              <a:rPr lang="en-US" dirty="0"/>
              <a:t>Internet </a:t>
            </a:r>
            <a:r>
              <a:rPr lang="en-US" dirty="0" smtClean="0"/>
              <a:t>Media type (</a:t>
            </a:r>
            <a:r>
              <a:rPr lang="en-US" dirty="0" smtClean="0">
                <a:hlinkClick r:id="rId3"/>
              </a:rPr>
              <a:t>MIME type</a:t>
            </a:r>
            <a:r>
              <a:rPr lang="en-US" dirty="0" smtClean="0"/>
              <a:t>) is application/</a:t>
            </a:r>
            <a:r>
              <a:rPr lang="en-US" dirty="0" err="1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01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Strings encoded using </a:t>
            </a:r>
            <a:r>
              <a:rPr lang="en-US" b="1" dirty="0" smtClean="0"/>
              <a:t>JSON</a:t>
            </a:r>
            <a:r>
              <a:rPr lang="en-US" dirty="0" smtClean="0"/>
              <a:t> are typically structured as either a </a:t>
            </a:r>
            <a:r>
              <a:rPr lang="en-US" b="1" dirty="0" smtClean="0"/>
              <a:t>single object</a:t>
            </a:r>
            <a:r>
              <a:rPr lang="en-US" dirty="0"/>
              <a:t>: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or an </a:t>
            </a:r>
            <a:r>
              <a:rPr lang="en-US" b="1" dirty="0" smtClean="0"/>
              <a:t>array of objects: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286" y="224787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firstName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"John"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lastName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"Smith"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"age"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25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"address"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"street"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"21 2nd Street"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4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city"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"North York"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4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province"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"ON"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4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postalCode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"M2M6T6"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306286" y="454733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"name"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"Kevin"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"age"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22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"gender"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"m"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},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"name"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"Kate"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"age"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22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"gender"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"f"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},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"name"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"Steven"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"age"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25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"gender"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"m"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},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"name"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"Bill"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"age"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22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"gender"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</a:rPr>
              <a:t>"m"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80030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</a:t>
            </a:r>
            <a:r>
              <a:rPr lang="en-US" dirty="0" smtClean="0"/>
              <a:t>Data </a:t>
            </a:r>
            <a:r>
              <a:rPr lang="en-US" dirty="0"/>
              <a:t>vs 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JSON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JavaScript</a:t>
            </a:r>
            <a:r>
              <a:rPr lang="en-US" dirty="0"/>
              <a:t> use the same syntax to describe data objects, including Arrays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However, </a:t>
            </a:r>
            <a:r>
              <a:rPr lang="en-US" dirty="0"/>
              <a:t>JSON objects </a:t>
            </a:r>
            <a:r>
              <a:rPr lang="en-US" dirty="0" smtClean="0"/>
              <a:t>are </a:t>
            </a:r>
            <a:r>
              <a:rPr lang="en-US" dirty="0"/>
              <a:t>text-based or "</a:t>
            </a:r>
            <a:r>
              <a:rPr lang="en-US" dirty="0" err="1"/>
              <a:t>string"s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b="1" dirty="0"/>
              <a:t>properties</a:t>
            </a:r>
            <a:r>
              <a:rPr lang="en-US" dirty="0"/>
              <a:t> </a:t>
            </a:r>
            <a:r>
              <a:rPr lang="en-US" dirty="0" smtClean="0"/>
              <a:t>represented in JSON strings </a:t>
            </a:r>
            <a:r>
              <a:rPr lang="en-US" dirty="0"/>
              <a:t>have to be </a:t>
            </a:r>
            <a:r>
              <a:rPr lang="en-US" dirty="0" smtClean="0"/>
              <a:t>quoted.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e.g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b="1" dirty="0" smtClean="0"/>
              <a:t>'</a:t>
            </a:r>
            <a:r>
              <a:rPr lang="en-US" dirty="0" smtClean="0"/>
              <a:t>                                                 </a:t>
            </a:r>
            <a:r>
              <a:rPr lang="en-US" b="1" dirty="0" smtClean="0"/>
              <a:t>'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027" y="3061363"/>
            <a:ext cx="2963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{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name"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"Kevin"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"age"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22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44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Objects vs 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Conversion </a:t>
            </a:r>
            <a:r>
              <a:rPr lang="en-US" dirty="0"/>
              <a:t>between JSON and JavaScript objects – using JS built-in object: JSON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Serializing JavaScript object (converting </a:t>
            </a:r>
            <a:r>
              <a:rPr lang="en-US" b="1" dirty="0"/>
              <a:t>JavaScript</a:t>
            </a:r>
            <a:r>
              <a:rPr lang="en-US" dirty="0"/>
              <a:t> </a:t>
            </a:r>
            <a:r>
              <a:rPr lang="en-US" b="1" dirty="0"/>
              <a:t>object</a:t>
            </a:r>
            <a:r>
              <a:rPr lang="en-US" dirty="0"/>
              <a:t>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b="1" dirty="0"/>
              <a:t>JSON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) 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Parsing JSON string (converting </a:t>
            </a:r>
            <a:r>
              <a:rPr lang="en-US" b="1" dirty="0"/>
              <a:t>JSON</a:t>
            </a:r>
            <a:r>
              <a:rPr lang="en-US" dirty="0"/>
              <a:t> object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b="1" dirty="0"/>
              <a:t>JavaScript</a:t>
            </a:r>
            <a:r>
              <a:rPr lang="en-US" dirty="0"/>
              <a:t> </a:t>
            </a:r>
            <a:r>
              <a:rPr lang="en-US" b="1" dirty="0"/>
              <a:t>object</a:t>
            </a:r>
            <a:r>
              <a:rPr lang="en-US" dirty="0"/>
              <a:t> ) 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43270" y="264200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jsObject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r-FR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language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</a:rPr>
              <a:t>"Java"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</a:rPr>
              <a:t>"course"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</a:rPr>
              <a:t>"JAC444"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JSONString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JSON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stringify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</a:rPr>
              <a:t>jsObject</a:t>
            </a:r>
            <a:r>
              <a:rPr lang="en-US" sz="1600" b="1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643270" y="402305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JSONString2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'{ "language" : "C++", "course" : "OPP344" }'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jsObject2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JSON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parse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JSONString2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5864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vs XML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 </a:t>
            </a:r>
            <a:r>
              <a:rPr lang="en-CA" b="1" dirty="0" smtClean="0"/>
              <a:t>JSON</a:t>
            </a:r>
            <a:r>
              <a:rPr lang="en-CA" dirty="0" smtClean="0"/>
              <a:t> Data</a:t>
            </a:r>
            <a:endParaRPr lang="en-CA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97280" y="2370197"/>
            <a:ext cx="84018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"menu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: {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"id"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"file"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value"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"File"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popup"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</a:rPr>
              <a:t>menuitem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[{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"value"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"New"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</a:rPr>
              <a:t>onclick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</a:rPr>
              <a:t>CreateDoc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()"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},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            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{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value"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"Open"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</a:rPr>
              <a:t>onclick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"OpenDoc()"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},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             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{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value"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"Close"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</a:rPr>
              <a:t>onclick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</a:rPr>
              <a:t>CloseDoc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</a:rPr>
              <a:t>()"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}]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</a:t>
            </a:r>
            <a:r>
              <a:rPr lang="en-U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}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}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31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vs XML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 </a:t>
            </a:r>
            <a:r>
              <a:rPr lang="en-CA" b="1" dirty="0" smtClean="0"/>
              <a:t>XML</a:t>
            </a:r>
            <a:r>
              <a:rPr lang="en-CA" dirty="0" smtClean="0"/>
              <a:t> Data</a:t>
            </a:r>
            <a:endParaRPr lang="en-CA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7280" y="242625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</a:rPr>
              <a:t>&lt;?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</a:rPr>
              <a:t>xml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version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"1.0</a:t>
            </a:r>
            <a:r>
              <a:rPr lang="en-U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</a:rPr>
              <a:t>?&gt;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&lt;root&gt;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&lt;menu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"file"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"File"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&lt;popup&gt;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menuitem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"New"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</a:rPr>
              <a:t>onclick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</a:rPr>
              <a:t>CreateDoc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menuitem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"Open"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</a:rPr>
              <a:t>onclick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"OpenDoc()"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menuitem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"Close"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</a:rPr>
              <a:t>onclick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</a:rPr>
              <a:t>CloseDoc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&lt;/popup&gt;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&lt;/menu&gt;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&lt;/root&gt;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1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</a:t>
            </a:r>
            <a:r>
              <a:rPr lang="en-US" dirty="0"/>
              <a:t>AJAX calls </a:t>
            </a:r>
            <a:r>
              <a:rPr lang="en-US" dirty="0" smtClean="0"/>
              <a:t>to </a:t>
            </a:r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Example </a:t>
            </a:r>
            <a:r>
              <a:rPr lang="en-US" dirty="0">
                <a:hlinkClick r:id="rId2"/>
              </a:rPr>
              <a:t>1</a:t>
            </a:r>
            <a:r>
              <a:rPr lang="en-US" dirty="0"/>
              <a:t>: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calling </a:t>
            </a:r>
            <a:r>
              <a:rPr lang="en-US" dirty="0"/>
              <a:t>a </a:t>
            </a:r>
            <a:r>
              <a:rPr lang="en-US" dirty="0">
                <a:hlinkClick r:id="rId3"/>
              </a:rPr>
              <a:t>web service </a:t>
            </a:r>
            <a:r>
              <a:rPr lang="en-US" dirty="0"/>
              <a:t>with JSON object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4"/>
              </a:rPr>
              <a:t>Example </a:t>
            </a:r>
            <a:r>
              <a:rPr lang="en-US" dirty="0">
                <a:hlinkClick r:id="rId4"/>
              </a:rPr>
              <a:t>2</a:t>
            </a:r>
            <a:r>
              <a:rPr lang="en-US" dirty="0"/>
              <a:t>: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calling </a:t>
            </a:r>
            <a:r>
              <a:rPr lang="en-US" dirty="0"/>
              <a:t>a </a:t>
            </a:r>
            <a:r>
              <a:rPr lang="en-US" dirty="0">
                <a:hlinkClick r:id="rId5"/>
              </a:rPr>
              <a:t>web service</a:t>
            </a:r>
            <a:r>
              <a:rPr lang="en-US" dirty="0"/>
              <a:t> with JSON array </a:t>
            </a:r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6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&amp; Helpful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2"/>
              </a:rPr>
              <a:t>MDN</a:t>
            </a:r>
            <a:r>
              <a:rPr lang="en-US" dirty="0">
                <a:hlinkClick r:id="rId2"/>
              </a:rPr>
              <a:t>: AJAX - </a:t>
            </a:r>
            <a:r>
              <a:rPr lang="en-US" dirty="0" err="1">
                <a:hlinkClick r:id="rId2"/>
              </a:rPr>
              <a:t>Getting_Started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3"/>
              </a:rPr>
              <a:t>JavaScript </a:t>
            </a:r>
            <a:r>
              <a:rPr lang="en-US" dirty="0">
                <a:hlinkClick r:id="rId3"/>
              </a:rPr>
              <a:t>Object Notation (JSON</a:t>
            </a:r>
            <a:r>
              <a:rPr lang="en-US" dirty="0" smtClean="0">
                <a:hlinkClick r:id="rId3"/>
              </a:rPr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9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Would you like to see any more examples?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AJAX?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AJAX </a:t>
            </a:r>
            <a:r>
              <a:rPr lang="en-US" dirty="0"/>
              <a:t>stands for </a:t>
            </a:r>
            <a:r>
              <a:rPr lang="en-US" b="1" dirty="0"/>
              <a:t>A</a:t>
            </a:r>
            <a:r>
              <a:rPr lang="en-US" dirty="0"/>
              <a:t>synchronous </a:t>
            </a:r>
            <a:r>
              <a:rPr lang="en-US" b="1" dirty="0" smtClean="0"/>
              <a:t>Ja</a:t>
            </a:r>
            <a:r>
              <a:rPr lang="en-US" dirty="0" smtClean="0"/>
              <a:t>vaScript and </a:t>
            </a:r>
            <a:r>
              <a:rPr lang="en-US" b="1" dirty="0"/>
              <a:t>X</a:t>
            </a:r>
            <a:r>
              <a:rPr lang="en-US" dirty="0"/>
              <a:t>ML.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Coined </a:t>
            </a:r>
            <a:r>
              <a:rPr lang="en-US" dirty="0"/>
              <a:t>in 2005 by </a:t>
            </a:r>
            <a:r>
              <a:rPr lang="en-US" dirty="0">
                <a:hlinkClick r:id="rId2"/>
              </a:rPr>
              <a:t>Jesse James Garrett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Not </a:t>
            </a:r>
            <a:r>
              <a:rPr lang="en-US" dirty="0"/>
              <a:t>a technology , but a </a:t>
            </a:r>
            <a:r>
              <a:rPr lang="en-US" dirty="0" smtClean="0"/>
              <a:t>"new" </a:t>
            </a:r>
            <a:r>
              <a:rPr lang="en-US" dirty="0"/>
              <a:t>way to </a:t>
            </a:r>
            <a:r>
              <a:rPr lang="en-US" dirty="0" smtClean="0"/>
              <a:t>use existing </a:t>
            </a:r>
            <a:r>
              <a:rPr lang="en-US" dirty="0"/>
              <a:t>technologies.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AJAX </a:t>
            </a:r>
            <a:r>
              <a:rPr lang="en-US" dirty="0"/>
              <a:t>is a group of interrelated </a:t>
            </a:r>
            <a:r>
              <a:rPr lang="en-US" dirty="0" smtClean="0"/>
              <a:t>web techniques </a:t>
            </a:r>
            <a:r>
              <a:rPr lang="en-US" dirty="0"/>
              <a:t>used on the client-side </a:t>
            </a:r>
            <a:r>
              <a:rPr lang="en-US" dirty="0" smtClean="0"/>
              <a:t>for creating </a:t>
            </a:r>
            <a:r>
              <a:rPr lang="en-US" dirty="0"/>
              <a:t>fast and dynamic web pages.</a:t>
            </a:r>
          </a:p>
        </p:txBody>
      </p:sp>
    </p:spTree>
    <p:extLst>
      <p:ext uri="{BB962C8B-B14F-4D97-AF65-F5344CB8AC3E}">
        <p14:creationId xmlns:p14="http://schemas.microsoft.com/office/powerpoint/2010/main" val="54452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 in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CSS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JavaScript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Document Object Model (DOM)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XML/JSON</a:t>
            </a:r>
            <a:r>
              <a:rPr lang="en-US" dirty="0"/>
              <a:t>, XSLT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XMLHttpRequest</a:t>
            </a:r>
            <a:r>
              <a:rPr lang="en-US" dirty="0" smtClean="0"/>
              <a:t> </a:t>
            </a:r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42077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 smtClean="0"/>
              <a:t>  Google </a:t>
            </a:r>
            <a:r>
              <a:rPr lang="nl-NL" dirty="0"/>
              <a:t>Maps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>
                <a:hlinkClick r:id="rId2"/>
              </a:rPr>
              <a:t>http://maps.google.com</a:t>
            </a:r>
            <a:r>
              <a:rPr lang="nl-NL" dirty="0" smtClean="0">
                <a:hlinkClick r:id="rId2"/>
              </a:rPr>
              <a:t>/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 smtClean="0"/>
              <a:t>  Google </a:t>
            </a:r>
            <a:r>
              <a:rPr lang="nl-NL" dirty="0"/>
              <a:t>Suggest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www.google.com/webhp?complete=1&amp;hl=en</a:t>
            </a:r>
            <a:endParaRPr lang="nl-NL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 smtClean="0"/>
              <a:t>  Open the "network" tab in Chrome or Firefox developer tools while you interact with the maps or autocomplete – notice the activity?</a:t>
            </a:r>
          </a:p>
          <a:p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9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AJAX </a:t>
            </a:r>
            <a:r>
              <a:rPr lang="en-US" dirty="0"/>
              <a:t>allows web pages to be updated asynchronously by exchanging small amounts of data with the server behind the scenes. This means that it is possible to update parts of a web page, without reloading the whole page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5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AJAX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097836"/>
            <a:ext cx="6766560" cy="35191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143" y="5765074"/>
            <a:ext cx="442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31427" y="5765074"/>
            <a:ext cx="4624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www.slideshare.net/FranFabrizio/origin-anddevelofdynamicweb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1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with </a:t>
            </a:r>
            <a:r>
              <a:rPr lang="en-US" dirty="0" smtClean="0"/>
              <a:t>Classic 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Conventional </a:t>
            </a:r>
            <a:r>
              <a:rPr lang="en-US" dirty="0"/>
              <a:t>web </a:t>
            </a:r>
            <a:r>
              <a:rPr lang="en-US" dirty="0" smtClean="0"/>
              <a:t>applications </a:t>
            </a:r>
            <a:r>
              <a:rPr lang="en-US" dirty="0"/>
              <a:t>transmit information to and from the sever using synchronous requests.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This </a:t>
            </a:r>
            <a:r>
              <a:rPr lang="en-US" dirty="0"/>
              <a:t>means you fill out a form, hit submit, and get directed to a new page with new information from the server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Using AJAX – we are able to request data from the server &amp; update the DOM with the result without leaving the page!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data in AJAX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XML</a:t>
            </a:r>
            <a:r>
              <a:rPr lang="en-US" dirty="0" smtClean="0"/>
              <a:t> </a:t>
            </a:r>
            <a:r>
              <a:rPr lang="en-US" dirty="0"/>
              <a:t>was originally used as the format in AJA</a:t>
            </a:r>
            <a:r>
              <a:rPr lang="en-US" b="1" dirty="0"/>
              <a:t>X</a:t>
            </a:r>
            <a:r>
              <a:rPr lang="en-US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2"/>
              </a:rPr>
              <a:t>JSON</a:t>
            </a:r>
            <a:r>
              <a:rPr lang="en-US" dirty="0" smtClean="0"/>
              <a:t> (JavaScript Object Notation) is </a:t>
            </a:r>
            <a:r>
              <a:rPr lang="en-US" dirty="0"/>
              <a:t>used more than XML nowadays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Advantages of </a:t>
            </a:r>
            <a:r>
              <a:rPr lang="en-US" dirty="0"/>
              <a:t>JSON: </a:t>
            </a:r>
            <a:r>
              <a:rPr lang="en-US" dirty="0" smtClean="0"/>
              <a:t>Concise, readable and </a:t>
            </a:r>
            <a:r>
              <a:rPr lang="en-US" dirty="0"/>
              <a:t>a part of </a:t>
            </a:r>
            <a:r>
              <a:rPr lang="en-US" dirty="0" smtClean="0"/>
              <a:t>JavaScript, </a:t>
            </a:r>
            <a:r>
              <a:rPr lang="en-US" dirty="0" err="1" smtClean="0"/>
              <a:t>ie</a:t>
            </a:r>
            <a:r>
              <a:rPr lang="en-US" dirty="0" smtClean="0"/>
              <a:t>:</a:t>
            </a:r>
          </a:p>
          <a:p>
            <a:r>
              <a:rPr lang="en-US" sz="1600" dirty="0"/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</a:t>
            </a:r>
            <a:r>
              <a:rPr lang="en-US" sz="1600" dirty="0" smtClean="0"/>
              <a:t>   "</a:t>
            </a:r>
            <a:r>
              <a:rPr lang="en-US" sz="1600" dirty="0" err="1" smtClean="0"/>
              <a:t>isbn</a:t>
            </a:r>
            <a:r>
              <a:rPr lang="en-US" sz="1600" dirty="0"/>
              <a:t>": 0062225677,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</a:t>
            </a:r>
            <a:r>
              <a:rPr lang="en-US" sz="1600" dirty="0" smtClean="0"/>
              <a:t>   "</a:t>
            </a:r>
            <a:r>
              <a:rPr lang="en-US" sz="1600" dirty="0"/>
              <a:t>title": </a:t>
            </a:r>
            <a:r>
              <a:rPr lang="en-US" sz="1600" dirty="0" smtClean="0"/>
              <a:t>"The </a:t>
            </a:r>
            <a:r>
              <a:rPr lang="en-US" sz="1600" dirty="0" err="1" smtClean="0"/>
              <a:t>Colour</a:t>
            </a:r>
            <a:r>
              <a:rPr lang="en-US" sz="1600" dirty="0" smtClean="0"/>
              <a:t> of Magic",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  </a:t>
            </a:r>
            <a:r>
              <a:rPr lang="en-US" sz="1600" dirty="0" smtClean="0"/>
              <a:t>   "</a:t>
            </a:r>
            <a:r>
              <a:rPr lang="en-US" sz="1600" dirty="0"/>
              <a:t>author": </a:t>
            </a:r>
            <a:r>
              <a:rPr lang="en-US" sz="1600" dirty="0" smtClean="0"/>
              <a:t>"Terry Pratchett",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  </a:t>
            </a:r>
            <a:r>
              <a:rPr lang="en-US" sz="1600" dirty="0" smtClean="0"/>
              <a:t>   "</a:t>
            </a:r>
            <a:r>
              <a:rPr lang="en-US" sz="1600" dirty="0"/>
              <a:t>published": {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</a:t>
            </a:r>
            <a:r>
              <a:rPr lang="en-US" sz="1600" dirty="0" smtClean="0"/>
              <a:t>      "</a:t>
            </a:r>
            <a:r>
              <a:rPr lang="en-US" sz="1600" dirty="0"/>
              <a:t>by": "Harper; Reissue edition",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</a:t>
            </a:r>
            <a:r>
              <a:rPr lang="en-US" sz="1600" dirty="0" smtClean="0"/>
              <a:t>      "</a:t>
            </a:r>
            <a:r>
              <a:rPr lang="en-US" sz="1600" dirty="0"/>
              <a:t>year": </a:t>
            </a:r>
            <a:r>
              <a:rPr lang="en-US" sz="1600" dirty="0" smtClean="0"/>
              <a:t>2013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  </a:t>
            </a:r>
            <a:r>
              <a:rPr lang="en-US" sz="1600" dirty="0" smtClean="0"/>
              <a:t>   }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smtClean="0"/>
              <a:t>}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11016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13431</TotalTime>
  <Words>1524</Words>
  <Application>Microsoft Office PowerPoint</Application>
  <PresentationFormat>Widescreen</PresentationFormat>
  <Paragraphs>255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Retrospect</vt:lpstr>
      <vt:lpstr>INT222</vt:lpstr>
      <vt:lpstr>Announcements</vt:lpstr>
      <vt:lpstr>What is AJAX?</vt:lpstr>
      <vt:lpstr>Technologies used in AJAX</vt:lpstr>
      <vt:lpstr>AJAX Examples</vt:lpstr>
      <vt:lpstr>How does it Work?</vt:lpstr>
      <vt:lpstr>The AJAX model</vt:lpstr>
      <vt:lpstr>Comparing with Classic Web Applications</vt:lpstr>
      <vt:lpstr>Packaging data in AJAX model</vt:lpstr>
      <vt:lpstr>AJAX Features / Advantages</vt:lpstr>
      <vt:lpstr>Getting Started - XMLHttpRequest object</vt:lpstr>
      <vt:lpstr>XMLHttpRequest Methods</vt:lpstr>
      <vt:lpstr>XMLHttpRequest Properties</vt:lpstr>
      <vt:lpstr>Writing AJAX</vt:lpstr>
      <vt:lpstr>Writing AJAX</vt:lpstr>
      <vt:lpstr>Parameters of open() and send()</vt:lpstr>
      <vt:lpstr>Writing AJAX</vt:lpstr>
      <vt:lpstr>Writing AJAX</vt:lpstr>
      <vt:lpstr>Working with an XML response</vt:lpstr>
      <vt:lpstr>Working with the JSON response</vt:lpstr>
      <vt:lpstr>About JSON</vt:lpstr>
      <vt:lpstr>JSON Structures</vt:lpstr>
      <vt:lpstr>JSON Data vs JavaScript Objects</vt:lpstr>
      <vt:lpstr>JSON Objects vs JavaScript Objects</vt:lpstr>
      <vt:lpstr>JSON vs XML</vt:lpstr>
      <vt:lpstr>JSON vs XML</vt:lpstr>
      <vt:lpstr>Simulating AJAX calls to Web Services</vt:lpstr>
      <vt:lpstr>Reference &amp; Helpful Resources</vt:lpstr>
      <vt:lpstr>Questions? </vt:lpstr>
    </vt:vector>
  </TitlesOfParts>
  <Company>Seneca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Patrick Crawford</cp:lastModifiedBy>
  <cp:revision>516</cp:revision>
  <cp:lastPrinted>2016-01-07T17:03:32Z</cp:lastPrinted>
  <dcterms:created xsi:type="dcterms:W3CDTF">2015-09-07T20:55:59Z</dcterms:created>
  <dcterms:modified xsi:type="dcterms:W3CDTF">2016-11-30T11:49:11Z</dcterms:modified>
</cp:coreProperties>
</file>