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5"/>
  </p:notesMasterIdLst>
  <p:sldIdLst>
    <p:sldId id="256" r:id="rId2"/>
    <p:sldId id="409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8" r:id="rId63"/>
    <p:sldId id="347" r:id="rId6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leformat.info/info/charset/UTF-8/list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3&amp;cad=rja&amp;uact=8&amp;ved=0CDcQFjAC&amp;url=https://developer.mozilla.org/en-US/docs/Web/JavaScript/Guide/Inheritance_and_the_prototype_chain&amp;ei=UN0QVOOpFZahyASO04DgDw&amp;usg=AFQjCNEkuIlrNZYbiLZtoMD8_U9k9BRFEQ&amp;sig2=Izr6MYRlIoZXgmE_rCGNvQ" TargetMode="External"/><Relationship Id="rId2" Type="http://schemas.openxmlformats.org/officeDocument/2006/relationships/hyperlink" Target="https://www.google.ca/url?sa=t&amp;rct=j&amp;q=&amp;esrc=s&amp;source=web&amp;cd=1&amp;cad=rja&amp;uact=8&amp;ved=0CB8QFjAA&amp;url=https://developer.mozilla.org/en-US/docs/Web/JavaScript/Introduction_to_Object-Oriented_JavaScript&amp;ei=UN0QVOOpFZahyASO04DgDw&amp;usg=AFQjCNFJfSBP0-OyFTlsqHSrWcyU56BEpg&amp;sig2=Ui6MNt5zHLRoEZPclRXK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cs/Web/JavaScript/Reference/Global_Objects" TargetMode="External"/><Relationship Id="rId5" Type="http://schemas.openxmlformats.org/officeDocument/2006/relationships/hyperlink" Target="https://developer.mozilla.org/en-US/docs/Web/JavaScript/Guide/Closures" TargetMode="External"/><Relationship Id="rId4" Type="http://schemas.openxmlformats.org/officeDocument/2006/relationships/hyperlink" Target="https://www.google.ca/url?sa=t&amp;rct=j&amp;q=&amp;esrc=s&amp;source=web&amp;cd=4&amp;cad=rja&amp;uact=8&amp;ved=0CEMQFjAD&amp;url=https://developer.mozilla.org/en-US/docs/Web/JavaScript/Guide/Details_of_the_Object_Model&amp;ei=UN0QVOOpFZahyASO04DgDw&amp;usg=AFQjCNFutt2uMV--5dL0y6cy6ze7fEqYdA&amp;sig2=iXoLYTezR_0GYZjz4sAPeQ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Built In / Custom Objects &amp; Prototypal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 smtClean="0"/>
              <a:t>charCodeAt</a:t>
            </a:r>
            <a:r>
              <a:rPr lang="en-US" dirty="0" smtClean="0"/>
              <a:t>(index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The </a:t>
            </a:r>
            <a:r>
              <a:rPr lang="en-US" sz="1600" dirty="0"/>
              <a:t>method returns the </a:t>
            </a:r>
            <a:r>
              <a:rPr lang="en-US" sz="1600" dirty="0" err="1"/>
              <a:t>unicode</a:t>
            </a:r>
            <a:r>
              <a:rPr lang="en-US" sz="1600" dirty="0"/>
              <a:t> of a character.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Index can be a value from 0 to one less than the length. 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Syntax</a:t>
            </a:r>
            <a:r>
              <a:rPr lang="en-US" sz="1600" b="1" dirty="0"/>
              <a:t>: </a:t>
            </a:r>
            <a:r>
              <a:rPr lang="en-US" sz="1600" b="1" dirty="0" err="1"/>
              <a:t>stringName.charCodeAt</a:t>
            </a:r>
            <a:r>
              <a:rPr lang="en-US" sz="1600" b="1" dirty="0"/>
              <a:t>(index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425440" y="1845734"/>
            <a:ext cx="6357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 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"AZaz09"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012345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A  returns  65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Z  returns  90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a  returns  97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z  returns  122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0  returns  48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9  returns  57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charCodeAt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returns 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charCodeAt</a:t>
            </a:r>
            <a:r>
              <a:rPr lang="en-US" dirty="0"/>
              <a:t>(index)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About </a:t>
            </a:r>
            <a:r>
              <a:rPr lang="en-US" dirty="0"/>
              <a:t>Unicode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Unicode provides a unique number for every character, no matter what the platform is.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UTF-8: a character encoding has become the dominant for the World Wide Web.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www.fileformat.info/info/charset/UTF-8/list.htm</a:t>
            </a:r>
            <a:r>
              <a:rPr lang="en-US" dirty="0" smtClean="0"/>
              <a:t> 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array index to access character in a string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2377" y="4318968"/>
            <a:ext cx="573894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example2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               012345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	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example2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"T"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476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String object –</a:t>
            </a:r>
            <a:r>
              <a:rPr lang="en-US" dirty="0" smtClean="0"/>
              <a:t> </a:t>
            </a:r>
            <a:r>
              <a:rPr lang="en-US" dirty="0" err="1" smtClean="0"/>
              <a:t>concat</a:t>
            </a:r>
            <a:r>
              <a:rPr lang="en-US" dirty="0" smtClean="0"/>
              <a:t>(str1,str2,...)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concat</a:t>
            </a:r>
            <a:r>
              <a:rPr lang="en-US" dirty="0"/>
              <a:t>(....) method combines the text of two or more strings.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 is always recommended that you use the assignment operators (+, +=) instead of the </a:t>
            </a:r>
            <a:r>
              <a:rPr lang="en-US" dirty="0" err="1" smtClean="0"/>
              <a:t>concat</a:t>
            </a:r>
            <a:r>
              <a:rPr lang="en-US" dirty="0" smtClean="0"/>
              <a:t> method.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Syntax</a:t>
            </a:r>
            <a:r>
              <a:rPr lang="en-US" b="1" dirty="0"/>
              <a:t>: </a:t>
            </a:r>
            <a:r>
              <a:rPr lang="en-US" b="1" dirty="0" err="1"/>
              <a:t>stringName.concat</a:t>
            </a:r>
            <a:r>
              <a:rPr lang="en-US" b="1" dirty="0"/>
              <a:t>(string2, string3)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543" y="3484492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"My courses are: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"OOP244"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concat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&amp;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myString2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myString0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My courses are: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INT222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&amp;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OOP244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479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50080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Returns </a:t>
            </a:r>
            <a:r>
              <a:rPr lang="en-US" sz="1800" dirty="0"/>
              <a:t>the position at which the character or string begins. </a:t>
            </a:r>
            <a:r>
              <a:rPr lang="en-US" sz="1800" dirty="0" err="1"/>
              <a:t>indexOf</a:t>
            </a:r>
            <a:r>
              <a:rPr lang="en-US" sz="1800" dirty="0"/>
              <a:t> returns only the first occurrence of your character or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If </a:t>
            </a:r>
            <a:r>
              <a:rPr lang="en-US" sz="1800" dirty="0" err="1"/>
              <a:t>indexOf</a:t>
            </a:r>
            <a:r>
              <a:rPr lang="en-US" sz="1800" dirty="0"/>
              <a:t> returns zero, the character or the string you are looking for begins at the 1st character.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If </a:t>
            </a:r>
            <a:r>
              <a:rPr lang="en-US" sz="1800" dirty="0" err="1"/>
              <a:t>indexOf</a:t>
            </a:r>
            <a:r>
              <a:rPr lang="en-US" sz="1800" dirty="0"/>
              <a:t> returns -1, the character or string you searched for is not contained within the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845734"/>
            <a:ext cx="48593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012345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"I"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"NT"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3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t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 </a:t>
            </a:r>
          </a:p>
        </p:txBody>
      </p:sp>
    </p:spTree>
    <p:extLst>
      <p:ext uri="{BB962C8B-B14F-4D97-AF65-F5344CB8AC3E}">
        <p14:creationId xmlns:p14="http://schemas.microsoft.com/office/powerpoint/2010/main" val="6237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JS String object – </a:t>
            </a:r>
            <a:r>
              <a:rPr lang="en-US" sz="4400" dirty="0" err="1" smtClean="0"/>
              <a:t>indexOf</a:t>
            </a:r>
            <a:r>
              <a:rPr lang="en-US" sz="4400" dirty="0" smtClean="0"/>
              <a:t>(</a:t>
            </a:r>
            <a:r>
              <a:rPr lang="en-US" sz="4400" dirty="0" err="1" smtClean="0"/>
              <a:t>subStr</a:t>
            </a:r>
            <a:r>
              <a:rPr lang="en-US" sz="4400" dirty="0" smtClean="0"/>
              <a:t>,[optional])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optional 2</a:t>
            </a:r>
            <a:r>
              <a:rPr lang="en-US" baseline="30000" dirty="0" smtClean="0"/>
              <a:t>nd</a:t>
            </a:r>
            <a:r>
              <a:rPr lang="en-US" dirty="0" smtClean="0"/>
              <a:t> parameter specifies “from” – </a:t>
            </a:r>
            <a:r>
              <a:rPr lang="en-US" dirty="0" err="1" smtClean="0"/>
              <a:t>ie</a:t>
            </a:r>
            <a:r>
              <a:rPr lang="en-US" dirty="0" smtClean="0"/>
              <a:t>: where to start looking for the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046" y="238018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012345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"I"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-1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4 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'T'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2 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-1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25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lastIndexOf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23954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Returns the position at which the </a:t>
            </a:r>
            <a:r>
              <a:rPr lang="en-US" sz="1800" b="1" dirty="0" smtClean="0"/>
              <a:t>last occurrence </a:t>
            </a:r>
            <a:r>
              <a:rPr lang="en-US" sz="1800" dirty="0" smtClean="0"/>
              <a:t>of your character or string – searching backwards.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If </a:t>
            </a:r>
            <a:r>
              <a:rPr lang="en-US" sz="1800" dirty="0" err="1"/>
              <a:t>lastIndexOf</a:t>
            </a:r>
            <a:r>
              <a:rPr lang="en-US" sz="1800" dirty="0"/>
              <a:t> returns </a:t>
            </a:r>
            <a:r>
              <a:rPr lang="en-US" sz="1800" b="1" dirty="0"/>
              <a:t>-1</a:t>
            </a:r>
            <a:r>
              <a:rPr lang="en-US" sz="1800" dirty="0"/>
              <a:t>, the character or string you searched for is </a:t>
            </a:r>
            <a:r>
              <a:rPr lang="en-US" sz="1800" b="1" dirty="0"/>
              <a:t>not contained </a:t>
            </a:r>
            <a:r>
              <a:rPr lang="en-US" sz="1800" dirty="0"/>
              <a:t>within the string.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9840" y="1845734"/>
            <a:ext cx="51293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012345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4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 -1</a:t>
            </a:r>
          </a:p>
        </p:txBody>
      </p:sp>
    </p:spTree>
    <p:extLst>
      <p:ext uri="{BB962C8B-B14F-4D97-AF65-F5344CB8AC3E}">
        <p14:creationId xmlns:p14="http://schemas.microsoft.com/office/powerpoint/2010/main" val="86114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 String object – </a:t>
            </a:r>
            <a:r>
              <a:rPr lang="en-US" sz="4000" dirty="0" err="1" smtClean="0"/>
              <a:t>lastIndexOf</a:t>
            </a:r>
            <a:r>
              <a:rPr lang="en-US" sz="4000" dirty="0" smtClean="0"/>
              <a:t>(</a:t>
            </a:r>
            <a:r>
              <a:rPr lang="en-US" sz="4000" dirty="0" err="1" smtClean="0"/>
              <a:t>subStr</a:t>
            </a:r>
            <a:r>
              <a:rPr lang="en-US" sz="4000" dirty="0" smtClean="0"/>
              <a:t>,[optional])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optional 2</a:t>
            </a:r>
            <a:r>
              <a:rPr lang="en-US" baseline="30000" dirty="0"/>
              <a:t>nd</a:t>
            </a:r>
            <a:r>
              <a:rPr lang="en-US" dirty="0"/>
              <a:t> parameter specifies “from” – </a:t>
            </a:r>
            <a:r>
              <a:rPr lang="en-US" dirty="0" err="1"/>
              <a:t>ie</a:t>
            </a:r>
            <a:r>
              <a:rPr lang="en-US" dirty="0"/>
              <a:t>: where to start looking for the </a:t>
            </a:r>
            <a:r>
              <a:rPr lang="en-US" dirty="0" smtClean="0"/>
              <a:t>string (going backwards)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7875" y="265717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012345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'T'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 2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nb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b-NO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nb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b-NO" sz="16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nb-NO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2'</a:t>
            </a:r>
            <a:r>
              <a:rPr lang="nb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b-NO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</a:rPr>
              <a:t>//  3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lastIndexOf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 -1</a:t>
            </a:r>
          </a:p>
        </p:txBody>
      </p:sp>
    </p:spTree>
    <p:extLst>
      <p:ext uri="{BB962C8B-B14F-4D97-AF65-F5344CB8AC3E}">
        <p14:creationId xmlns:p14="http://schemas.microsoft.com/office/powerpoint/2010/main" val="31163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</a:t>
            </a:r>
            <a:r>
              <a:rPr lang="en-US" dirty="0" smtClean="0"/>
              <a:t>– split(x)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split(' ') uses the specified character(s) to break the argument string into an array.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b="1" dirty="0" err="1"/>
              <a:t>stringName.split</a:t>
            </a:r>
            <a:r>
              <a:rPr lang="en-US" b="1" dirty="0"/>
              <a:t>(x</a:t>
            </a:r>
            <a:r>
              <a:rPr lang="en-US" b="1" dirty="0" smtClean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NOTE</a:t>
            </a:r>
            <a:r>
              <a:rPr lang="en-US" dirty="0" smtClean="0"/>
              <a:t>: You do not have to split on a single character: splitting </a:t>
            </a:r>
            <a:r>
              <a:rPr lang="en-US" dirty="0"/>
              <a:t>on </a:t>
            </a:r>
            <a:r>
              <a:rPr lang="en-US" dirty="0" smtClean="0"/>
              <a:t>"NT" above, will </a:t>
            </a:r>
            <a:r>
              <a:rPr lang="en-US" dirty="0"/>
              <a:t>give you</a:t>
            </a:r>
            <a:br>
              <a:rPr lang="en-US" dirty="0"/>
            </a:br>
            <a:r>
              <a:rPr lang="en-US" dirty="0" smtClean="0"/>
              <a:t>["I", " 222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en-US" dirty="0" smtClean="0"/>
              <a:t>]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5" y="279651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 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 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myArray1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element 0 returns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"INT"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element 1 returns "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222"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794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substr</a:t>
            </a:r>
            <a:r>
              <a:rPr lang="en-US" dirty="0"/>
              <a:t>(x, </a:t>
            </a:r>
            <a:r>
              <a:rPr lang="en-US" dirty="0" err="1"/>
              <a:t>len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substr</a:t>
            </a:r>
            <a:r>
              <a:rPr lang="en-US" dirty="0"/>
              <a:t>(x, y) returns a </a:t>
            </a:r>
            <a:r>
              <a:rPr lang="en-US" dirty="0" smtClean="0"/>
              <a:t>substring </a:t>
            </a:r>
            <a:r>
              <a:rPr lang="en-US" dirty="0"/>
              <a:t>where: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 – start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len</a:t>
            </a:r>
            <a:r>
              <a:rPr lang="en-US" dirty="0"/>
              <a:t> – length: how many </a:t>
            </a:r>
            <a:r>
              <a:rPr lang="en-US" dirty="0" smtClean="0"/>
              <a:t>characters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b="1" dirty="0" err="1"/>
              <a:t>stringName.substr</a:t>
            </a:r>
            <a:r>
              <a:rPr lang="en-US" b="1" dirty="0"/>
              <a:t>(x, </a:t>
            </a:r>
            <a:r>
              <a:rPr lang="en-US" b="1" dirty="0" err="1"/>
              <a:t>len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6252" y="3406115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 012345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"NT22"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"22"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 "T"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//"22"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146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substring(x, 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substring(</a:t>
            </a:r>
            <a:r>
              <a:rPr lang="en-US" dirty="0" err="1"/>
              <a:t>x,y</a:t>
            </a:r>
            <a:r>
              <a:rPr lang="en-US" dirty="0"/>
              <a:t>) returns a sub string where: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x starting from (index) - inclusive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y to (index) - not inclusive - if y &lt; than x, then switch the 2 parameters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668" y="3163951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012345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"NT2"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"T2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"INT2"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"INT222"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"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22"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44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Lab 1 Due Next week – 6 days left!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Quiz 2 Next Week (covers these slides – lecture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0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/>
              <a:t>toLowerCase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Converts </a:t>
            </a:r>
            <a:r>
              <a:rPr lang="en-US" dirty="0"/>
              <a:t>a string to lower </a:t>
            </a:r>
            <a:r>
              <a:rPr lang="en-US" dirty="0" smtClean="0"/>
              <a:t>case (does not alter the original string- returns a copy)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Syntax</a:t>
            </a:r>
            <a:r>
              <a:rPr lang="en-US" b="1" dirty="0"/>
              <a:t>: </a:t>
            </a:r>
            <a:r>
              <a:rPr lang="en-US" b="1" dirty="0" err="1"/>
              <a:t>stringName.toLowerCase</a:t>
            </a:r>
            <a:r>
              <a:rPr lang="en-US" b="1" dirty="0"/>
              <a:t>()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2709" y="281309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6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toLowerCase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int222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INT222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89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– </a:t>
            </a:r>
            <a:r>
              <a:rPr lang="en-US" dirty="0" err="1" smtClean="0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Converts a string to </a:t>
            </a:r>
            <a:r>
              <a:rPr lang="en-US" dirty="0" smtClean="0"/>
              <a:t>uppercase </a:t>
            </a:r>
            <a:r>
              <a:rPr lang="en-US" dirty="0"/>
              <a:t>(does not alter the original string- returns a copy)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Syntax: </a:t>
            </a:r>
            <a:r>
              <a:rPr lang="en-US" b="1" dirty="0" err="1" smtClean="0"/>
              <a:t>stringName.toUpperCase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3040" y="284876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"Seneca"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//SENECA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Seneca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SENECA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106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</a:t>
            </a:r>
            <a:r>
              <a:rPr lang="en-US" dirty="0" smtClean="0"/>
              <a:t>– trim()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trim() method removes whitespace (blank characters) from the left and right of the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trimLeft</a:t>
            </a:r>
            <a:r>
              <a:rPr lang="en-US" dirty="0" smtClean="0"/>
              <a:t>() &amp; </a:t>
            </a:r>
            <a:r>
              <a:rPr lang="en-US" dirty="0" err="1" smtClean="0"/>
              <a:t>trimRight</a:t>
            </a:r>
            <a:r>
              <a:rPr lang="en-US" dirty="0" smtClean="0"/>
              <a:t>() methods work with some browsers but not others - Don't use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Syntax:  </a:t>
            </a:r>
            <a:r>
              <a:rPr lang="en-US" b="1" dirty="0" err="1" smtClean="0"/>
              <a:t>stringName.trim</a:t>
            </a:r>
            <a:r>
              <a:rPr lang="en-US" b="1" dirty="0" smtClean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2709" y="307258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INT 222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14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INT 222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15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</a:t>
            </a:r>
            <a:r>
              <a:rPr lang="en-US" dirty="0" smtClean="0"/>
              <a:t>– prototype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4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400" dirty="0"/>
              <a:t>Allows you to add properties and methods to an </a:t>
            </a:r>
            <a:r>
              <a:rPr lang="en-CA" sz="2400" dirty="0" smtClean="0"/>
              <a:t>object </a:t>
            </a:r>
          </a:p>
          <a:p>
            <a:pPr marL="525780" lvl="2" indent="-342900">
              <a:spcBef>
                <a:spcPts val="4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/>
              <a:t>note all objects have a "prototype" method) – this is further explained later</a:t>
            </a:r>
            <a:endParaRPr lang="en-CA" sz="20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503" y="2841733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prototype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rev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--)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rev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the string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222TNI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368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Regular </a:t>
            </a:r>
            <a:r>
              <a:rPr lang="en-US" b="1" dirty="0"/>
              <a:t>expressions </a:t>
            </a:r>
            <a:r>
              <a:rPr lang="en-US" dirty="0"/>
              <a:t>are patterns used to match character combinations and perform search-and-replace functions in strings.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JavaScript, regular expressions are also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RegExp</a:t>
            </a:r>
            <a:endParaRPr lang="en-US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is short for regular expression.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is the JavaScript built-in object.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Syntax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Pattern</a:t>
            </a:r>
            <a:r>
              <a:rPr lang="en-US" dirty="0"/>
              <a:t>: the text of the regular expression.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Modifiers</a:t>
            </a:r>
            <a:r>
              <a:rPr lang="en-US" dirty="0"/>
              <a:t>: if specified, modifiers can have any combination of the following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</a:t>
            </a:r>
            <a:r>
              <a:rPr lang="en-US" dirty="0"/>
              <a:t> - global match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dirty="0"/>
              <a:t> - ignore case-sensitivity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 - multiline;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8868" y="22105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patt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/pattern/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modifiers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patt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RegExp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pattern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modifiers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903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match(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</a:t>
            </a:r>
            <a:r>
              <a:rPr lang="en-US" dirty="0"/>
              <a:t> String method that executes a search for a match in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returns an array of the found text value. or null on a mismatch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 1: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371" y="317098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/to/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i: ignore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case-sensitivity (returns first match)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same as: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patt1 = new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RegExp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("to",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");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to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to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Welcome to Toronto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02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match(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 2: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 3: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7" y="228019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/to/g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g: do a global search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to,to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41417" y="407464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/to/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: global and case-insensitive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to, To, to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31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String Method – replace(</a:t>
            </a:r>
            <a:r>
              <a:rPr lang="en-US" sz="4000" dirty="0" err="1"/>
              <a:t>RegExp</a:t>
            </a:r>
            <a:r>
              <a:rPr lang="en-US" sz="4000" dirty="0"/>
              <a:t>,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</a:t>
            </a:r>
            <a:r>
              <a:rPr lang="en-US" dirty="0"/>
              <a:t> String method that executes a search for a match in a string, and replaces the matched substring with a replacement substring.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Syntax</a:t>
            </a:r>
            <a:r>
              <a:rPr lang="en-US" b="1" dirty="0"/>
              <a:t>: </a:t>
            </a:r>
            <a:r>
              <a:rPr lang="en-US" b="1" dirty="0" smtClean="0"/>
              <a:t>replace(</a:t>
            </a:r>
            <a:r>
              <a:rPr lang="en-US" b="1" dirty="0" err="1" smtClean="0"/>
              <a:t>RegExp</a:t>
            </a:r>
            <a:r>
              <a:rPr lang="en-US" b="1" dirty="0"/>
              <a:t>, replacement)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34297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replace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/222/g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"322"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myCourse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INT322 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476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search(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</a:t>
            </a:r>
            <a:r>
              <a:rPr lang="en-US" dirty="0"/>
              <a:t> String method that tests for a match in a string. It returns the index of the match, or -1 if the search fails</a:t>
            </a:r>
            <a:r>
              <a:rPr lang="en-US" dirty="0" smtClean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Syntax</a:t>
            </a:r>
            <a:r>
              <a:rPr lang="en-US" b="1" dirty="0"/>
              <a:t>: </a:t>
            </a:r>
            <a:r>
              <a:rPr lang="en-US" b="1" dirty="0" smtClean="0"/>
              <a:t>search(</a:t>
            </a:r>
            <a:r>
              <a:rPr lang="en-US" b="1" dirty="0" err="1" smtClean="0"/>
              <a:t>RegExp</a:t>
            </a:r>
            <a:r>
              <a:rPr lang="en-US" b="1" dirty="0" smtClean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Example: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5920" y="3439273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222/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3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/T/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2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/322/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-1 </a:t>
            </a:r>
          </a:p>
        </p:txBody>
      </p:sp>
    </p:spTree>
    <p:extLst>
      <p:ext uri="{BB962C8B-B14F-4D97-AF65-F5344CB8AC3E}">
        <p14:creationId xmlns:p14="http://schemas.microsoft.com/office/powerpoint/2010/main" val="413844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 an "object" is a self-contained entity comprising of "properties" (</a:t>
            </a:r>
            <a:r>
              <a:rPr lang="en-US" dirty="0" smtClean="0"/>
              <a:t>variables), </a:t>
            </a:r>
            <a:r>
              <a:rPr lang="en-US" dirty="0"/>
              <a:t>and "methods" (functions).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object can store data in its properties - state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and perform actions with its methods - behavior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JavaScript, you can create a new object without using a class.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object does not belong to any class; it is the only one of its kind, a </a:t>
            </a:r>
            <a:r>
              <a:rPr lang="en-US" dirty="0" smtClean="0"/>
              <a:t>“singleton”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– split(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</a:t>
            </a:r>
            <a:r>
              <a:rPr lang="en-US" dirty="0"/>
              <a:t> String method that uses a </a:t>
            </a:r>
            <a:r>
              <a:rPr lang="en-US" b="1" dirty="0"/>
              <a:t>regular expression </a:t>
            </a:r>
            <a:r>
              <a:rPr lang="en-US" dirty="0"/>
              <a:t>or a </a:t>
            </a:r>
            <a:r>
              <a:rPr lang="en-US" b="1" dirty="0"/>
              <a:t>fixed string </a:t>
            </a:r>
            <a:r>
              <a:rPr lang="en-US" dirty="0"/>
              <a:t>to break a string into an array of substrings.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26206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 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 222"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myArray1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/T/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element 0 returns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"IN"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myArray1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element 1 returns "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222"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Method – test(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</a:t>
            </a:r>
            <a:r>
              <a:rPr lang="en-US" dirty="0"/>
              <a:t> </a:t>
            </a:r>
            <a:r>
              <a:rPr lang="en-US" dirty="0" err="1"/>
              <a:t>RegExp</a:t>
            </a:r>
            <a:r>
              <a:rPr lang="en-US" dirty="0"/>
              <a:t> method that tests for a match in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returns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dirty="0" smtClean="0"/>
              <a:t>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2708" y="3198785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"Welcome to Toronto"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/Me/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patt2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/Me/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result2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7289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3223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validate: at least 4 alphabetical alphabetic </a:t>
            </a:r>
            <a:r>
              <a:rPr lang="en-US" dirty="0" smtClean="0"/>
              <a:t>characters: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pattern1 = /^[a-</a:t>
            </a:r>
            <a:r>
              <a:rPr lang="en-US" dirty="0" err="1"/>
              <a:t>zA</a:t>
            </a:r>
            <a:r>
              <a:rPr lang="en-US" dirty="0"/>
              <a:t>-Z]{4,}$/;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validate: telephone format ###-###-####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pattern2 = /^([0-9]{3}[-]){2}[0-9]{4</a:t>
            </a:r>
            <a:r>
              <a:rPr lang="en-US" dirty="0" smtClean="0"/>
              <a:t>}$/;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0503" y="1845734"/>
            <a:ext cx="51119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registeredNames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patt1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/^[a-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zA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-Z]{4,}$/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"Please enter a name"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"null"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patt1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registeredNames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push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": registered!"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At least 4 alphabetical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alphabetic character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! 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nTry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again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."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when type nothing ("") or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cancel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 }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Registered Students: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registeredNames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17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in regular expressions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983003"/>
              </p:ext>
            </p:extLst>
          </p:nvPr>
        </p:nvGraphicFramePr>
        <p:xfrm>
          <a:off x="1351394" y="1905537"/>
          <a:ext cx="9673655" cy="3962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02970"/>
                <a:gridCol w="7570685"/>
              </a:tblGrid>
              <a:tr h="2963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character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meaning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^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String begin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$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String end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.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Match – one character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?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Match – zero or one (preceding character)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smtClean="0">
                          <a:effectLst/>
                        </a:rPr>
                        <a:t>*</a:t>
                      </a:r>
                      <a:endParaRPr lang="en-CA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Match – zero or more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+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Match – one or more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{m, n}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smtClean="0">
                          <a:effectLst/>
                        </a:rPr>
                        <a:t>Match – m or n number</a:t>
                      </a:r>
                      <a:r>
                        <a:rPr lang="en-CA" sz="1400" kern="1200" baseline="0" dirty="0" smtClean="0">
                          <a:effectLst/>
                        </a:rPr>
                        <a:t> of </a:t>
                      </a:r>
                      <a:r>
                        <a:rPr lang="en-CA" sz="1400" kern="1200" dirty="0" smtClean="0">
                          <a:effectLst/>
                        </a:rPr>
                        <a:t>preceding character</a:t>
                      </a:r>
                      <a:endParaRPr lang="en-CA" sz="1400" dirty="0" smtClean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[ ]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Character sets delimiters [ ]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\d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= [0-9], Match - </a:t>
                      </a:r>
                      <a:r>
                        <a:rPr lang="en-CA" sz="1400" dirty="0" smtClean="0">
                          <a:effectLst/>
                        </a:rPr>
                        <a:t>digits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\D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= [^0-9], Match – n</a:t>
                      </a:r>
                      <a:r>
                        <a:rPr lang="en-CA" sz="1400" dirty="0" smtClean="0">
                          <a:effectLst/>
                        </a:rPr>
                        <a:t>on-digits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\w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=  </a:t>
                      </a:r>
                      <a:r>
                        <a:rPr lang="en-CA" sz="1400" dirty="0" smtClean="0">
                          <a:effectLst/>
                        </a:rPr>
                        <a:t>[A-Za-z0-9_], </a:t>
                      </a:r>
                      <a:r>
                        <a:rPr lang="en-CA" sz="1400" kern="1200" dirty="0" smtClean="0">
                          <a:effectLst/>
                        </a:rPr>
                        <a:t>Match – alphanumeric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96300">
                <a:tc>
                  <a:txBody>
                    <a:bodyPr/>
                    <a:lstStyle/>
                    <a:p>
                      <a:r>
                        <a:rPr lang="en-CA" sz="1400" kern="1200" dirty="0" smtClean="0">
                          <a:effectLst/>
                        </a:rPr>
                        <a:t>\s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smtClean="0">
                          <a:effectLst/>
                        </a:rPr>
                        <a:t>= [ \t\r\n],</a:t>
                      </a:r>
                      <a:r>
                        <a:rPr lang="en-CA" sz="1400" kern="1200" baseline="0" dirty="0" smtClean="0">
                          <a:effectLst/>
                        </a:rPr>
                        <a:t> </a:t>
                      </a:r>
                      <a:r>
                        <a:rPr lang="en-CA" sz="1400" kern="1200" dirty="0" smtClean="0">
                          <a:effectLst/>
                        </a:rPr>
                        <a:t>Match – whitespace</a:t>
                      </a:r>
                      <a:endParaRPr lang="en-CA" sz="14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71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Regex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Regular </a:t>
            </a:r>
            <a:r>
              <a:rPr lang="en-US" dirty="0"/>
              <a:t>Expressions Tutorial: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www.regular-expressions.info/tutorial.html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Excellent </a:t>
            </a:r>
            <a:r>
              <a:rPr lang="en-US" dirty="0"/>
              <a:t>Regex tester &amp; Learning Resource: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regexr.com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1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JavaScript array is a </a:t>
            </a:r>
            <a:r>
              <a:rPr lang="en-US" b="1" dirty="0"/>
              <a:t>global</a:t>
            </a:r>
            <a:r>
              <a:rPr lang="en-US" dirty="0"/>
              <a:t> object that is used to store multiple values in a single </a:t>
            </a:r>
            <a:r>
              <a:rPr lang="en-US" dirty="0" smtClean="0"/>
              <a:t>variable.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JavaScript, variables in an array may have </a:t>
            </a:r>
            <a:r>
              <a:rPr lang="en-US" b="1" dirty="0"/>
              <a:t>different data </a:t>
            </a:r>
            <a:r>
              <a:rPr lang="en-US" b="1" dirty="0" smtClean="0"/>
              <a:t>types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arrays are high-level, list-like data structure and are different from the arrays in C or Java.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Index </a:t>
            </a:r>
            <a:r>
              <a:rPr lang="en-US" dirty="0"/>
              <a:t>starts from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7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an array literal (</a:t>
            </a:r>
            <a:r>
              <a:rPr lang="en-US" b="1" dirty="0"/>
              <a:t>recommended</a:t>
            </a:r>
            <a:r>
              <a:rPr lang="en-US" dirty="0" smtClean="0"/>
              <a:t>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1: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2: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the new keyword </a:t>
            </a:r>
            <a:r>
              <a:rPr lang="en-US" dirty="0" smtClean="0"/>
              <a:t>(</a:t>
            </a:r>
            <a:r>
              <a:rPr lang="en-US" b="1" dirty="0" smtClean="0"/>
              <a:t>nearly identical - for simplicity, do not use this method</a:t>
            </a:r>
            <a:r>
              <a:rPr lang="en-US" dirty="0" smtClean="0"/>
              <a:t>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1: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960" y="257461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arrayName1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35.05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4960" y="3259945"/>
            <a:ext cx="1959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4960" y="4463534"/>
            <a:ext cx="513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35.05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4960" y="51941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arrayName2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Array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arrayName2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4185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object - properties and methods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3890"/>
              </p:ext>
            </p:extLst>
          </p:nvPr>
        </p:nvGraphicFramePr>
        <p:xfrm>
          <a:off x="1175657" y="1881054"/>
          <a:ext cx="9980023" cy="402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33672"/>
                <a:gridCol w="1571832"/>
                <a:gridCol w="6474519"/>
              </a:tblGrid>
              <a:tr h="271417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effectLst/>
                        </a:rPr>
                        <a:t>Member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effectLst/>
                        </a:rPr>
                        <a:t>Type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effectLst/>
                        </a:rPr>
                        <a:t>Example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length 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effectLst/>
                        </a:rPr>
                        <a:t>property</a:t>
                      </a:r>
                      <a:endParaRPr lang="en-CA" sz="16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arrayName.length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prototype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6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property</a:t>
                      </a:r>
                      <a:endParaRPr kumimoji="0" lang="en-CA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effectLst/>
                        </a:rPr>
                        <a:t>Allows you to add properties and methods to an Array object</a:t>
                      </a: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concat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 smtClean="0">
                          <a:effectLst/>
                        </a:rPr>
                        <a:t>arrayName</a:t>
                      </a:r>
                      <a:r>
                        <a:rPr lang="en-CA" sz="1600" dirty="0" smtClean="0">
                          <a:effectLst/>
                        </a:rPr>
                        <a:t>. </a:t>
                      </a:r>
                      <a:r>
                        <a:rPr lang="en-CA" sz="1600" dirty="0" err="1" smtClean="0">
                          <a:effectLst/>
                        </a:rPr>
                        <a:t>concat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join() 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arrayName.join() or </a:t>
                      </a:r>
                      <a:r>
                        <a:rPr lang="en-CA" sz="1600" dirty="0" err="1">
                          <a:effectLst/>
                        </a:rPr>
                        <a:t>arrayName.join</a:t>
                      </a:r>
                      <a:r>
                        <a:rPr lang="en-CA" sz="1600" dirty="0" smtClean="0">
                          <a:effectLst/>
                        </a:rPr>
                        <a:t>("+")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pop()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arrayName.pop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push()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arrayName.push</a:t>
                      </a:r>
                      <a:r>
                        <a:rPr lang="en-CA" sz="1600" dirty="0" smtClean="0">
                          <a:effectLst/>
                        </a:rPr>
                        <a:t>()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reverse() 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arrayName.reverse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slice()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arrayName.slice</a:t>
                      </a:r>
                      <a:r>
                        <a:rPr lang="en-CA" sz="1600" dirty="0" smtClean="0">
                          <a:effectLst/>
                        </a:rPr>
                        <a:t>(</a:t>
                      </a:r>
                      <a:r>
                        <a:rPr lang="en-CA" sz="1600" dirty="0" err="1" smtClean="0">
                          <a:effectLst/>
                        </a:rPr>
                        <a:t>x,y</a:t>
                      </a:r>
                      <a:r>
                        <a:rPr lang="en-CA" sz="1600" dirty="0" smtClean="0">
                          <a:effectLst/>
                        </a:rPr>
                        <a:t>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sort() 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effectLst/>
                        </a:rPr>
                        <a:t>arrayName.sort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splice()</a:t>
                      </a:r>
                      <a:endParaRPr lang="en-CA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splice(</a:t>
                      </a:r>
                      <a:r>
                        <a:rPr lang="en-CA" sz="1600" dirty="0" err="1" smtClean="0">
                          <a:effectLst/>
                        </a:rPr>
                        <a:t>x,y</a:t>
                      </a:r>
                      <a:r>
                        <a:rPr lang="en-CA" sz="1600" dirty="0" smtClean="0">
                          <a:effectLst/>
                        </a:rPr>
                        <a:t>,[....,....])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271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effectLst/>
                        </a:rPr>
                        <a:t>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for and for each element in array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8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</a:t>
            </a:r>
            <a:r>
              <a:rPr lang="en-US" dirty="0" smtClean="0"/>
              <a:t>object -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length property returns the number of elements / occurrences in the array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2709" y="2415013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35.05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myAarray3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[];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myAarray3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myAarray2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6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myAarray3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1680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</a:t>
            </a:r>
            <a:r>
              <a:rPr lang="en-US" dirty="0" smtClean="0"/>
              <a:t>object – push() &amp; </a:t>
            </a:r>
            <a:r>
              <a:rPr lang="en-US" dirty="0" err="1" smtClean="0"/>
              <a:t>unshift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push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adds an new entry to the end of the array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arrayName.push</a:t>
            </a:r>
            <a:r>
              <a:rPr lang="en-US" b="1" dirty="0"/>
              <a:t>(</a:t>
            </a:r>
            <a:r>
              <a:rPr lang="en-US" b="1" dirty="0" err="1"/>
              <a:t>newEntry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unshift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adds an new entry to the beginning of the array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arrayName.push</a:t>
            </a:r>
            <a:r>
              <a:rPr lang="en-US" b="1" dirty="0"/>
              <a:t>(</a:t>
            </a:r>
            <a:r>
              <a:rPr lang="en-US" b="1" dirty="0" err="1"/>
              <a:t>newEntry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Example: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672046" y="470117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push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"Pink"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unshift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"White"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White,Red,Green,Blue,Pink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340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There </a:t>
            </a:r>
            <a:r>
              <a:rPr lang="en-US" dirty="0"/>
              <a:t>are three kinds of JavaScript </a:t>
            </a:r>
            <a:r>
              <a:rPr lang="en-US" dirty="0" smtClean="0"/>
              <a:t>objects: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Built-in </a:t>
            </a:r>
            <a:r>
              <a:rPr lang="en-US" b="1" dirty="0"/>
              <a:t>objects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 intrinsic part of JavaScript, providing useful features, such as String, Date, Math and JSON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Host </a:t>
            </a:r>
            <a:r>
              <a:rPr lang="en-US" b="1" dirty="0"/>
              <a:t>Objects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objects that are supplied to JavaScript by the browser environment. e.g. </a:t>
            </a:r>
            <a:r>
              <a:rPr lang="en-US" dirty="0" smtClean="0"/>
              <a:t>DOM (Document Object Model) /BOM (Browser Object Model) objects,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/>
              <a:t>window, document and form,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Custom </a:t>
            </a:r>
            <a:r>
              <a:rPr lang="en-US" b="1" dirty="0"/>
              <a:t>objects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user-defined object to store data and provide functionality in a single object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29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</a:t>
            </a:r>
            <a:r>
              <a:rPr lang="en-US" dirty="0" smtClean="0"/>
              <a:t>object – pop() &amp; shift()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0709" cy="402336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pop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pop() method removes an entry from the end of the array and return the removed element.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arrayName.pop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shift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shift() method removes an entry from the beginning of the array and return the removed element.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Syntax:  </a:t>
            </a:r>
            <a:r>
              <a:rPr lang="en-US" b="1" dirty="0" err="1"/>
              <a:t>arrayName.pop</a:t>
            </a:r>
            <a:r>
              <a:rPr lang="en-US" b="1" dirty="0"/>
              <a:t>()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5005" y="2010755"/>
            <a:ext cx="50596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"White"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"Black"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last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first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shift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Green,Blue,White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Black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Red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8156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</a:t>
            </a:r>
            <a:r>
              <a:rPr lang="en-US" dirty="0" smtClean="0"/>
              <a:t>– </a:t>
            </a:r>
            <a:r>
              <a:rPr lang="en-US" dirty="0" err="1" smtClean="0"/>
              <a:t>concat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concat</a:t>
            </a:r>
            <a:r>
              <a:rPr lang="en-US" dirty="0"/>
              <a:t>() method Concatenates two or more arrays and returns a new array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Syntax</a:t>
            </a:r>
            <a:r>
              <a:rPr lang="en-US" b="1" dirty="0"/>
              <a:t>:  </a:t>
            </a:r>
            <a:r>
              <a:rPr lang="en-US" b="1" dirty="0" err="1"/>
              <a:t>arrayName.concat</a:t>
            </a:r>
            <a:r>
              <a:rPr lang="en-US" b="1" dirty="0"/>
              <a:t>(</a:t>
            </a:r>
            <a:r>
              <a:rPr lang="en-US" b="1" dirty="0" err="1"/>
              <a:t>anotherArray</a:t>
            </a:r>
            <a:r>
              <a:rPr lang="en-US" b="1" dirty="0"/>
              <a:t>, </a:t>
            </a:r>
            <a:r>
              <a:rPr lang="en-US" b="1" dirty="0" smtClean="0"/>
              <a:t>…)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Note: </a:t>
            </a:r>
            <a:r>
              <a:rPr lang="en-US" dirty="0" smtClean="0"/>
              <a:t>the </a:t>
            </a:r>
            <a:r>
              <a:rPr lang="en-US" b="1" dirty="0" smtClean="0"/>
              <a:t>+</a:t>
            </a:r>
            <a:r>
              <a:rPr lang="en-US" dirty="0" smtClean="0"/>
              <a:t> operator is not defined for Arrays and will not work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6" y="2751296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concat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newArray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Red,Green,Blue,1,2,3,Yellow </a:t>
            </a:r>
          </a:p>
        </p:txBody>
      </p:sp>
    </p:spTree>
    <p:extLst>
      <p:ext uri="{BB962C8B-B14F-4D97-AF65-F5344CB8AC3E}">
        <p14:creationId xmlns:p14="http://schemas.microsoft.com/office/powerpoint/2010/main" val="2155713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</a:t>
            </a:r>
            <a:r>
              <a:rPr lang="en-US" dirty="0" smtClean="0"/>
              <a:t>– 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join() method is used to join all the elements of an array into a single string separated by a specified string separator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non separator is specified, the default is a comma.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Essentially the opposite of the </a:t>
            </a:r>
            <a:r>
              <a:rPr lang="en-US" b="1" dirty="0"/>
              <a:t>split() </a:t>
            </a:r>
            <a:r>
              <a:rPr lang="en-US" dirty="0"/>
              <a:t>method of a String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Syntax</a:t>
            </a:r>
            <a:r>
              <a:rPr lang="en-US" b="1" dirty="0"/>
              <a:t>:  </a:t>
            </a:r>
            <a:r>
              <a:rPr lang="en-US" b="1" dirty="0" err="1"/>
              <a:t>arrayName.join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3703" y="385741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(Array)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Red,Green,Blue,Yellow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'+'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Red+Green+Blue+Yellow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Red Green Blue Yellow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"&amp;"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Red&amp;Green&amp;Blue&amp;Yellow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2405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object –</a:t>
            </a:r>
            <a:r>
              <a:rPr lang="en-US" dirty="0" smtClean="0"/>
              <a:t> reverse()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elements in the array are reversed. First becomes last, second becomes second last, etc..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Syntax</a:t>
            </a:r>
            <a:r>
              <a:rPr lang="en-US" b="1" dirty="0"/>
              <a:t>: </a:t>
            </a:r>
            <a:r>
              <a:rPr lang="en-US" b="1" dirty="0" err="1"/>
              <a:t>arrayName.reverse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751296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        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Yellow,Blue,Green,Red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2565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Array object – 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elements in the array are sorted based on their ASCII code.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Syntax</a:t>
            </a:r>
            <a:r>
              <a:rPr lang="en-US" b="1" dirty="0"/>
              <a:t>:  </a:t>
            </a:r>
            <a:r>
              <a:rPr lang="en-US" b="1" dirty="0" err="1"/>
              <a:t>arrayName.sort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6252" y="274258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"15"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99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101,15,2,Blue,Green,Red,Yellow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array2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101,15,2,200,38,66,99</a:t>
            </a:r>
          </a:p>
        </p:txBody>
      </p:sp>
    </p:spTree>
    <p:extLst>
      <p:ext uri="{BB962C8B-B14F-4D97-AF65-F5344CB8AC3E}">
        <p14:creationId xmlns:p14="http://schemas.microsoft.com/office/powerpoint/2010/main" val="3364386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</a:t>
            </a:r>
            <a:r>
              <a:rPr lang="en-US" dirty="0" smtClean="0"/>
              <a:t>object – slice()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slice() method extracts part of an array and returns a new array.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Syntax: </a:t>
            </a:r>
            <a:r>
              <a:rPr lang="en-US" b="1" dirty="0" err="1" smtClean="0"/>
              <a:t>arrayName.slice</a:t>
            </a:r>
            <a:r>
              <a:rPr lang="en-US" b="1" dirty="0" smtClean="0"/>
              <a:t>(index1</a:t>
            </a:r>
            <a:r>
              <a:rPr lang="en-US" b="1" dirty="0"/>
              <a:t>, index2)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index1: </a:t>
            </a:r>
            <a:r>
              <a:rPr lang="en-US" b="1" dirty="0" smtClean="0"/>
              <a:t>start</a:t>
            </a:r>
            <a:r>
              <a:rPr lang="en-US" dirty="0" smtClean="0"/>
              <a:t>, index2: </a:t>
            </a:r>
            <a:r>
              <a:rPr lang="en-US" b="1" dirty="0" smtClean="0"/>
              <a:t>end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423" y="318030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"White"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subclrs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slice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colors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Red,Green,Blue,Yellow,White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subclrs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Green,Blue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126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Array: for and for in </a:t>
            </a:r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3704" y="1870230"/>
            <a:ext cx="694073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myColors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"Pink"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"Orange"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showArray1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loop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"function showArray1()\n\n"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myColors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recommended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myColors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end of function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showArray2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in loop is not recommended for Array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"function showArray2()\n\n"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myColors</a:t>
            </a:r>
            <a:r>
              <a:rPr lang="sv-S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myColors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end of function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showArray1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showArray2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7254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User-defined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</a:t>
            </a:r>
            <a:r>
              <a:rPr lang="en-US" dirty="0"/>
              <a:t> objects are associative arrays (or map, or dictionary - an data structure composed of a collection of key/value pairs), augmented with prototypes. 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dirty="0"/>
              <a:t>property names are string keys. They support two equivalent syntaxes: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dot notation (</a:t>
            </a:r>
            <a:r>
              <a:rPr lang="en-US" dirty="0" err="1"/>
              <a:t>obj.x</a:t>
            </a:r>
            <a:r>
              <a:rPr lang="en-US" dirty="0"/>
              <a:t> = 10)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bracket notation (</a:t>
            </a:r>
            <a:r>
              <a:rPr lang="en-US" dirty="0" err="1"/>
              <a:t>obj</a:t>
            </a:r>
            <a:r>
              <a:rPr lang="en-US" dirty="0"/>
              <a:t>['x'] = 10)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properties and functions/methods can be added, changed, or deleted at run-time.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81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User-defined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b="1" dirty="0" smtClean="0"/>
              <a:t>Literal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2" y="2245868"/>
            <a:ext cx="74197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"name"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can be simplified as: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person1 = { name: "John", age: 30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"Steven"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talk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console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 am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and I'm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years old."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talk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My name is Steven, and I'm 25 years old.</a:t>
            </a:r>
          </a:p>
        </p:txBody>
      </p:sp>
    </p:spTree>
    <p:extLst>
      <p:ext uri="{BB962C8B-B14F-4D97-AF65-F5344CB8AC3E}">
        <p14:creationId xmlns:p14="http://schemas.microsoft.com/office/powerpoint/2010/main" val="1178852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User-defined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a </a:t>
            </a:r>
            <a:r>
              <a:rPr lang="en-US" b="1" dirty="0" smtClean="0"/>
              <a:t>Function </a:t>
            </a:r>
            <a:r>
              <a:rPr lang="en-US" b="1" dirty="0"/>
              <a:t>C</a:t>
            </a:r>
            <a:r>
              <a:rPr lang="en-US" b="1" dirty="0" smtClean="0"/>
              <a:t>onstructor</a:t>
            </a:r>
            <a:r>
              <a:rPr lang="en-US" dirty="0" smtClean="0"/>
              <a:t> with </a:t>
            </a:r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new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5919" y="2400109"/>
            <a:ext cx="764612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console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'My name is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and I'm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years old."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"Steven"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My name is Steven, and I'm 30 years old.</a:t>
            </a:r>
          </a:p>
        </p:txBody>
      </p:sp>
    </p:spTree>
    <p:extLst>
      <p:ext uri="{BB962C8B-B14F-4D97-AF65-F5344CB8AC3E}">
        <p14:creationId xmlns:p14="http://schemas.microsoft.com/office/powerpoint/2010/main" val="37792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provides many predefined, built-in objects that enable you to work with Strings and Dates, perform mathematical operations,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String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Array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RegExp</a:t>
            </a:r>
            <a:endParaRPr lang="en-US" b="1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We'll cover </a:t>
            </a:r>
            <a:r>
              <a:rPr lang="en-US" b="1" dirty="0" smtClean="0"/>
              <a:t>String</a:t>
            </a:r>
            <a:r>
              <a:rPr lang="en-US" dirty="0" smtClean="0"/>
              <a:t>, </a:t>
            </a:r>
            <a:r>
              <a:rPr lang="en-US" b="1" dirty="0" smtClean="0"/>
              <a:t>Array</a:t>
            </a:r>
            <a:r>
              <a:rPr lang="en-US" dirty="0" smtClean="0"/>
              <a:t>, </a:t>
            </a:r>
            <a:r>
              <a:rPr lang="en-US" b="1" dirty="0" err="1" smtClean="0"/>
              <a:t>RegExp</a:t>
            </a:r>
            <a:r>
              <a:rPr lang="en-US" dirty="0" smtClean="0"/>
              <a:t> in this week.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4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Keyword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5137" cy="402336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JavaScript, the thing called this, is the object that "owns" the JavaScript code.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of this, when used in a </a:t>
            </a:r>
            <a:r>
              <a:rPr lang="en-US" b="1" dirty="0"/>
              <a:t>function</a:t>
            </a:r>
            <a:r>
              <a:rPr lang="en-US" dirty="0"/>
              <a:t>, is the object that "owns" the function.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of this, when used in an </a:t>
            </a:r>
            <a:r>
              <a:rPr lang="en-US" b="1" dirty="0"/>
              <a:t>object</a:t>
            </a:r>
            <a:r>
              <a:rPr lang="en-US" dirty="0"/>
              <a:t>, is the object itself.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9739" y="1845734"/>
            <a:ext cx="47972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Name"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obj1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"Bob"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add the 'name'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property</a:t>
            </a:r>
            <a:b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</a:b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                        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to the function object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obj2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"Pat"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add the 'name' property to the obj2 object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showName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myObj1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obj1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myObj2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obj2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Enter Name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myObj1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Bob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myObj2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showName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Pat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0705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User-defined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 smtClean="0"/>
              <a:t>  Create </a:t>
            </a:r>
            <a:r>
              <a:rPr lang="en-CA" dirty="0"/>
              <a:t>an empty object; then dynamically add properties and methods.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6521" y="2336419"/>
            <a:ext cx="7832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person4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equivalent to: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person4 = new Object();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"James"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'My name is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and I'm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years old."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908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Creating User-Defined Objects (Advanced)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936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Usually</a:t>
            </a:r>
            <a:r>
              <a:rPr lang="en-US" dirty="0"/>
              <a:t>, JavaScript object properties are "public". This does not conform the basic principle of OOP – Encapsulation.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However, we can achieve encapsulation with Closures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24939" y="1845734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//instantiate the Person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"class"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John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person1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754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supports OOP in a special model: </a:t>
            </a:r>
            <a:r>
              <a:rPr lang="en-US" b="1" dirty="0"/>
              <a:t>prototype-based</a:t>
            </a:r>
            <a:r>
              <a:rPr lang="en-US" dirty="0"/>
              <a:t> programming.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Prototypal </a:t>
            </a:r>
            <a:r>
              <a:rPr lang="en-US" dirty="0"/>
              <a:t>Inheritance: </a:t>
            </a:r>
            <a:r>
              <a:rPr lang="en-US" b="1" dirty="0"/>
              <a:t>Objects inherit from objects.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JavaScript, objects are </a:t>
            </a:r>
            <a:r>
              <a:rPr lang="en-US" b="1" dirty="0"/>
              <a:t>not based on classes.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does not use the classical inheritance paradigm that is found in C++, Java, and C#.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new object can inherit the properties and methods of an existing object.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Existing </a:t>
            </a:r>
            <a:r>
              <a:rPr lang="en-US" dirty="0"/>
              <a:t>object: as prototype for creating the new object.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"</a:t>
            </a:r>
            <a:r>
              <a:rPr lang="en-US" dirty="0"/>
              <a:t>New object is a clone of the existing object."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Note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do not to be confused with Prototype framework that is a JS library of prototype.js.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1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JavaScript, each object has a property named </a:t>
            </a:r>
            <a:r>
              <a:rPr lang="en-US" b="1" dirty="0"/>
              <a:t>prototype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This </a:t>
            </a:r>
            <a:r>
              <a:rPr lang="en-US" dirty="0"/>
              <a:t>prototype property is an object, from which the current object "inherits".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Prototype </a:t>
            </a:r>
            <a:r>
              <a:rPr lang="en-US" dirty="0"/>
              <a:t>chain: as an object, a prototype property also has its own prototype property.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b="1" dirty="0" err="1"/>
              <a:t>Object.prototype</a:t>
            </a:r>
            <a:r>
              <a:rPr lang="en-US" dirty="0"/>
              <a:t> is on the top of the prototype chain.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/>
              <a:t>JavaScript objects inherits from </a:t>
            </a:r>
            <a:r>
              <a:rPr lang="en-US" b="1" dirty="0" err="1"/>
              <a:t>Object.prototype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1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with </a:t>
            </a:r>
            <a:r>
              <a:rPr lang="en-US" dirty="0" err="1"/>
              <a:t>Object.create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58550"/>
            <a:ext cx="88020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width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console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'dimensions: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x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creates a new rectangle using rectangle1 as prototype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prototype inheritance - clone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dimensions: 10 x 15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height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dimensions: 20 x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25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9222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with prototype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841242"/>
            <a:ext cx="9716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width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'dimensions: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x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ColoredRectangle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ColoredRectangle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make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ColoredRectangle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inherit from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rectangle1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ColoredRectangle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prototype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'dimensions: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x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ncolor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add new method at run-time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triangle2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ColoredRectangle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triangle2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1650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Model </a:t>
            </a:r>
            <a:r>
              <a:rPr lang="en-US" dirty="0"/>
              <a:t>of subjects for School of </a:t>
            </a:r>
            <a:r>
              <a:rPr lang="en-US" dirty="0" smtClean="0"/>
              <a:t>ICT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 smtClean="0"/>
              <a:t>  Create </a:t>
            </a:r>
            <a:r>
              <a:rPr lang="en-CA" dirty="0"/>
              <a:t>subject instances using the </a:t>
            </a:r>
            <a:r>
              <a:rPr lang="en-CA" dirty="0" err="1"/>
              <a:t>Object.create</a:t>
            </a:r>
            <a:r>
              <a:rPr lang="en-CA" dirty="0"/>
              <a:t> method.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3026" y="22877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subject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desc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prog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property is an array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the info property is an object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3025" y="4545655"/>
            <a:ext cx="66393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int222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int222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'INT222'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int222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'Internet I - Internet Fundamentals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int222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'CPA'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int222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https://ict.senecacollege.ca/course/int222 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2209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OOP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1845297"/>
            <a:ext cx="90671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btc140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'BTC140'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'Critical Thinking and Writing'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'BSD'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'IFS'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'https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://ict.senecacollege.ca/course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btc140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ipc144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'IPC144'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'Introduction to Programming Using C'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'CPA'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'CTY'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https://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ict.senecacollege.ca/course/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ipc144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bti220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'BTI220'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'Internet Architecture and Development'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'BSD'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https://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ict.senecacollege.ca/course/bti220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0447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All subjects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329664"/>
            <a:ext cx="73947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Create a collection of all subject objects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int222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Declare and initialize an accumulator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totalHours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Go through the collection, accumulate hours, dump to the Web Console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totalHours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info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Report the total hours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'Total hours is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572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Strings </a:t>
            </a:r>
            <a:r>
              <a:rPr lang="en-US" dirty="0"/>
              <a:t>enclosed within </a:t>
            </a:r>
            <a:r>
              <a:rPr lang="en-US" b="1" dirty="0"/>
              <a:t>double</a:t>
            </a:r>
            <a:r>
              <a:rPr lang="en-US" dirty="0"/>
              <a:t> or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quotes</a:t>
            </a:r>
            <a:r>
              <a:rPr lang="en-US" dirty="0"/>
              <a:t> are used for holding data that can be represented in </a:t>
            </a:r>
            <a:r>
              <a:rPr lang="en-US" b="1" dirty="0"/>
              <a:t>text</a:t>
            </a:r>
            <a:r>
              <a:rPr lang="en-US" dirty="0"/>
              <a:t> format.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Some </a:t>
            </a:r>
            <a:r>
              <a:rPr lang="en-US" dirty="0"/>
              <a:t>of the most-used operations on strings </a:t>
            </a:r>
            <a:r>
              <a:rPr lang="en-US" dirty="0" smtClean="0"/>
              <a:t>are: 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their </a:t>
            </a:r>
            <a:r>
              <a:rPr lang="en-US" b="1" dirty="0" smtClean="0"/>
              <a:t>length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concatenate</a:t>
            </a:r>
            <a:r>
              <a:rPr lang="en-US" dirty="0" smtClean="0"/>
              <a:t> </a:t>
            </a:r>
            <a:r>
              <a:rPr lang="en-US" dirty="0"/>
              <a:t>strings using the + and += string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 person object, with some properties that are common to all persons – name, birthday, etc.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7252" y="2672474"/>
            <a:ext cx="7301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person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    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   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bday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    mail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    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        return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'Info for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', born on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bday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toLocaleDateString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', email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mail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    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165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objects: students </a:t>
            </a:r>
            <a:r>
              <a:rPr lang="en-US" dirty="0" smtClean="0"/>
              <a:t>using </a:t>
            </a:r>
            <a:r>
              <a:rPr lang="en-US" dirty="0"/>
              <a:t>person as the prototype.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9829" y="228372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create student object from person &amp; add additional properties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person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enumerable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'CPA'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writable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enumerable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configurable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'Stanley'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bday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1983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mail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'stan@myseneca.ca'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stu1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stid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'012345678'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output the full object</a:t>
            </a:r>
          </a:p>
          <a:p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sv-S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prop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</a:rPr>
              <a:t> stu1</a:t>
            </a:r>
            <a:r>
              <a:rPr lang="sv-S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prop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prop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3279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 Links (from MDN)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Introduction </a:t>
            </a:r>
            <a:r>
              <a:rPr lang="en-US" dirty="0">
                <a:hlinkClick r:id="rId2"/>
              </a:rPr>
              <a:t>to Object-Oriented JavaScript </a:t>
            </a:r>
            <a:r>
              <a:rPr lang="en-US" dirty="0" smtClean="0">
                <a:hlinkClick r:id="rId2"/>
              </a:rPr>
              <a:t>|</a:t>
            </a:r>
            <a:r>
              <a:rPr lang="en-US" dirty="0">
                <a:hlinkClick r:id="rId2"/>
              </a:rPr>
              <a:t>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Inheritance </a:t>
            </a:r>
            <a:r>
              <a:rPr lang="en-US" dirty="0">
                <a:hlinkClick r:id="rId3"/>
              </a:rPr>
              <a:t>and the prototype chain - JavaScript | 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4"/>
              </a:rPr>
              <a:t>Details </a:t>
            </a:r>
            <a:r>
              <a:rPr lang="en-US" dirty="0">
                <a:hlinkClick r:id="rId4"/>
              </a:rPr>
              <a:t>of the object model - JavaScript |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5"/>
              </a:rPr>
              <a:t>Closures </a:t>
            </a:r>
            <a:r>
              <a:rPr lang="en-US" dirty="0">
                <a:hlinkClick r:id="rId5"/>
              </a:rPr>
              <a:t>- JavaScript |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6"/>
              </a:rPr>
              <a:t>Standard </a:t>
            </a:r>
            <a:r>
              <a:rPr lang="en-US" dirty="0">
                <a:hlinkClick r:id="rId6"/>
              </a:rPr>
              <a:t>built-in objects - JavaScript | 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4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98996"/>
              </p:ext>
            </p:extLst>
          </p:nvPr>
        </p:nvGraphicFramePr>
        <p:xfrm>
          <a:off x="1264054" y="1889760"/>
          <a:ext cx="9891626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31946"/>
                <a:gridCol w="1265973"/>
                <a:gridCol w="6093707"/>
              </a:tblGrid>
              <a:tr h="29975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Member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Type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Example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</a:tr>
              <a:tr h="274348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length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>
                          <a:effectLst/>
                        </a:rPr>
                        <a:t>property</a:t>
                      </a:r>
                      <a:endParaRPr lang="en-CA" sz="14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stringName.length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charAt(n)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stringName.charAt</a:t>
                      </a:r>
                      <a:r>
                        <a:rPr lang="en-CA" sz="1400" dirty="0">
                          <a:effectLst/>
                        </a:rPr>
                        <a:t>(n)</a:t>
                      </a: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charCodeAt(n)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stringName.charCodeAt</a:t>
                      </a:r>
                      <a:r>
                        <a:rPr lang="en-CA" sz="1400" dirty="0">
                          <a:effectLst/>
                        </a:rPr>
                        <a:t>(n)</a:t>
                      </a: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err="1" smtClean="0">
                          <a:effectLst/>
                        </a:rPr>
                        <a:t>concat</a:t>
                      </a:r>
                      <a:r>
                        <a:rPr lang="en-CA" sz="1400" dirty="0" smtClean="0">
                          <a:effectLst/>
                        </a:rPr>
                        <a:t>(string2, string3)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stringName.concat</a:t>
                      </a:r>
                      <a:r>
                        <a:rPr lang="en-CA" sz="1400" dirty="0">
                          <a:effectLst/>
                        </a:rPr>
                        <a:t>(string2, string3)</a:t>
                      </a:r>
                    </a:p>
                  </a:txBody>
                  <a:tcPr anchor="ctr"/>
                </a:tc>
              </a:tr>
              <a:tr h="273700">
                <a:tc>
                  <a:txBody>
                    <a:bodyPr/>
                    <a:lstStyle/>
                    <a:p>
                      <a:r>
                        <a:rPr lang="en-CA" sz="1400" dirty="0" err="1" smtClean="0">
                          <a:effectLst/>
                        </a:rPr>
                        <a:t>indexOf</a:t>
                      </a:r>
                      <a:r>
                        <a:rPr lang="en-CA" sz="1400" dirty="0" smtClean="0">
                          <a:effectLst/>
                        </a:rPr>
                        <a:t>('x')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stringName.indexOf</a:t>
                      </a:r>
                      <a:r>
                        <a:rPr lang="en-CA" sz="1400" dirty="0" smtClean="0">
                          <a:effectLst/>
                        </a:rPr>
                        <a:t>('x')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err="1" smtClean="0">
                          <a:effectLst/>
                        </a:rPr>
                        <a:t>lastIndexOf</a:t>
                      </a:r>
                      <a:r>
                        <a:rPr lang="en-CA" sz="1400" dirty="0" smtClean="0">
                          <a:effectLst/>
                        </a:rPr>
                        <a:t>('x')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stringName.lastIndexOf</a:t>
                      </a:r>
                      <a:r>
                        <a:rPr lang="en-CA" sz="1400" dirty="0" smtClean="0">
                          <a:effectLst/>
                        </a:rPr>
                        <a:t>('x')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split('x')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var </a:t>
                      </a:r>
                      <a:r>
                        <a:rPr lang="en-CA" sz="1400" dirty="0" err="1">
                          <a:effectLst/>
                        </a:rPr>
                        <a:t>arrayName</a:t>
                      </a:r>
                      <a:r>
                        <a:rPr lang="en-CA" sz="1400" dirty="0">
                          <a:effectLst/>
                        </a:rPr>
                        <a:t> = </a:t>
                      </a:r>
                      <a:r>
                        <a:rPr lang="en-CA" sz="1400" dirty="0" err="1">
                          <a:effectLst/>
                        </a:rPr>
                        <a:t>stringName.split</a:t>
                      </a:r>
                      <a:r>
                        <a:rPr lang="en-CA" sz="1400" dirty="0" smtClean="0">
                          <a:effectLst/>
                        </a:rPr>
                        <a:t>('x')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substr(</a:t>
                      </a:r>
                      <a:r>
                        <a:rPr lang="en-CA" sz="1400" dirty="0" err="1" smtClean="0">
                          <a:effectLst/>
                        </a:rPr>
                        <a:t>x,y</a:t>
                      </a:r>
                      <a:r>
                        <a:rPr lang="en-CA" sz="1400" dirty="0" smtClean="0">
                          <a:effectLst/>
                        </a:rPr>
                        <a:t>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stringName.substr</a:t>
                      </a:r>
                      <a:r>
                        <a:rPr lang="en-CA" sz="1400" dirty="0">
                          <a:effectLst/>
                        </a:rPr>
                        <a:t>(</a:t>
                      </a:r>
                      <a:r>
                        <a:rPr lang="en-CA" sz="1400" dirty="0" err="1">
                          <a:effectLst/>
                        </a:rPr>
                        <a:t>x,y</a:t>
                      </a:r>
                      <a:r>
                        <a:rPr lang="en-CA" sz="1400" dirty="0">
                          <a:effectLst/>
                        </a:rPr>
                        <a:t>) </a:t>
                      </a:r>
                      <a:r>
                        <a:rPr lang="en-CA" sz="1400" dirty="0" smtClean="0">
                          <a:effectLst/>
                        </a:rPr>
                        <a:t> – x=from, </a:t>
                      </a:r>
                      <a:r>
                        <a:rPr lang="en-CA" sz="1400" dirty="0">
                          <a:effectLst/>
                        </a:rPr>
                        <a:t>y=length</a:t>
                      </a: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substring(</a:t>
                      </a:r>
                      <a:r>
                        <a:rPr lang="en-CA" sz="1400" dirty="0" err="1" smtClean="0">
                          <a:effectLst/>
                        </a:rPr>
                        <a:t>x,y</a:t>
                      </a:r>
                      <a:r>
                        <a:rPr lang="en-CA" sz="1400" dirty="0" smtClean="0">
                          <a:effectLst/>
                        </a:rPr>
                        <a:t>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stringName.substring</a:t>
                      </a:r>
                      <a:r>
                        <a:rPr lang="en-CA" sz="1400" dirty="0">
                          <a:effectLst/>
                        </a:rPr>
                        <a:t>(</a:t>
                      </a:r>
                      <a:r>
                        <a:rPr lang="en-CA" sz="1400" dirty="0" err="1">
                          <a:effectLst/>
                        </a:rPr>
                        <a:t>x,y</a:t>
                      </a:r>
                      <a:r>
                        <a:rPr lang="en-CA" sz="1400" dirty="0" smtClean="0">
                          <a:effectLst/>
                        </a:rPr>
                        <a:t>)  –</a:t>
                      </a:r>
                      <a:r>
                        <a:rPr lang="en-CA" sz="1400" baseline="0" dirty="0" smtClean="0">
                          <a:effectLst/>
                        </a:rPr>
                        <a:t> </a:t>
                      </a:r>
                      <a:r>
                        <a:rPr lang="en-CA" sz="1400" dirty="0" smtClean="0">
                          <a:effectLst/>
                        </a:rPr>
                        <a:t>x=from </a:t>
                      </a:r>
                      <a:r>
                        <a:rPr lang="en-CA" sz="1400" dirty="0">
                          <a:effectLst/>
                        </a:rPr>
                        <a:t>(inclusive) y=to (not inclusive)</a:t>
                      </a: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toLowerCase()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Converts a string to lowercase.</a:t>
                      </a:r>
                    </a:p>
                  </a:txBody>
                  <a:tcPr anchor="ctr"/>
                </a:tc>
              </a:tr>
              <a:tr h="271424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toUpperCase()</a:t>
                      </a:r>
                      <a:r>
                        <a:rPr lang="en-CA" sz="1400" dirty="0" smtClean="0">
                          <a:effectLst/>
                          <a:hlinkClick r:id="rId2"/>
                        </a:rPr>
                        <a:t>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Converts a string to uppercase.</a:t>
                      </a:r>
                    </a:p>
                  </a:txBody>
                  <a:tcPr anchor="ctr"/>
                </a:tc>
              </a:tr>
              <a:tr h="27493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trim() 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effectLst/>
                        </a:rPr>
                        <a:t>method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Removes whitespaces from the left and right of a string.</a:t>
                      </a:r>
                    </a:p>
                  </a:txBody>
                  <a:tcPr anchor="ctr"/>
                </a:tc>
              </a:tr>
              <a:tr h="27493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prototype</a:t>
                      </a:r>
                      <a:endParaRPr lang="en-CA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 smtClean="0">
                          <a:effectLst/>
                        </a:rPr>
                        <a:t>property</a:t>
                      </a:r>
                      <a:endParaRPr lang="en-CA" sz="1400" b="1" dirty="0" smtClean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Allows you to add properties and methods to an object</a:t>
                      </a:r>
                      <a:endParaRPr lang="en-CA" sz="1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8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</a:t>
            </a:r>
            <a:r>
              <a:rPr lang="en-US" dirty="0" smtClean="0"/>
              <a:t>–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length property returns the number of characters in a string.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Syntax</a:t>
            </a:r>
            <a:r>
              <a:rPr lang="en-US" b="1" dirty="0"/>
              <a:t>: </a:t>
            </a:r>
            <a:r>
              <a:rPr lang="en-US" b="1" dirty="0" err="1" smtClean="0"/>
              <a:t>stringName.length</a:t>
            </a:r>
            <a:endParaRPr lang="en-US" b="1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7541" y="2759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012345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		  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2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String object </a:t>
            </a:r>
            <a:r>
              <a:rPr lang="en-US" dirty="0" smtClean="0"/>
              <a:t>– </a:t>
            </a:r>
            <a:r>
              <a:rPr lang="en-US" dirty="0" err="1" smtClean="0"/>
              <a:t>charAt</a:t>
            </a:r>
            <a:r>
              <a:rPr lang="en-US" dirty="0" smtClean="0"/>
              <a:t>(index)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97829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The </a:t>
            </a:r>
            <a:r>
              <a:rPr lang="en-US" sz="1600" dirty="0"/>
              <a:t>method returns the character at the specific index.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Characters </a:t>
            </a:r>
            <a:r>
              <a:rPr lang="en-US" sz="1600" dirty="0"/>
              <a:t>in a string are indexed from left to right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Index </a:t>
            </a:r>
            <a:r>
              <a:rPr lang="en-US" sz="1600" dirty="0"/>
              <a:t>start from 0 to one less than the length.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The </a:t>
            </a:r>
            <a:r>
              <a:rPr lang="en-US" sz="1600" dirty="0"/>
              <a:t>index of the last character in a string called </a:t>
            </a:r>
            <a:r>
              <a:rPr lang="en-US" sz="1600" dirty="0" err="1"/>
              <a:t>myString</a:t>
            </a:r>
            <a:r>
              <a:rPr lang="en-US" sz="1600" dirty="0"/>
              <a:t> is </a:t>
            </a:r>
            <a:r>
              <a:rPr lang="en-US" sz="1600" dirty="0" err="1"/>
              <a:t>myString.length</a:t>
            </a:r>
            <a:r>
              <a:rPr lang="en-US" sz="1600" dirty="0"/>
              <a:t> - 1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If </a:t>
            </a:r>
            <a:r>
              <a:rPr lang="en-US" sz="1600" dirty="0"/>
              <a:t>the index you supply is out of range, JavaScript returns an empty string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b="1" dirty="0" smtClean="0"/>
              <a:t>Syntax</a:t>
            </a:r>
            <a:r>
              <a:rPr lang="en-US" sz="1600" b="1" dirty="0"/>
              <a:t>: </a:t>
            </a:r>
            <a:r>
              <a:rPr lang="en-US" sz="1600" b="1" dirty="0" err="1"/>
              <a:t>stringName.charAt</a:t>
            </a:r>
            <a:r>
              <a:rPr lang="en-US" sz="1600" b="1" dirty="0"/>
              <a:t>(index)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126480" y="1845734"/>
            <a:ext cx="5077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"INT222"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012345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		  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"I"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"N"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"T"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"2"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"2"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 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returns  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0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6734</TotalTime>
  <Words>4548</Words>
  <Application>Microsoft Office PowerPoint</Application>
  <PresentationFormat>Widescreen</PresentationFormat>
  <Paragraphs>780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Retrospect</vt:lpstr>
      <vt:lpstr>INT222</vt:lpstr>
      <vt:lpstr>Announcements</vt:lpstr>
      <vt:lpstr>JavaScript Objects</vt:lpstr>
      <vt:lpstr>JavaScript Object Categories</vt:lpstr>
      <vt:lpstr>JavaScript Built-in Objects</vt:lpstr>
      <vt:lpstr>JavaScript String Objects</vt:lpstr>
      <vt:lpstr>String object - properties and methods</vt:lpstr>
      <vt:lpstr>JS String object – length</vt:lpstr>
      <vt:lpstr>JS String object – charAt(index)</vt:lpstr>
      <vt:lpstr>JS String object – charCodeAt(index)</vt:lpstr>
      <vt:lpstr>JS String object – charCodeAt(index)</vt:lpstr>
      <vt:lpstr>JS String object – concat(str1,str2,...) </vt:lpstr>
      <vt:lpstr>JS String object – indexOf(subStr)</vt:lpstr>
      <vt:lpstr>JS String object – indexOf(subStr,[optional])</vt:lpstr>
      <vt:lpstr>JS String object – lastIndexOf(subStr)</vt:lpstr>
      <vt:lpstr>JS String object – lastIndexOf(subStr,[optional])</vt:lpstr>
      <vt:lpstr>JS String object – split(x)</vt:lpstr>
      <vt:lpstr>JS String object – substr(x, len)</vt:lpstr>
      <vt:lpstr>JS String object – substring(x, y)</vt:lpstr>
      <vt:lpstr>JS String object – toLowerCase()</vt:lpstr>
      <vt:lpstr>JS String object – toUpperCase()</vt:lpstr>
      <vt:lpstr>JS String object – trim()</vt:lpstr>
      <vt:lpstr>JS String object – prototype </vt:lpstr>
      <vt:lpstr>JavaScript RegExp Object</vt:lpstr>
      <vt:lpstr>Creating RegExp Object</vt:lpstr>
      <vt:lpstr>String Method – match(RegExp)</vt:lpstr>
      <vt:lpstr>String Method – match(RegExp)</vt:lpstr>
      <vt:lpstr>String Method – replace(RegExp, replacement)</vt:lpstr>
      <vt:lpstr>String Method – search(RegExp)</vt:lpstr>
      <vt:lpstr>String Method – split(RegExp)</vt:lpstr>
      <vt:lpstr>RegExp Method – test(str)</vt:lpstr>
      <vt:lpstr>RegExp Examples</vt:lpstr>
      <vt:lpstr>Special characters in regular expressions</vt:lpstr>
      <vt:lpstr>Online Regex Resources</vt:lpstr>
      <vt:lpstr>Array Object</vt:lpstr>
      <vt:lpstr>Creating Arrays</vt:lpstr>
      <vt:lpstr>Array object - properties and methods</vt:lpstr>
      <vt:lpstr>JS Array object - length</vt:lpstr>
      <vt:lpstr>JS Array object – push() &amp; unshift() </vt:lpstr>
      <vt:lpstr>JS Array object – pop() &amp; shift()</vt:lpstr>
      <vt:lpstr>JS Array object – concat()</vt:lpstr>
      <vt:lpstr>JS Array object – join()</vt:lpstr>
      <vt:lpstr>JS Array object – reverse() </vt:lpstr>
      <vt:lpstr>JS Array object – sort()</vt:lpstr>
      <vt:lpstr>JS Array object – slice()</vt:lpstr>
      <vt:lpstr>JavaScript Array: for and for in loops </vt:lpstr>
      <vt:lpstr>Creating User-defined Objects</vt:lpstr>
      <vt:lpstr>Creating User-defined Objects</vt:lpstr>
      <vt:lpstr>Creating User-defined Objects</vt:lpstr>
      <vt:lpstr>"this" Keyword Explained</vt:lpstr>
      <vt:lpstr>Creating User-defined Objects</vt:lpstr>
      <vt:lpstr>Creating User-Defined Objects (Advanced)</vt:lpstr>
      <vt:lpstr>Prototypal Inheritance</vt:lpstr>
      <vt:lpstr>Prototypal Chain</vt:lpstr>
      <vt:lpstr>Inheritance with Object.create()</vt:lpstr>
      <vt:lpstr>Inheritance with prototype property</vt:lpstr>
      <vt:lpstr>JS OOP Example</vt:lpstr>
      <vt:lpstr>JS OOP Example</vt:lpstr>
      <vt:lpstr>JS OOP Example</vt:lpstr>
      <vt:lpstr>Another Example</vt:lpstr>
      <vt:lpstr>Another Example</vt:lpstr>
      <vt:lpstr>Useful Resource Links (from MDN)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257</cp:revision>
  <cp:lastPrinted>2016-01-07T17:03:32Z</cp:lastPrinted>
  <dcterms:created xsi:type="dcterms:W3CDTF">2015-09-07T20:55:59Z</dcterms:created>
  <dcterms:modified xsi:type="dcterms:W3CDTF">2016-09-15T12:19:22Z</dcterms:modified>
</cp:coreProperties>
</file>