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2"/>
  </p:notesMasterIdLst>
  <p:sldIdLst>
    <p:sldId id="256" r:id="rId2"/>
    <p:sldId id="395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47" r:id="rId5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and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w3.org/html5/spec-preview/global-attribut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HTML/HTML5" TargetMode="External"/><Relationship Id="rId2" Type="http://schemas.openxmlformats.org/officeDocument/2006/relationships/hyperlink" Target="https://developer.mozilla.org/en-US/docs/Web/Guide/HTML/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HTML/Attributes" TargetMode="External"/><Relationship Id="rId4" Type="http://schemas.openxmlformats.org/officeDocument/2006/relationships/hyperlink" Target="https://developer.mozilla.org/en-US/docs/Web/HTML/Eleme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Introduction to HTML5, Document structure/overview &amp; Important HTML elements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– Displaying Dates as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Methods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toString</a:t>
            </a:r>
            <a:r>
              <a:rPr lang="en-US" b="1" dirty="0"/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toLocaleString</a:t>
            </a:r>
            <a:r>
              <a:rPr lang="en-US" b="1" dirty="0"/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toUTCString</a:t>
            </a:r>
            <a:r>
              <a:rPr lang="en-US" b="1" dirty="0" smtClean="0"/>
              <a:t>()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UTC: Universal Time Coordinated – (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Standardized Time) </a:t>
            </a:r>
            <a:endParaRPr lang="en-US" b="1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toDateString</a:t>
            </a:r>
            <a:r>
              <a:rPr lang="en-US" b="1" dirty="0" smtClean="0"/>
              <a:t>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For Example: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540" y="4336388"/>
            <a:ext cx="10415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Thu Jun 02 2016 11:11:50 GMT-0400 (Eastern Daylight Time)</a:t>
            </a: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Thu Jun 02 2016 11:11:50 GMT-0400 (Eastern Daylight Time)</a:t>
            </a: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toLocaleString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6/2/2016, 11:11:50 AM</a:t>
            </a: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toUTCString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Thu, 02 Jun 2016 15:11:50 GMT</a:t>
            </a: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Thu Jun 02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600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Object </a:t>
            </a:r>
            <a:r>
              <a:rPr lang="en-US" dirty="0"/>
              <a:t>- Math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/>
              <a:t>  </a:t>
            </a:r>
            <a:r>
              <a:rPr lang="en-US" sz="1400" b="1" dirty="0" err="1" smtClean="0"/>
              <a:t>Math.max</a:t>
            </a:r>
            <a:r>
              <a:rPr lang="en-US" sz="1400" b="1" dirty="0" smtClean="0"/>
              <a:t>(ident_1</a:t>
            </a:r>
            <a:r>
              <a:rPr lang="en-US" sz="1400" b="1" dirty="0"/>
              <a:t>, ident_2)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maximum of </a:t>
            </a:r>
            <a:r>
              <a:rPr lang="en-US" sz="1200" b="1" dirty="0"/>
              <a:t>n numbers</a:t>
            </a:r>
            <a:r>
              <a:rPr lang="en-US" sz="1200" dirty="0"/>
              <a:t>		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e.g.    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/>
              <a:t>  </a:t>
            </a:r>
            <a:r>
              <a:rPr lang="en-US" sz="1400" b="1" dirty="0" err="1" smtClean="0"/>
              <a:t>Math.min</a:t>
            </a:r>
            <a:r>
              <a:rPr lang="en-US" sz="1400" b="1" dirty="0" smtClean="0"/>
              <a:t>(ident_1,ident_2</a:t>
            </a:r>
            <a:r>
              <a:rPr lang="en-US" sz="1400" b="1" dirty="0"/>
              <a:t>)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minimum of </a:t>
            </a:r>
            <a:r>
              <a:rPr lang="en-US" sz="1200" b="1" dirty="0"/>
              <a:t>n numbers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e.g.   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/>
              <a:t>  </a:t>
            </a:r>
            <a:r>
              <a:rPr lang="en-US" sz="1400" b="1" dirty="0" err="1" smtClean="0"/>
              <a:t>Math.pow</a:t>
            </a:r>
            <a:r>
              <a:rPr lang="en-US" sz="1400" b="1" dirty="0" smtClean="0"/>
              <a:t>(ident_1</a:t>
            </a:r>
            <a:r>
              <a:rPr lang="en-US" sz="1400" b="1" dirty="0"/>
              <a:t>, ident2)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ident_1 to </a:t>
            </a:r>
            <a:r>
              <a:rPr lang="en-US" sz="1200" dirty="0"/>
              <a:t>the </a:t>
            </a:r>
            <a:r>
              <a:rPr lang="en-US" sz="1200" b="1" dirty="0"/>
              <a:t>power ident_2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e.g. </a:t>
            </a:r>
            <a:r>
              <a:rPr lang="en-US" sz="1200" dirty="0" smtClean="0"/>
              <a:t>   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/>
              <a:t>  </a:t>
            </a:r>
            <a:r>
              <a:rPr lang="en-US" sz="1400" b="1" dirty="0" err="1" smtClean="0"/>
              <a:t>Math.sqrt</a:t>
            </a:r>
            <a:r>
              <a:rPr lang="en-US" sz="1400" b="1" dirty="0" smtClean="0"/>
              <a:t>(ident_1</a:t>
            </a:r>
            <a:r>
              <a:rPr lang="en-US" sz="1400" dirty="0" smtClean="0"/>
              <a:t>)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 smtClean="0"/>
              <a:t>square </a:t>
            </a:r>
            <a:r>
              <a:rPr lang="en-US" sz="1200" b="1" dirty="0"/>
              <a:t>root </a:t>
            </a:r>
            <a:r>
              <a:rPr lang="en-US" sz="1200" dirty="0"/>
              <a:t>of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e.g.    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803672" y="2495397"/>
            <a:ext cx="3717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803672" y="3483022"/>
            <a:ext cx="3996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0.52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808026" y="4460433"/>
            <a:ext cx="3624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256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803672" y="5423436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sqrt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533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Object – Math functions (rounding)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Math.ceil</a:t>
            </a:r>
            <a:r>
              <a:rPr lang="en-US" b="1" dirty="0" smtClean="0"/>
              <a:t>(ident_1</a:t>
            </a:r>
            <a:r>
              <a:rPr lang="en-US" b="1" dirty="0"/>
              <a:t>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integer </a:t>
            </a:r>
            <a:r>
              <a:rPr lang="en-US" b="1" dirty="0"/>
              <a:t>closest to </a:t>
            </a:r>
            <a:r>
              <a:rPr lang="en-US" dirty="0" smtClean="0"/>
              <a:t>but </a:t>
            </a:r>
            <a:r>
              <a:rPr lang="en-US" b="1" dirty="0"/>
              <a:t>not less than</a:t>
            </a:r>
            <a:r>
              <a:rPr lang="en-US" dirty="0"/>
              <a:t>	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Math.floor</a:t>
            </a:r>
            <a:r>
              <a:rPr lang="en-US" b="1" dirty="0" smtClean="0"/>
              <a:t>(ident_1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integer </a:t>
            </a:r>
            <a:r>
              <a:rPr lang="en-US" b="1" dirty="0"/>
              <a:t>closest to </a:t>
            </a:r>
            <a:r>
              <a:rPr lang="en-US" dirty="0" smtClean="0"/>
              <a:t>but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greater than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Math.round</a:t>
            </a:r>
            <a:r>
              <a:rPr lang="en-US" b="1" dirty="0" smtClean="0"/>
              <a:t>(ident_1</a:t>
            </a:r>
            <a:r>
              <a:rPr lang="en-US" b="1" dirty="0"/>
              <a:t>)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integer </a:t>
            </a:r>
            <a:r>
              <a:rPr lang="en-US" b="1" dirty="0"/>
              <a:t>closest to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    </a:t>
            </a:r>
            <a:endParaRPr lang="en-US" dirty="0" smtClean="0"/>
          </a:p>
          <a:p>
            <a:pPr marL="201168" lvl="1" indent="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 smtClean="0"/>
              <a:t> </a:t>
            </a:r>
          </a:p>
          <a:p>
            <a:pPr marL="201168" lvl="1" indent="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6549" y="253106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</a:p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0.49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776549" y="3857414"/>
            <a:ext cx="3624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776549" y="48570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</a:p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0.49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</a:t>
            </a:r>
          </a:p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787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Math.random</a:t>
            </a:r>
            <a:r>
              <a:rPr lang="en-US" b="1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Generates a pseudorandom number between 0 (inclusive) and 1 (exclusive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.g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Examples from </a:t>
            </a:r>
            <a:r>
              <a:rPr lang="en-US" dirty="0" smtClean="0">
                <a:hlinkClick r:id="rId2"/>
              </a:rPr>
              <a:t>MDN page on </a:t>
            </a:r>
            <a:r>
              <a:rPr lang="en-US" dirty="0" err="1" smtClean="0">
                <a:hlinkClick r:id="rId2"/>
              </a:rPr>
              <a:t>Math.random</a:t>
            </a:r>
            <a:r>
              <a:rPr lang="en-US" dirty="0" smtClean="0">
                <a:hlinkClick r:id="rId2"/>
              </a:rPr>
              <a:t>()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470" y="2534925"/>
            <a:ext cx="96490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number between 0 (inclusive) and 1 (exclusive)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number between min (inclusive) and max (exclusive)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integer between min (included) and max (excluded)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integer between min (included) and max (included)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372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HTML </a:t>
            </a:r>
            <a:r>
              <a:rPr lang="en-US" b="1" dirty="0"/>
              <a:t>(</a:t>
            </a:r>
            <a:r>
              <a:rPr lang="en-US" b="1" dirty="0" err="1"/>
              <a:t>HyperText</a:t>
            </a:r>
            <a:r>
              <a:rPr lang="en-US" b="1" dirty="0"/>
              <a:t> Markup Language) </a:t>
            </a:r>
            <a:r>
              <a:rPr lang="en-US" dirty="0"/>
              <a:t>is the set of markup symbols or codes inserted in a file intended for display on a World Wide Web browser page.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Hypertext</a:t>
            </a:r>
            <a:r>
              <a:rPr lang="en-US" dirty="0"/>
              <a:t> is text with hyperlinks.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markup</a:t>
            </a:r>
            <a:r>
              <a:rPr lang="en-US" dirty="0"/>
              <a:t> tells the Web browser how to display a Web page's words and images for the user.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markup symbols/indicators are often called </a:t>
            </a:r>
            <a:r>
              <a:rPr lang="en-US" b="1" dirty="0"/>
              <a:t>“tags”</a:t>
            </a:r>
            <a:r>
              <a:rPr lang="en-US" dirty="0"/>
              <a:t>, which are enclosed in angle brackets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Most html tags come in pairs e.g. &lt;p&gt; and &lt;/p&gt;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&lt;p&gt; being the opening of the tag and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&lt;/p&gt; being the closing of the tag.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 between these tags you can add </a:t>
            </a:r>
            <a:r>
              <a:rPr lang="en-US" b="1" dirty="0"/>
              <a:t>text-based content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some tags that are not paired – these tags are know as </a:t>
            </a:r>
            <a:r>
              <a:rPr lang="en-US" b="1" dirty="0"/>
              <a:t>empty tags</a:t>
            </a:r>
            <a:r>
              <a:rPr lang="en-US" dirty="0"/>
              <a:t>, such as &lt;</a:t>
            </a:r>
            <a:r>
              <a:rPr lang="en-US" dirty="0" err="1"/>
              <a:t>img</a:t>
            </a:r>
            <a:r>
              <a:rPr lang="en-US" dirty="0"/>
              <a:t> /&gt;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8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b="1" dirty="0" smtClean="0"/>
              <a:t>HTML (5)</a:t>
            </a:r>
            <a:r>
              <a:rPr lang="en-US" dirty="0" smtClean="0"/>
              <a:t> </a:t>
            </a:r>
            <a:r>
              <a:rPr lang="en-US" dirty="0"/>
              <a:t>Document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850299"/>
            <a:ext cx="846473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6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/mystyle.css"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"stylesheet"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&lt;script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/myscript.js"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&gt;&lt;/script&gt;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&lt;h2&gt;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Basic HTML5 Document Structure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&lt;/h2&gt;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is a paragraph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Here are links to</a:t>
            </a:r>
          </a:p>
          <a:p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</a:t>
            </a:r>
            <a:r>
              <a:rPr lang="pt-BR" sz="16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://ict.senecac.on.ca</a:t>
            </a:r>
            <a:r>
              <a:rPr lang="pt-BR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/"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ICT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pt-BR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"http://www.senecac.on.ca/"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Seneca College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60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vs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terms </a:t>
            </a:r>
            <a:r>
              <a:rPr lang="en-US" b="1" dirty="0"/>
              <a:t>tag</a:t>
            </a:r>
            <a:r>
              <a:rPr lang="en-US" dirty="0"/>
              <a:t>, </a:t>
            </a:r>
            <a:r>
              <a:rPr lang="en-US" b="1" dirty="0"/>
              <a:t>element</a:t>
            </a:r>
            <a:r>
              <a:rPr lang="en-US" dirty="0"/>
              <a:t> &amp; </a:t>
            </a:r>
            <a:r>
              <a:rPr lang="en-US" b="1" dirty="0"/>
              <a:t>attribute</a:t>
            </a:r>
            <a:r>
              <a:rPr lang="en-US" dirty="0"/>
              <a:t> are used throughout the </a:t>
            </a:r>
            <a:r>
              <a:rPr lang="en-US" dirty="0" smtClean="0"/>
              <a:t>course materials. </a:t>
            </a:r>
            <a:r>
              <a:rPr lang="en-US" dirty="0"/>
              <a:t>You should note the difference between these </a:t>
            </a:r>
            <a:r>
              <a:rPr lang="en-US" dirty="0" smtClean="0"/>
              <a:t>terms: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HTML </a:t>
            </a:r>
            <a:r>
              <a:rPr lang="en-US" b="1" dirty="0"/>
              <a:t>elements: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HTML Element is everything from the start tag to the end tag, 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Html documents are defined by HTML elements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                                     - </a:t>
            </a:r>
            <a:r>
              <a:rPr lang="en-US" dirty="0"/>
              <a:t>is referred to as an element, including </a:t>
            </a:r>
            <a:r>
              <a:rPr lang="en-US" b="1" dirty="0"/>
              <a:t>starting tag</a:t>
            </a:r>
            <a:r>
              <a:rPr lang="en-US" dirty="0"/>
              <a:t> - </a:t>
            </a:r>
            <a:r>
              <a:rPr lang="en-US" b="1" dirty="0"/>
              <a:t>content</a:t>
            </a:r>
            <a:r>
              <a:rPr lang="en-US" dirty="0"/>
              <a:t> - </a:t>
            </a:r>
            <a:r>
              <a:rPr lang="en-US" b="1" dirty="0"/>
              <a:t>ending tag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&lt;p&gt;</a:t>
            </a:r>
            <a:r>
              <a:rPr lang="en-US" dirty="0"/>
              <a:t> and </a:t>
            </a:r>
            <a:r>
              <a:rPr lang="en-US" b="1" dirty="0"/>
              <a:t>&lt;/p&gt;</a:t>
            </a:r>
            <a:r>
              <a:rPr lang="en-US" dirty="0"/>
              <a:t> - are referred to as tags.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1247" y="4144797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 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503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HTML </a:t>
            </a:r>
            <a:r>
              <a:rPr lang="en-US" dirty="0"/>
              <a:t>elements/tags are classified in three different categories: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Block-level </a:t>
            </a:r>
            <a:r>
              <a:rPr lang="en-US" b="1" dirty="0"/>
              <a:t>element: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block-level element is a tag that creates large blocks of content like tables (&lt;table&gt;) or page divisions (&lt;div&gt;).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&lt;p&gt;, &lt;h1&gt;, &lt;</a:t>
            </a:r>
            <a:r>
              <a:rPr lang="en-US" dirty="0" err="1"/>
              <a:t>ul</a:t>
            </a:r>
            <a:r>
              <a:rPr lang="en-US" dirty="0"/>
              <a:t>&gt;, &lt;</a:t>
            </a:r>
            <a:r>
              <a:rPr lang="en-US" dirty="0" err="1"/>
              <a:t>hr</a:t>
            </a:r>
            <a:r>
              <a:rPr lang="en-US" dirty="0"/>
              <a:t>&gt;, &lt;dl</a:t>
            </a:r>
            <a:r>
              <a:rPr lang="en-US" dirty="0" smtClean="0"/>
              <a:t>&gt;…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default, block-level elements begin on new </a:t>
            </a:r>
            <a:r>
              <a:rPr lang="en-US" dirty="0" smtClean="0"/>
              <a:t>lines and take up the entire available width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.g</a:t>
            </a:r>
            <a:r>
              <a:rPr lang="en-US" dirty="0" smtClean="0"/>
              <a:t>: 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can contain other block tags as well as inline tags and text.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3373" y="4546226"/>
            <a:ext cx="98581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 it out, this is a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&lt;div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"background-color: 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lightgreen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 level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&lt;/div&gt;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element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58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Inline-level </a:t>
            </a:r>
            <a:r>
              <a:rPr lang="en-US" b="1" dirty="0"/>
              <a:t>element: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inline element is a tag that defines the text or data in the document. Using STRONG(&lt;strong&gt;) makes the enclosed text strongly emphasized.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&lt;span&gt;, &lt;a&gt;, &lt;</a:t>
            </a:r>
            <a:r>
              <a:rPr lang="en-US" dirty="0" err="1"/>
              <a:t>img</a:t>
            </a:r>
            <a:r>
              <a:rPr lang="en-US" dirty="0"/>
              <a:t>&gt;, &lt;td&gt;, &lt;b&gt;, &lt;</a:t>
            </a:r>
            <a:r>
              <a:rPr lang="en-US" dirty="0" err="1"/>
              <a:t>em</a:t>
            </a:r>
            <a:r>
              <a:rPr lang="en-US" dirty="0"/>
              <a:t>&gt;, &lt;input&gt;, …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By default, inline </a:t>
            </a:r>
            <a:r>
              <a:rPr lang="en-US" dirty="0"/>
              <a:t>elements don't start new lines when they are used</a:t>
            </a:r>
            <a:r>
              <a:rPr lang="en-US" dirty="0" smtClean="0"/>
              <a:t>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.g.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generally only contain other inline tags and text or data.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080" y="4134284"/>
            <a:ext cx="96578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 it out, this is an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&lt;span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"background-color: 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lightgreen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inline level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&lt;/span&gt;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element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228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Empty element: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empty element does not have closing tags or they are not paired.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empty element does not contain any text/content.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Empty tags are simply used as markers. 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 some cases empty tags are used for whatever is contained in their attributes.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 /&gt;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/&gt;</a:t>
            </a:r>
            <a:r>
              <a:rPr lang="en-US" dirty="0"/>
              <a:t>, </a:t>
            </a:r>
            <a:r>
              <a:rPr lang="en-US" b="1" dirty="0"/>
              <a:t>&lt;input /&gt;</a:t>
            </a:r>
            <a:r>
              <a:rPr lang="en-US" dirty="0"/>
              <a:t>, </a:t>
            </a:r>
            <a:r>
              <a:rPr lang="en-US" b="1" dirty="0"/>
              <a:t>&lt;meta /&gt;</a:t>
            </a:r>
            <a:r>
              <a:rPr lang="en-US" dirty="0"/>
              <a:t> tags are a few examples of empty tags.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Lab </a:t>
            </a:r>
            <a:r>
              <a:rPr lang="en-US" dirty="0"/>
              <a:t>2</a:t>
            </a:r>
            <a:r>
              <a:rPr lang="en-US" dirty="0" smtClean="0"/>
              <a:t> released Last Night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mtClean="0"/>
              <a:t>No Quiz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65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/>
              <a:t>attribute is used to define the characteristics of an element, and it is placed inside the opening tag.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e.g.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/>
              <a:t>class</a:t>
            </a:r>
            <a:r>
              <a:rPr lang="en-US" dirty="0"/>
              <a:t> are examples of attributes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All </a:t>
            </a:r>
            <a:r>
              <a:rPr lang="en-US" dirty="0"/>
              <a:t>attribute are made up </a:t>
            </a:r>
            <a:r>
              <a:rPr lang="en-US" b="1" dirty="0"/>
              <a:t>2 parts: name and value</a:t>
            </a:r>
            <a:r>
              <a:rPr lang="en-US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Note: The HTML5 standard </a:t>
            </a:r>
            <a:r>
              <a:rPr lang="en-US" dirty="0"/>
              <a:t>does not </a:t>
            </a:r>
            <a:r>
              <a:rPr lang="en-US" dirty="0" smtClean="0"/>
              <a:t>technically require </a:t>
            </a:r>
            <a:r>
              <a:rPr lang="en-US" dirty="0"/>
              <a:t>quotes around attribute values, but </a:t>
            </a:r>
            <a:r>
              <a:rPr lang="en-US" dirty="0" smtClean="0"/>
              <a:t>it's the best practice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60073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"highlight"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 text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099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Core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also </a:t>
            </a:r>
            <a:r>
              <a:rPr lang="en-US" dirty="0"/>
              <a:t>called HTML </a:t>
            </a:r>
            <a:r>
              <a:rPr lang="en-US" b="1" dirty="0"/>
              <a:t>global attributes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can </a:t>
            </a:r>
            <a:r>
              <a:rPr lang="en-US" dirty="0"/>
              <a:t>be used on </a:t>
            </a:r>
            <a:r>
              <a:rPr lang="en-US" b="1" dirty="0"/>
              <a:t>all elements</a:t>
            </a:r>
            <a:r>
              <a:rPr lang="en-US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e.g.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For a </a:t>
            </a:r>
            <a:r>
              <a:rPr lang="en-US" dirty="0"/>
              <a:t>full list, see: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dev.w3.org/html5/spec-preview/global-attributes.html</a:t>
            </a: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5657" y="3195694"/>
            <a:ext cx="8900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HTML!"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Titled Heading Tag Example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&lt;/h4&gt;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"className1 className2 className3</a:t>
            </a:r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"html"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para explains what is 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font-family:arial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color:#FF0000;"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 text...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&lt;/div&gt;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884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 </a:t>
            </a:r>
            <a:r>
              <a:rPr lang="en-CA" dirty="0"/>
              <a:t>Structural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14640"/>
              </p:ext>
            </p:extLst>
          </p:nvPr>
        </p:nvGraphicFramePr>
        <p:xfrm>
          <a:off x="1188015" y="1880694"/>
          <a:ext cx="9993791" cy="374118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38728"/>
                <a:gridCol w="6755063"/>
              </a:tblGrid>
              <a:tr h="324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html tag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&lt;!DOCTYPE&gt;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the document type</a:t>
                      </a:r>
                    </a:p>
                  </a:txBody>
                  <a:tcPr anchor="ctr"/>
                </a:tc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&lt;html&gt;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an html document</a:t>
                      </a:r>
                    </a:p>
                  </a:txBody>
                  <a:tcPr anchor="ctr"/>
                </a:tc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information about the document</a:t>
                      </a:r>
                    </a:p>
                  </a:txBody>
                  <a:tcPr anchor="ctr"/>
                </a:tc>
              </a:tr>
              <a:tr h="388381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Specifies the document title</a:t>
                      </a:r>
                    </a:p>
                  </a:txBody>
                  <a:tcPr anchor="ctr"/>
                </a:tc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&lt;meta&gt;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meta information </a:t>
                      </a:r>
                    </a:p>
                  </a:txBody>
                  <a:tcPr anchor="ctr"/>
                </a:tc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a resource reference </a:t>
                      </a:r>
                    </a:p>
                  </a:txBody>
                  <a:tcPr anchor="ctr"/>
                </a:tc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&lt;script&gt;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Specifies a script</a:t>
                      </a:r>
                    </a:p>
                  </a:txBody>
                  <a:tcPr anchor="ctr"/>
                </a:tc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&lt;style&gt;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Specifies a style definition</a:t>
                      </a:r>
                    </a:p>
                  </a:txBody>
                  <a:tcPr anchor="ctr"/>
                </a:tc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&lt;body&gt;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the body element</a:t>
                      </a:r>
                    </a:p>
                  </a:txBody>
                  <a:tcPr anchor="ctr"/>
                </a:tc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&lt;!--...--&gt;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a comment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05433" y="5765209"/>
            <a:ext cx="924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See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developer.mozilla.org/en-US/docs/Web/HTML/Element</a:t>
            </a:r>
            <a:r>
              <a:rPr lang="en-US" sz="1600" dirty="0" smtClean="0"/>
              <a:t> for a full list of (all) elements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527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Heading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175897"/>
              </p:ext>
            </p:extLst>
          </p:nvPr>
        </p:nvGraphicFramePr>
        <p:xfrm>
          <a:off x="1197428" y="1874519"/>
          <a:ext cx="9958252" cy="292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28533"/>
                <a:gridCol w="4610302"/>
                <a:gridCol w="3319417"/>
              </a:tblGrid>
              <a:tr h="2222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Heading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222284">
                <a:tc>
                  <a:txBody>
                    <a:bodyPr/>
                    <a:lstStyle/>
                    <a:p>
                      <a:r>
                        <a:rPr lang="en-US"/>
                        <a:t>&lt;h1&gt;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1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&lt;h1&gt;.......&lt;/h1&gt;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&lt;h2&gt;.......&lt;/h2&gt;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&lt;h3&gt;.......&lt;/h3&gt;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&lt;h4&gt;.......&lt;/h4&gt;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&lt;h5&gt;.......&lt;/h5&gt;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&lt;h6&gt;.......&lt;/h6&gt;</a:t>
                      </a:r>
                    </a:p>
                  </a:txBody>
                  <a:tcPr/>
                </a:tc>
              </a:tr>
              <a:tr h="222284">
                <a:tc>
                  <a:txBody>
                    <a:bodyPr/>
                    <a:lstStyle/>
                    <a:p>
                      <a:r>
                        <a:rPr lang="en-US"/>
                        <a:t>&lt;h2&gt;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2284">
                <a:tc>
                  <a:txBody>
                    <a:bodyPr/>
                    <a:lstStyle/>
                    <a:p>
                      <a:r>
                        <a:rPr lang="en-US"/>
                        <a:t>&lt;h3&gt;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2284">
                <a:tc>
                  <a:txBody>
                    <a:bodyPr/>
                    <a:lstStyle/>
                    <a:p>
                      <a:r>
                        <a:rPr lang="en-US"/>
                        <a:t>&lt;h4&gt;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2284">
                <a:tc>
                  <a:txBody>
                    <a:bodyPr/>
                    <a:lstStyle/>
                    <a:p>
                      <a:r>
                        <a:rPr lang="en-US"/>
                        <a:t>&lt;h5&gt;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3252">
                <a:tc>
                  <a:txBody>
                    <a:bodyPr/>
                    <a:lstStyle/>
                    <a:p>
                      <a:r>
                        <a:rPr lang="en-US"/>
                        <a:t>&lt;h6&gt;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6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1120" y="1906235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6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&lt;h1&gt;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&lt;/h1&gt;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&lt;h2&gt;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2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&lt;/h2&gt;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&lt;h3&gt;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3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&lt;/h3&gt;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&lt;h4&gt;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4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&lt;/h4&gt;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&lt;h5&gt;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5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&lt;/h5&gt;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&lt;h6&gt;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6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&lt;/h6&gt;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690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24053"/>
              </p:ext>
            </p:extLst>
          </p:nvPr>
        </p:nvGraphicFramePr>
        <p:xfrm>
          <a:off x="1192046" y="1872638"/>
          <a:ext cx="9963634" cy="3683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56205"/>
                <a:gridCol w="3566034"/>
                <a:gridCol w="42413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Tags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Example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a </a:t>
                      </a:r>
                      <a:r>
                        <a:rPr lang="en-US" dirty="0" smtClean="0">
                          <a:effectLst/>
                        </a:rPr>
                        <a:t>paragraph.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effectLst/>
                        </a:rPr>
                        <a:t>&lt;p&gt;.......&lt;/p&gt;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effectLst/>
                        </a:rPr>
                        <a:t>&lt;</a:t>
                      </a:r>
                      <a:r>
                        <a:rPr lang="en-US" dirty="0" err="1" smtClean="0">
                          <a:effectLst/>
                        </a:rPr>
                        <a:t>blockquote</a:t>
                      </a:r>
                      <a:r>
                        <a:rPr lang="en-US" dirty="0" smtClean="0">
                          <a:effectLst/>
                        </a:rPr>
                        <a:t>&gt;.......&lt;/</a:t>
                      </a:r>
                      <a:r>
                        <a:rPr lang="en-US" dirty="0" err="1" smtClean="0">
                          <a:effectLst/>
                        </a:rPr>
                        <a:t>blockquote</a:t>
                      </a:r>
                      <a:r>
                        <a:rPr lang="en-US" dirty="0" smtClean="0"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effectLst/>
                        </a:rPr>
                        <a:t>&lt;pre&gt;.......&lt;/pre&gt;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effectLst/>
                        </a:rPr>
                        <a:t>&lt;</a:t>
                      </a:r>
                      <a:r>
                        <a:rPr lang="en-US" dirty="0" err="1" smtClean="0">
                          <a:effectLst/>
                        </a:rPr>
                        <a:t>br</a:t>
                      </a:r>
                      <a:r>
                        <a:rPr lang="en-US" dirty="0" smtClean="0">
                          <a:effectLst/>
                        </a:rPr>
                        <a:t>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effectLst/>
                        </a:rPr>
                        <a:t>&lt;hr /&gt;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effectLst/>
                        </a:rPr>
                        <a:t>&lt;mark&gt;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blockquote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a long </a:t>
                      </a:r>
                      <a:r>
                        <a:rPr lang="en-US" dirty="0" smtClean="0">
                          <a:effectLst/>
                        </a:rPr>
                        <a:t>quotation.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It will indent the right and left margins both on the display and in print form.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&lt;pre&gt;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preformatted </a:t>
                      </a:r>
                      <a:r>
                        <a:rPr lang="en-US" dirty="0" smtClean="0">
                          <a:effectLst/>
                        </a:rPr>
                        <a:t>text,</a:t>
                      </a:r>
                      <a:r>
                        <a:rPr lang="en-US" baseline="0" dirty="0" smtClean="0">
                          <a:effectLst/>
                        </a:rPr>
                        <a:t> e.g. keep white space.</a:t>
                      </a:r>
                      <a:endParaRPr lang="en-US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br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/&gt;, &lt;</a:t>
                      </a:r>
                      <a:r>
                        <a:rPr lang="en-US" dirty="0" err="1" smtClean="0">
                          <a:effectLst/>
                        </a:rPr>
                        <a:t>br</a:t>
                      </a:r>
                      <a:r>
                        <a:rPr lang="en-US" dirty="0" smtClean="0">
                          <a:effectLst/>
                        </a:rPr>
                        <a:t>&gt;</a:t>
                      </a:r>
                      <a:endParaRPr lang="en-US" b="1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Inserts a single line </a:t>
                      </a:r>
                      <a:r>
                        <a:rPr lang="en-US" dirty="0" smtClean="0">
                          <a:effectLst/>
                        </a:rPr>
                        <a:t>break.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&lt;hr </a:t>
                      </a:r>
                      <a:r>
                        <a:rPr lang="en-US" dirty="0" smtClean="0">
                          <a:effectLst/>
                        </a:rPr>
                        <a:t>/&gt;, &lt;hr&gt;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a horizontal </a:t>
                      </a:r>
                      <a:r>
                        <a:rPr lang="en-US" dirty="0" smtClean="0">
                          <a:effectLst/>
                        </a:rPr>
                        <a:t>rule.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&lt;mark&gt;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Highlight parts of a text.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819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Tags -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50283"/>
            <a:ext cx="10058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text is 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blah, blah, blah, blah, blah, blah, blah, ..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blockquote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text is 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blockquote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blah, blah, blah, blah, blah, blah, blah, blah, blah, .......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blockquote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text is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&lt;/mark&gt;&lt;/pre&gt;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text is using the p tag  blah, blah, with a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here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blah, blah, blah, blah, blah, blah, blah, .......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082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 &amp; HTML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b="1" dirty="0" smtClean="0"/>
              <a:t>Whitespace </a:t>
            </a:r>
            <a:r>
              <a:rPr lang="en-US" sz="1800" b="1" dirty="0"/>
              <a:t>characters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spaces, tabs, and newlines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HTML treats them as a single space.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HTML </a:t>
            </a:r>
            <a:r>
              <a:rPr lang="en-US" sz="1800" b="1" dirty="0"/>
              <a:t>Entities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Reserved characters in HTML must be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replaced </a:t>
            </a:r>
            <a:r>
              <a:rPr lang="en-US" sz="1600" dirty="0"/>
              <a:t>with character </a:t>
            </a:r>
            <a:r>
              <a:rPr lang="en-US" sz="1600" dirty="0" smtClean="0"/>
              <a:t>entities</a:t>
            </a:r>
            <a:r>
              <a:rPr lang="en-US" sz="1600" dirty="0"/>
              <a:t> </a:t>
            </a:r>
            <a:r>
              <a:rPr lang="en-US" sz="1600" dirty="0" smtClean="0"/>
              <a:t>– below are a few useful examples: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67069"/>
              </p:ext>
            </p:extLst>
          </p:nvPr>
        </p:nvGraphicFramePr>
        <p:xfrm>
          <a:off x="1508151" y="4031585"/>
          <a:ext cx="5528374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18333"/>
                <a:gridCol w="2045854"/>
                <a:gridCol w="1480509"/>
                <a:gridCol w="1283678"/>
              </a:tblGrid>
              <a:tr h="19485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Entity 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Description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Entity Name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Entity #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194854"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non-breaking space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</a:t>
                      </a:r>
                      <a:r>
                        <a:rPr lang="en-CA" sz="1400" dirty="0" err="1" smtClean="0">
                          <a:effectLst/>
                        </a:rPr>
                        <a:t>nbsp</a:t>
                      </a:r>
                      <a:r>
                        <a:rPr lang="en-CA" sz="1400" dirty="0" smtClean="0">
                          <a:effectLst/>
                        </a:rPr>
                        <a:t>;</a:t>
                      </a:r>
                      <a:endParaRPr lang="en-CA" sz="14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&amp;#160;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19485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&lt;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less than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</a:t>
                      </a:r>
                      <a:r>
                        <a:rPr lang="en-CA" sz="1400" dirty="0" err="1" smtClean="0">
                          <a:effectLst/>
                        </a:rPr>
                        <a:t>lt</a:t>
                      </a:r>
                      <a:r>
                        <a:rPr lang="en-CA" sz="1400" dirty="0" smtClean="0">
                          <a:effectLst/>
                        </a:rPr>
                        <a:t>;</a:t>
                      </a:r>
                      <a:endParaRPr lang="en-CA" sz="14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&amp;#60;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19485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&gt;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greater than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</a:t>
                      </a:r>
                      <a:r>
                        <a:rPr lang="en-CA" sz="1400" dirty="0" err="1" smtClean="0">
                          <a:effectLst/>
                        </a:rPr>
                        <a:t>gt</a:t>
                      </a:r>
                      <a:r>
                        <a:rPr lang="en-CA" sz="1400" dirty="0" smtClean="0">
                          <a:effectLst/>
                        </a:rPr>
                        <a:t>;</a:t>
                      </a:r>
                      <a:endParaRPr lang="en-CA" sz="14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&amp;#62;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19485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ampersand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&amp;amp;</a:t>
                      </a:r>
                      <a:endParaRPr lang="en-CA" sz="14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&amp;#38;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19485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©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copyright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&amp;copy;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&amp;#169;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53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 &amp; HTML </a:t>
            </a:r>
            <a:r>
              <a:rPr lang="en-US" dirty="0" smtClean="0"/>
              <a:t>Entities –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922481"/>
            <a:ext cx="84211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function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testFunction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number ){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if (number </a:t>
            </a:r>
            <a:r>
              <a:rPr lang="en-US" sz="1200" dirty="0">
                <a:solidFill>
                  <a:srgbClr val="000000"/>
                </a:solidFill>
                <a:highlight>
                  <a:srgbClr val="FEFDE0"/>
                </a:highlight>
                <a:latin typeface="Courier New" panose="02070309020205020404" pitchFamily="49" charset="0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highlight>
                  <a:srgbClr val="FEFDE0"/>
                </a:highlight>
                <a:latin typeface="Courier New" panose="02070309020205020404" pitchFamily="49" charset="0"/>
              </a:rPr>
              <a:t>lt</a:t>
            </a:r>
            <a:r>
              <a:rPr lang="en-US" sz="1200" dirty="0">
                <a:solidFill>
                  <a:srgbClr val="000000"/>
                </a:solidFill>
                <a:highlight>
                  <a:srgbClr val="FEFDE0"/>
                </a:highlight>
                <a:latin typeface="Courier New" panose="02070309020205020404" pitchFamily="49" charset="0"/>
              </a:rPr>
              <a:t>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10 </a:t>
            </a:r>
            <a:r>
              <a:rPr lang="en-US" sz="1200" dirty="0">
                <a:solidFill>
                  <a:srgbClr val="000000"/>
                </a:solidFill>
                <a:highlight>
                  <a:srgbClr val="FEFDE0"/>
                </a:highlight>
                <a:latin typeface="Courier New" panose="02070309020205020404" pitchFamily="49" charset="0"/>
              </a:rPr>
              <a:t>&amp;amp;&amp;#38;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 </a:t>
            </a:r>
            <a:r>
              <a:rPr lang="en-US" sz="1200" dirty="0">
                <a:solidFill>
                  <a:srgbClr val="000000"/>
                </a:solidFill>
                <a:highlight>
                  <a:srgbClr val="FEFDE0"/>
                </a:highlight>
                <a:latin typeface="Courier New" panose="02070309020205020404" pitchFamily="49" charset="0"/>
              </a:rPr>
              <a:t>&amp;#62;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0) {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200" b="1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number is " + number);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}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else {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200" b="1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"The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 is out of range.")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}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}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testFunction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(12);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113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359161"/>
              </p:ext>
            </p:extLst>
          </p:nvPr>
        </p:nvGraphicFramePr>
        <p:xfrm>
          <a:off x="1207772" y="1906786"/>
          <a:ext cx="9947907" cy="3672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33291"/>
                <a:gridCol w="2528110"/>
                <a:gridCol w="2255889"/>
                <a:gridCol w="40306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Equivalent CSS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bold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&lt;b&gt;.......&lt;/b&gt;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font-weight: bold; 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&lt;em&gt;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emphasized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&gt;....&lt;/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font-style: italic; 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italic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&gt;.......&lt;/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font-style: italic; 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&lt;u&gt;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text to be underlined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&lt;u&gt;.......&lt;/u&gt;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text-decoration: underline; } 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&lt;sup&gt;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</a:t>
                      </a:r>
                      <a:r>
                        <a:rPr lang="en-US" dirty="0" smtClean="0"/>
                        <a:t>superscripted </a:t>
                      </a:r>
                      <a:r>
                        <a:rPr lang="en-US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&lt;sup&gt;...&lt;/sup&gt;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</a:t>
                      </a:r>
                      <a:r>
                        <a:rPr lang="en-US" dirty="0" err="1" smtClean="0"/>
                        <a:t>font-size:small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err="1" smtClean="0"/>
                        <a:t>vertical-align:top</a:t>
                      </a:r>
                      <a:r>
                        <a:rPr lang="en-US" dirty="0" smtClean="0"/>
                        <a:t>;}</a:t>
                      </a:r>
                      <a:endParaRPr lang="en-US" dirty="0">
                        <a:solidFill>
                          <a:srgbClr val="9900C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&lt;sub&gt;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</a:t>
                      </a:r>
                      <a:r>
                        <a:rPr lang="en-US" dirty="0" smtClean="0"/>
                        <a:t>subscripted </a:t>
                      </a:r>
                      <a:r>
                        <a:rPr lang="en-US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&lt;sub&gt;...&lt;/sub&gt;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font-size: xx-small; vertical-align: bottom;}</a:t>
                      </a:r>
                      <a:endParaRPr lang="en-US" dirty="0">
                        <a:solidFill>
                          <a:srgbClr val="9900CC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More </a:t>
            </a:r>
            <a:r>
              <a:rPr lang="en-US" dirty="0"/>
              <a:t>on JavaScript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Date and Math </a:t>
            </a:r>
            <a:r>
              <a:rPr lang="en-US" dirty="0" smtClean="0"/>
              <a:t>Objects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What </a:t>
            </a:r>
            <a:r>
              <a:rPr lang="en-US" dirty="0"/>
              <a:t>is HTML?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Document </a:t>
            </a:r>
            <a:r>
              <a:rPr lang="en-US" dirty="0"/>
              <a:t>structure/overview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HTML5 </a:t>
            </a:r>
            <a:r>
              <a:rPr lang="en-US" dirty="0"/>
              <a:t>Structural Elements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Important </a:t>
            </a:r>
            <a:r>
              <a:rPr lang="en-US" dirty="0"/>
              <a:t>HTML elements and using them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mtClean="0"/>
              <a:t>  Hyperlinks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08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 dirty="0" smtClean="0"/>
              <a:t>Tags –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156774"/>
            <a:ext cx="78377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NOTE: It's better to use the CSS Equivalent - more on CSS next week --&gt;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 is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&lt;/mark&gt;&lt;/b&gt;&lt;/p&gt;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is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is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is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&lt;u&gt;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&lt;/mark&gt;&lt;/u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 is using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&lt;sup&gt;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&lt;/mark&gt;&lt;/sup&gt;&lt;/p&gt;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is using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&lt;sub&gt;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&lt;/mark&gt;&lt;/sub&gt;&lt;/p&gt;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6226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Grouping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&lt;div&gt; </a:t>
            </a:r>
            <a:r>
              <a:rPr lang="en-US" dirty="0"/>
              <a:t>and </a:t>
            </a:r>
            <a:r>
              <a:rPr lang="en-US" b="1" dirty="0"/>
              <a:t>&lt;span&gt; </a:t>
            </a:r>
            <a:r>
              <a:rPr lang="en-US" dirty="0"/>
              <a:t>elements have no special meaning, but they can group HTML elements into sections</a:t>
            </a:r>
            <a:r>
              <a:rPr lang="en-US" dirty="0" smtClean="0"/>
              <a:t>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&lt;div&gt; </a:t>
            </a:r>
            <a:r>
              <a:rPr lang="en-US" dirty="0" smtClean="0"/>
              <a:t>is a </a:t>
            </a:r>
            <a:r>
              <a:rPr lang="en-US" b="1" dirty="0" smtClean="0"/>
              <a:t>block-level</a:t>
            </a:r>
            <a:r>
              <a:rPr lang="en-US" dirty="0" smtClean="0"/>
              <a:t> element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&lt;span&gt; </a:t>
            </a:r>
            <a:r>
              <a:rPr lang="en-US" dirty="0" smtClean="0"/>
              <a:t>is an </a:t>
            </a:r>
            <a:r>
              <a:rPr lang="en-US" b="1" dirty="0" smtClean="0"/>
              <a:t>inline-level</a:t>
            </a:r>
            <a:r>
              <a:rPr lang="en-US" dirty="0" smtClean="0"/>
              <a:t> element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You </a:t>
            </a:r>
            <a:r>
              <a:rPr lang="en-US" dirty="0"/>
              <a:t>group sections of an HTML page when you want to </a:t>
            </a:r>
            <a:r>
              <a:rPr lang="en-US" dirty="0" smtClean="0"/>
              <a:t>style / position multiple elements</a:t>
            </a:r>
          </a:p>
        </p:txBody>
      </p:sp>
    </p:spTree>
    <p:extLst>
      <p:ext uri="{BB962C8B-B14F-4D97-AF65-F5344CB8AC3E}">
        <p14:creationId xmlns:p14="http://schemas.microsoft.com/office/powerpoint/2010/main" val="1204886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Grouping </a:t>
            </a:r>
            <a:r>
              <a:rPr lang="en-US" dirty="0" smtClean="0"/>
              <a:t>Tags –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6615" y="1879444"/>
            <a:ext cx="92920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0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&lt;style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#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menu { 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background-color:lightblue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}</a:t>
            </a:r>
          </a:p>
          <a:p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.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 { 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background-color:lightgreen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p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.highlight { color: red; background: yellow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&lt;/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&lt;div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"menu"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"/index.htm"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</a:t>
            </a: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"/about/contact_us.htm"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&gt;&lt;span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"highlight"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&lt;/span&gt;&lt;/a&gt;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</a:t>
            </a: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"/about/index.htm"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ABOUT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&lt;/div&gt;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&lt;div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"content"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"cnt1"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&lt;h5&gt;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&lt;/h5&gt;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This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the example of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&lt;span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"highlight"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&lt;/span&gt;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 and</a:t>
            </a:r>
          </a:p>
          <a:p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the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&lt;span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"highlight"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&lt;/span&gt;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 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along with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&lt;span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"highlight"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&lt;/span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&lt;/div&gt;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5368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Three </a:t>
            </a:r>
            <a:r>
              <a:rPr lang="en-US" dirty="0"/>
              <a:t>types of list tags in HTML: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Unordered </a:t>
            </a:r>
            <a:r>
              <a:rPr lang="en-US" b="1" dirty="0"/>
              <a:t>lists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Ordered </a:t>
            </a:r>
            <a:r>
              <a:rPr lang="en-US" b="1" dirty="0"/>
              <a:t>lists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Definition </a:t>
            </a:r>
            <a:r>
              <a:rPr lang="en-US" b="1" dirty="0"/>
              <a:t>lists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62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 </a:t>
            </a:r>
            <a:r>
              <a:rPr lang="en-US" dirty="0"/>
              <a:t>tag displays an unordered bulleted list. You can use CSS (</a:t>
            </a:r>
            <a:r>
              <a:rPr lang="en-US" b="1" dirty="0"/>
              <a:t>list-style-type</a:t>
            </a:r>
            <a:r>
              <a:rPr lang="en-US" dirty="0"/>
              <a:t> property) to control the bullet style.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&lt;li&gt; </a:t>
            </a:r>
            <a:r>
              <a:rPr lang="en-US" dirty="0"/>
              <a:t>tag is used to designate the individual list items in the list.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Both </a:t>
            </a:r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 </a:t>
            </a:r>
            <a:r>
              <a:rPr lang="en-US" dirty="0"/>
              <a:t>and the </a:t>
            </a:r>
            <a:r>
              <a:rPr lang="en-US" b="1" dirty="0"/>
              <a:t>&lt;li&gt; </a:t>
            </a:r>
            <a:r>
              <a:rPr lang="en-US" dirty="0"/>
              <a:t>require a closing tag (</a:t>
            </a:r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&lt;/li&gt;</a:t>
            </a:r>
            <a:r>
              <a:rPr lang="en-US" dirty="0"/>
              <a:t>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58674"/>
              </p:ext>
            </p:extLst>
          </p:nvPr>
        </p:nvGraphicFramePr>
        <p:xfrm>
          <a:off x="1352437" y="3512704"/>
          <a:ext cx="7128792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30669"/>
                <a:gridCol w="3721859"/>
                <a:gridCol w="23762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Example</a:t>
                      </a: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&gt;</a:t>
                      </a:r>
                      <a:endParaRPr lang="en-US" sz="16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an unordered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600" dirty="0" smtClean="0"/>
                        <a:t>&lt;ul&gt; 	 </a:t>
                      </a:r>
                    </a:p>
                    <a:p>
                      <a:r>
                        <a:rPr lang="it-IT" sz="1600" dirty="0" smtClean="0"/>
                        <a:t>   &lt;li&gt; ...... &lt;/li&gt;</a:t>
                      </a:r>
                    </a:p>
                    <a:p>
                      <a:r>
                        <a:rPr lang="it-IT" sz="1600" dirty="0" smtClean="0"/>
                        <a:t>   &lt;li&gt; ...... &lt;/li&gt;</a:t>
                      </a:r>
                    </a:p>
                    <a:p>
                      <a:r>
                        <a:rPr lang="it-IT" sz="1600" dirty="0" smtClean="0"/>
                        <a:t>    &lt;li&gt; ...... &lt;/li&gt;</a:t>
                      </a:r>
                    </a:p>
                    <a:p>
                      <a:r>
                        <a:rPr lang="it-IT" sz="1600" dirty="0" smtClean="0"/>
                        <a:t>&lt;/ul&gt;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li</a:t>
                      </a:r>
                      <a:r>
                        <a:rPr lang="en-US" sz="1600" dirty="0"/>
                        <a:t>&gt;</a:t>
                      </a:r>
                      <a:endParaRPr lang="en-US" sz="16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978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lists –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199" y="1987962"/>
            <a:ext cx="968393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4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is an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Unordered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&lt;!--disc (default), or circle will work too --&gt;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list-style-type:square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one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two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three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four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5521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</a:t>
            </a:r>
            <a:r>
              <a:rPr lang="en-US" dirty="0"/>
              <a:t>tag displays an ordered list. You can use CSS (</a:t>
            </a:r>
            <a:r>
              <a:rPr lang="en-US" b="1" dirty="0"/>
              <a:t>list-style-type</a:t>
            </a:r>
            <a:r>
              <a:rPr lang="en-US" dirty="0"/>
              <a:t> property) to control the sequence style.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&lt;li&gt; </a:t>
            </a:r>
            <a:r>
              <a:rPr lang="en-US" dirty="0"/>
              <a:t>tag is used to designate the individual list items in the list.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Both </a:t>
            </a:r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</a:t>
            </a:r>
            <a:r>
              <a:rPr lang="en-US" dirty="0"/>
              <a:t>and the </a:t>
            </a:r>
            <a:r>
              <a:rPr lang="en-US" b="1" dirty="0"/>
              <a:t>&lt;li&gt; </a:t>
            </a:r>
            <a:r>
              <a:rPr lang="en-US" dirty="0"/>
              <a:t>require a closing tag (</a:t>
            </a:r>
            <a:r>
              <a:rPr lang="en-US" b="1" dirty="0"/>
              <a:t>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&lt;/li&gt;</a:t>
            </a:r>
            <a:r>
              <a:rPr lang="en-US" dirty="0"/>
              <a:t>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12870"/>
              </p:ext>
            </p:extLst>
          </p:nvPr>
        </p:nvGraphicFramePr>
        <p:xfrm>
          <a:off x="1400659" y="3454085"/>
          <a:ext cx="701040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9112"/>
                <a:gridCol w="3684488"/>
                <a:gridCol w="2336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Example</a:t>
                      </a: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ol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an 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600" dirty="0" smtClean="0"/>
                        <a:t>&lt;ol&gt; 	 </a:t>
                      </a:r>
                    </a:p>
                    <a:p>
                      <a:r>
                        <a:rPr lang="it-IT" sz="1600" dirty="0" smtClean="0"/>
                        <a:t>   &lt;li&gt; ...... &lt;/li&gt;</a:t>
                      </a:r>
                    </a:p>
                    <a:p>
                      <a:r>
                        <a:rPr lang="it-IT" sz="1600" dirty="0" smtClean="0"/>
                        <a:t>   &lt;li&gt; ...... &lt;/li&gt;</a:t>
                      </a:r>
                    </a:p>
                    <a:p>
                      <a:r>
                        <a:rPr lang="it-IT" sz="1600" dirty="0" smtClean="0"/>
                        <a:t>    &lt;li&gt; ...... &lt;/li&gt;</a:t>
                      </a:r>
                    </a:p>
                    <a:p>
                      <a:r>
                        <a:rPr lang="it-IT" sz="1600" dirty="0" smtClean="0"/>
                        <a:t>&lt;/ol&gt;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li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29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lists –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6947" y="1995832"/>
            <a:ext cx="97623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4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is an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Ordered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"3"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start="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1" is the default --&gt;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one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two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three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four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8698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&lt;dl&gt; encloses a </a:t>
            </a:r>
            <a:r>
              <a:rPr lang="en-US" b="1" dirty="0"/>
              <a:t>definition</a:t>
            </a:r>
            <a:r>
              <a:rPr lang="en-US" dirty="0"/>
              <a:t> list.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definition list contains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terms</a:t>
            </a:r>
            <a:r>
              <a:rPr lang="en-US" dirty="0"/>
              <a:t>, which are defined with the &lt;</a:t>
            </a:r>
            <a:r>
              <a:rPr lang="en-US" dirty="0" err="1"/>
              <a:t>dt</a:t>
            </a:r>
            <a:r>
              <a:rPr lang="en-US" dirty="0"/>
              <a:t>&gt; tag, and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descriptions</a:t>
            </a:r>
            <a:r>
              <a:rPr lang="en-US" dirty="0"/>
              <a:t>, which are defined with the &lt;</a:t>
            </a:r>
            <a:r>
              <a:rPr lang="en-US" dirty="0" err="1"/>
              <a:t>dd</a:t>
            </a:r>
            <a:r>
              <a:rPr lang="en-US" dirty="0"/>
              <a:t>&gt; tag.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Each </a:t>
            </a:r>
            <a:r>
              <a:rPr lang="en-US" b="1" dirty="0"/>
              <a:t>&lt;dl&gt;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 </a:t>
            </a:r>
            <a:r>
              <a:rPr lang="en-US" dirty="0"/>
              <a:t>tag requires a closing tag (</a:t>
            </a:r>
            <a:r>
              <a:rPr lang="en-US" b="1" dirty="0"/>
              <a:t>&lt;/dl&gt;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By </a:t>
            </a:r>
            <a:r>
              <a:rPr lang="en-US" dirty="0"/>
              <a:t>default, a browser will align terms on the left and indents each definition on a new line.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intent of a definition list is to display lists of terms and their corresponding descriptions, such as in a glossary.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84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lists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206668"/>
              </p:ext>
            </p:extLst>
          </p:nvPr>
        </p:nvGraphicFramePr>
        <p:xfrm>
          <a:off x="1198022" y="1912152"/>
          <a:ext cx="9957658" cy="266710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75209"/>
                <a:gridCol w="4425626"/>
                <a:gridCol w="4056823"/>
              </a:tblGrid>
              <a:tr h="4151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</a:t>
                      </a:r>
                    </a:p>
                  </a:txBody>
                  <a:tcPr/>
                </a:tc>
              </a:tr>
              <a:tr h="693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list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&lt;dl&gt; 	 </a:t>
                      </a:r>
                    </a:p>
                    <a:p>
                      <a:r>
                        <a:rPr lang="en-US" dirty="0" smtClean="0"/>
                        <a:t>   &lt;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&gt; ...... &lt;/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smtClean="0"/>
                        <a:t>      &lt;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&gt; ...... &lt;/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smtClean="0"/>
                        <a:t>      &lt;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&gt; ...... &lt;/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smtClean="0"/>
                        <a:t>   &lt;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&gt; ...... &lt;/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smtClean="0"/>
                        <a:t>      &lt;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&gt; ...... &lt;/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smtClean="0"/>
                        <a:t>&lt;/dl&gt;</a:t>
                      </a:r>
                      <a:endParaRPr lang="en-US" dirty="0"/>
                    </a:p>
                  </a:txBody>
                  <a:tcPr/>
                </a:tc>
              </a:tr>
              <a:tr h="7677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term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04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description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9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built-in object list: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Array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Math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RegExp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We’ll </a:t>
            </a:r>
            <a:r>
              <a:rPr lang="en-US" dirty="0"/>
              <a:t>cover </a:t>
            </a:r>
            <a:r>
              <a:rPr lang="en-US" b="1" dirty="0"/>
              <a:t>Date</a:t>
            </a:r>
            <a:r>
              <a:rPr lang="en-US" dirty="0"/>
              <a:t> and </a:t>
            </a:r>
            <a:r>
              <a:rPr lang="en-US" b="1" dirty="0"/>
              <a:t>Math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/>
              <a:t>this week.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66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lists -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872743"/>
            <a:ext cx="10058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is a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Definition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First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First description for the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 description for the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First description for the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 description for the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Third description for the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9680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329646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b="1" dirty="0" smtClean="0"/>
              <a:t>Ordered </a:t>
            </a:r>
            <a:r>
              <a:rPr lang="en-US" sz="1800" b="1" dirty="0"/>
              <a:t>lists </a:t>
            </a:r>
            <a:r>
              <a:rPr lang="en-US" sz="1800" dirty="0"/>
              <a:t>and </a:t>
            </a:r>
            <a:r>
              <a:rPr lang="en-US" sz="1800" b="1" dirty="0"/>
              <a:t>Unordered lists </a:t>
            </a:r>
            <a:r>
              <a:rPr lang="en-US" sz="1800" dirty="0"/>
              <a:t>can be </a:t>
            </a:r>
            <a:r>
              <a:rPr lang="en-US" sz="1800" b="1" dirty="0"/>
              <a:t>nested</a:t>
            </a:r>
            <a:r>
              <a:rPr lang="en-US" sz="1800" dirty="0"/>
              <a:t> - a combination of the two can also be nested.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Each </a:t>
            </a:r>
            <a:r>
              <a:rPr lang="en-US" sz="1800" b="1" dirty="0"/>
              <a:t>level</a:t>
            </a:r>
            <a:r>
              <a:rPr lang="en-US" sz="1800" dirty="0"/>
              <a:t> will </a:t>
            </a:r>
            <a:r>
              <a:rPr lang="en-US" sz="1800" dirty="0" smtClean="0"/>
              <a:t>be </a:t>
            </a:r>
            <a:r>
              <a:rPr lang="en-US" sz="1800" b="1" dirty="0" smtClean="0"/>
              <a:t>indented</a:t>
            </a:r>
            <a:r>
              <a:rPr lang="en-US" sz="1800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Nested </a:t>
            </a:r>
            <a:r>
              <a:rPr lang="en-US" sz="1800" dirty="0"/>
              <a:t>lists may look complicated however you just need remember the basic structure for ordered and unordered lists</a:t>
            </a:r>
            <a:r>
              <a:rPr lang="en-US" sz="1800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33830"/>
              </p:ext>
            </p:extLst>
          </p:nvPr>
        </p:nvGraphicFramePr>
        <p:xfrm>
          <a:off x="6983882" y="1948679"/>
          <a:ext cx="4110838" cy="31893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0838"/>
              </a:tblGrid>
              <a:tr h="3574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Example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</a:tr>
              <a:tr h="2831949"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effectLst/>
                        </a:rPr>
                        <a:t>&lt;ol&gt; </a:t>
                      </a:r>
                    </a:p>
                    <a:p>
                      <a:r>
                        <a:rPr lang="it-IT" sz="1600" dirty="0" smtClean="0">
                          <a:effectLst/>
                        </a:rPr>
                        <a:t>   &lt;li&gt; ...... &lt;/li&gt;</a:t>
                      </a:r>
                    </a:p>
                    <a:p>
                      <a:r>
                        <a:rPr lang="it-IT" sz="1600" dirty="0" smtClean="0">
                          <a:effectLst/>
                        </a:rPr>
                        <a:t>   </a:t>
                      </a:r>
                      <a:r>
                        <a:rPr lang="it-IT" sz="1600" b="1" dirty="0" smtClean="0">
                          <a:effectLst/>
                        </a:rPr>
                        <a:t>&lt;li&gt; </a:t>
                      </a:r>
                      <a:r>
                        <a:rPr lang="it-IT" sz="1600" dirty="0" smtClean="0">
                          <a:effectLst/>
                        </a:rPr>
                        <a:t>...... </a:t>
                      </a:r>
                    </a:p>
                    <a:p>
                      <a:r>
                        <a:rPr lang="it-IT" sz="1600" dirty="0" smtClean="0">
                          <a:effectLst/>
                        </a:rPr>
                        <a:t>      </a:t>
                      </a:r>
                      <a:r>
                        <a:rPr lang="it-IT" sz="1600" b="1" dirty="0" smtClean="0">
                          <a:effectLst/>
                        </a:rPr>
                        <a:t>&lt;ul&gt;</a:t>
                      </a:r>
                      <a:r>
                        <a:rPr lang="it-IT" sz="1600" dirty="0" smtClean="0">
                          <a:effectLst/>
                        </a:rPr>
                        <a:t>	 </a:t>
                      </a:r>
                    </a:p>
                    <a:p>
                      <a:r>
                        <a:rPr lang="it-IT" sz="1600" dirty="0" smtClean="0">
                          <a:effectLst/>
                        </a:rPr>
                        <a:t>         &lt;li&gt; ...... &lt;/li&gt;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>
                          <a:effectLst/>
                        </a:rPr>
                        <a:t>         &lt;li&gt; ...... &lt;/li&gt;</a:t>
                      </a:r>
                    </a:p>
                    <a:p>
                      <a:r>
                        <a:rPr lang="it-IT" sz="1600" dirty="0" smtClean="0">
                          <a:effectLst/>
                        </a:rPr>
                        <a:t>      </a:t>
                      </a:r>
                      <a:r>
                        <a:rPr lang="it-IT" sz="1600" b="1" kern="1200" dirty="0" smtClean="0">
                          <a:effectLst/>
                        </a:rPr>
                        <a:t>&lt;/ul&gt;</a:t>
                      </a:r>
                    </a:p>
                    <a:p>
                      <a:r>
                        <a:rPr lang="it-IT" sz="1600" b="1" dirty="0" smtClean="0">
                          <a:effectLst/>
                        </a:rPr>
                        <a:t>   &lt;/li&gt;</a:t>
                      </a:r>
                    </a:p>
                    <a:p>
                      <a:r>
                        <a:rPr lang="it-IT" sz="1600" dirty="0" smtClean="0">
                          <a:effectLst/>
                        </a:rPr>
                        <a:t>   &lt;li&gt; ...... &lt;/li&gt;</a:t>
                      </a:r>
                    </a:p>
                    <a:p>
                      <a:r>
                        <a:rPr lang="it-IT" sz="1600" dirty="0" smtClean="0">
                          <a:effectLst/>
                        </a:rPr>
                        <a:t>   &lt;li&gt; ...... &lt;/li&gt;</a:t>
                      </a:r>
                    </a:p>
                    <a:p>
                      <a:r>
                        <a:rPr lang="it-IT" sz="1600" dirty="0" smtClean="0">
                          <a:effectLst/>
                        </a:rPr>
                        <a:t>&lt;/ol&gt;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03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 – Full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0492" y="200002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is a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Nested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one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two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 for item one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 for item one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this one ends "list item two" --&gt;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three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4002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&amp; </a:t>
            </a:r>
            <a:r>
              <a:rPr lang="en-US" dirty="0" smtClean="0"/>
              <a:t>Anchors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HTML </a:t>
            </a:r>
            <a:r>
              <a:rPr lang="en-US" b="1" dirty="0"/>
              <a:t>&lt;a&gt;</a:t>
            </a:r>
            <a:r>
              <a:rPr lang="en-US" dirty="0"/>
              <a:t> Element (or the HTML </a:t>
            </a:r>
            <a:r>
              <a:rPr lang="en-US" b="1" dirty="0"/>
              <a:t>Anchor</a:t>
            </a:r>
            <a:r>
              <a:rPr lang="en-US" dirty="0"/>
              <a:t> Element) defines a </a:t>
            </a:r>
            <a:r>
              <a:rPr lang="en-US" b="1" dirty="0"/>
              <a:t>hyperlink</a:t>
            </a:r>
            <a:r>
              <a:rPr lang="en-US" dirty="0"/>
              <a:t>, the named target destination for a hyperlink, or both.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b="1" dirty="0"/>
              <a:t>hyperlink</a:t>
            </a:r>
            <a:r>
              <a:rPr lang="en-US" dirty="0"/>
              <a:t> (or </a:t>
            </a:r>
            <a:r>
              <a:rPr lang="en-US" b="1" dirty="0"/>
              <a:t>link</a:t>
            </a:r>
            <a:r>
              <a:rPr lang="en-US" dirty="0"/>
              <a:t>) is a word, group of words, or image that you can click on to jump to another document or  another part of the same document.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Basic </a:t>
            </a:r>
            <a:r>
              <a:rPr lang="en-US" dirty="0"/>
              <a:t>HTML link (anchor) format: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&lt;a </a:t>
            </a:r>
            <a:r>
              <a:rPr lang="en-US" b="1" dirty="0" err="1"/>
              <a:t>href</a:t>
            </a:r>
            <a:r>
              <a:rPr lang="en-US" dirty="0"/>
              <a:t>="URL................."&gt;text&lt;/a&gt;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0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Absolute </a:t>
            </a:r>
            <a:r>
              <a:rPr lang="en-US" b="1" dirty="0"/>
              <a:t>link </a:t>
            </a:r>
            <a:endParaRPr lang="en-US" b="1" dirty="0" smtClean="0"/>
          </a:p>
          <a:p>
            <a:pPr marL="292608" lvl="1" indent="0">
              <a:buNone/>
            </a:pPr>
            <a:r>
              <a:rPr lang="en-US" dirty="0" smtClean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Relative links 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links should be relative to the location of the current document. e.g.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999" y="2235815"/>
            <a:ext cx="8926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"https://scs.senecac.on.ca/~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patrick.crawford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Pat Crawford's Website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3999" y="333562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"index.html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"../index.html"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"../info/policy.html"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Academic Policy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69192" y="4161586"/>
            <a:ext cx="417646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├───info/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</a:t>
            </a:r>
            <a:r>
              <a:rPr lang="en-C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└───policy.html</a:t>
            </a:r>
            <a:endParaRPr lang="en-C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├───int222/</a:t>
            </a:r>
            <a:endParaRPr lang="en-C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</a:t>
            </a:r>
            <a:r>
              <a:rPr lang="en-C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├───</a:t>
            </a:r>
            <a:r>
              <a:rPr lang="en-CA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current.html</a:t>
            </a:r>
            <a:endParaRPr lang="en-CA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</a:t>
            </a:r>
            <a:r>
              <a:rPr lang="en-C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└───index.html</a:t>
            </a:r>
            <a:endParaRPr lang="en-C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└───index.html</a:t>
            </a:r>
            <a:endParaRPr lang="en-C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21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b="1" dirty="0" smtClean="0"/>
              <a:t>  E-mail </a:t>
            </a:r>
            <a:r>
              <a:rPr lang="pt-BR" b="1" dirty="0"/>
              <a:t>link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b="1" dirty="0" smtClean="0"/>
              <a:t>  Image </a:t>
            </a:r>
            <a:r>
              <a:rPr lang="pt-BR" b="1" dirty="0"/>
              <a:t>link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6913" y="2305483"/>
            <a:ext cx="71845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"mailto:patrick.crawford@myseneca.on.ca"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Email me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36913" y="31858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"http://www.senecacollege.ca/"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"seneca-logo.png"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"Seneca College"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1247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 </a:t>
            </a:r>
            <a:r>
              <a:rPr lang="en-US" dirty="0"/>
              <a:t>and </a:t>
            </a:r>
            <a:r>
              <a:rPr lang="en-US" dirty="0" smtClean="0"/>
              <a:t>Anchors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Link </a:t>
            </a:r>
            <a:r>
              <a:rPr lang="en-US" b="1" dirty="0"/>
              <a:t>to a particular section of an html page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To link to a specific section (Timetable) of a page named </a:t>
            </a:r>
            <a:r>
              <a:rPr lang="en-US" dirty="0" smtClean="0"/>
              <a:t>int222.html</a:t>
            </a:r>
            <a:r>
              <a:rPr lang="en-US" dirty="0"/>
              <a:t>), you need to create a bookmark </a:t>
            </a:r>
            <a:r>
              <a:rPr lang="en-US" dirty="0" smtClean="0"/>
              <a:t>( </a:t>
            </a:r>
            <a:r>
              <a:rPr lang="en-US" dirty="0" err="1" smtClean="0"/>
              <a:t>ie</a:t>
            </a:r>
            <a:r>
              <a:rPr lang="en-US" dirty="0" smtClean="0"/>
              <a:t>, a "named" </a:t>
            </a:r>
            <a:r>
              <a:rPr lang="en-US" dirty="0"/>
              <a:t>anchor) inside the page/document.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Then use hyperlinks to link to section/bookmark: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.g. The </a:t>
            </a:r>
            <a:r>
              <a:rPr lang="en-US" dirty="0"/>
              <a:t>hyperlink is in the same </a:t>
            </a:r>
            <a:r>
              <a:rPr lang="en-US" dirty="0" smtClean="0"/>
              <a:t>page: </a:t>
            </a:r>
            <a:br>
              <a:rPr lang="en-US" dirty="0" smtClean="0"/>
            </a:b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e.g. The </a:t>
            </a:r>
            <a:r>
              <a:rPr lang="en-US" dirty="0"/>
              <a:t>hyperlink is in other pages of the same </a:t>
            </a:r>
            <a:r>
              <a:rPr lang="en-US" dirty="0" smtClean="0"/>
              <a:t>site:</a:t>
            </a:r>
            <a:br>
              <a:rPr lang="en-US" dirty="0" smtClean="0"/>
            </a:b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e.g. The </a:t>
            </a:r>
            <a:r>
              <a:rPr lang="en-US" dirty="0"/>
              <a:t>hyperlink is from other site (External link</a:t>
            </a:r>
            <a:r>
              <a:rPr lang="en-US" dirty="0" smtClean="0"/>
              <a:t>): 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3363" y="3014189"/>
            <a:ext cx="2601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&lt;div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"timetable</a:t>
            </a:r>
            <a:r>
              <a:rPr lang="en-US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&gt;&lt;/div&gt;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883363" y="4182644"/>
            <a:ext cx="3903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"#timetable"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 to Timetable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883363" y="485391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"int222.html#timetable"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Timetable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883363" y="5525178"/>
            <a:ext cx="8360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"https://scs.senecac.on.ca/~</a:t>
            </a:r>
            <a:r>
              <a:rPr lang="en-US" sz="12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some.user</a:t>
            </a:r>
            <a:r>
              <a:rPr lang="en-US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/int222.html#timetable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 Timetable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6966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&lt;a&gt; Tag (Anchor)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download</a:t>
            </a:r>
            <a:r>
              <a:rPr lang="en-US" dirty="0" smtClean="0"/>
              <a:t> </a:t>
            </a:r>
            <a:r>
              <a:rPr lang="en-US" dirty="0"/>
              <a:t>– Specifies that the target will be downloaded when a user clicks on the hyperlink</a:t>
            </a:r>
            <a:r>
              <a:rPr lang="en-US" dirty="0" smtClean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target</a:t>
            </a:r>
            <a:r>
              <a:rPr lang="en-US" dirty="0" smtClean="0"/>
              <a:t> </a:t>
            </a:r>
            <a:r>
              <a:rPr lang="en-US" dirty="0"/>
              <a:t>- Specifies where to open the linked document – typically "_blank" to force the link to open in a new window / tab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name</a:t>
            </a:r>
            <a:r>
              <a:rPr lang="en-US" dirty="0" smtClean="0"/>
              <a:t> </a:t>
            </a:r>
            <a:r>
              <a:rPr lang="en-US" dirty="0"/>
              <a:t>- Not supported in HTML5. Use the global </a:t>
            </a:r>
            <a:r>
              <a:rPr lang="en-US" b="1" dirty="0"/>
              <a:t>id</a:t>
            </a:r>
            <a:r>
              <a:rPr lang="en-US" dirty="0"/>
              <a:t> attribute instead.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4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&lt;a&gt; Tag (Anchor) –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685106"/>
            <a:ext cx="959684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9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&lt;h1&gt;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Hyperlink Examples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&lt;/h1&gt;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Mail to: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"mailto:patrick.crawford@myseneca.ca"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 Crawford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Here is a link to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"http://www.senecac.on.ca/"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Seneca College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Here is a image link: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"http://www.microsoft.com/en-US/windows/"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pl-PL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&lt;img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"width:200px;"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"https://pixabay.com/static/uploads/photo/2013/02/12/09/07/microsoft-80658_960_720.png"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pl-PL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Links that use target attributes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target="_self" is the default --&gt;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</a:t>
            </a:r>
            <a:r>
              <a:rPr lang="en-US" sz="9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ict.senecacollege.ca/course/oop244?q=course/int222"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"_self</a:t>
            </a:r>
            <a:r>
              <a:rPr lang="en-US" sz="9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INT222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Course Outline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(target="_self")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"https://ict.senecacollege.ca/course/oop244?q=course/oop244"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"_blank</a:t>
            </a:r>
            <a:r>
              <a:rPr lang="en-US" sz="9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OOP244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Course Site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(target="_blank")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Here is a download link: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"http://www.pdf995.com/samples/pdf.pdf"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download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Download Sample PDF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78973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 /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Introduction </a:t>
            </a:r>
            <a:r>
              <a:rPr lang="en-US" sz="1800" b="1" dirty="0"/>
              <a:t>to HTML (MDN)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https://developer.mozilla.org/en-US/docs/Web/Guide/HTML/Introduction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HTML5</a:t>
            </a:r>
            <a:endParaRPr lang="en-US" sz="1800" b="1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https://developer.mozilla.org/en-US/docs/Web/Guide/HTML/HTML5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HTML </a:t>
            </a:r>
            <a:r>
              <a:rPr lang="en-US" sz="1800" b="1" dirty="0"/>
              <a:t>element reference (MDN)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https://developer.mozilla.org/en-US/docs/Web/HTML/Element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HTML </a:t>
            </a:r>
            <a:r>
              <a:rPr lang="en-US" sz="1800" b="1" dirty="0"/>
              <a:t>attribute reference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developer.mozilla.org/en-US/docs/Web/HTML/Attributes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041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Enables </a:t>
            </a:r>
            <a:r>
              <a:rPr lang="en-US" dirty="0"/>
              <a:t>basic storage and retrieval of dates and times.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Creates </a:t>
            </a:r>
            <a:r>
              <a:rPr lang="en-US" dirty="0"/>
              <a:t>a Date object with current date and time: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Date </a:t>
            </a:r>
            <a:r>
              <a:rPr lang="en-US" dirty="0"/>
              <a:t>string</a:t>
            </a:r>
            <a:r>
              <a:rPr lang="en-US" dirty="0" smtClean="0"/>
              <a:t>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Will </a:t>
            </a:r>
            <a:r>
              <a:rPr lang="en-US" dirty="0"/>
              <a:t>show the date string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 date is  Mon Mar 10 2014 09:02:37 GMT-0400 (Eastern Standard Time)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539" y="2695694"/>
            <a:ext cx="3147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75539" y="3488082"/>
            <a:ext cx="4875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date is 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5027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Creates </a:t>
            </a:r>
            <a:r>
              <a:rPr lang="en-US" dirty="0"/>
              <a:t>a Date object with certain date and time: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8537" y="2317544"/>
            <a:ext cx="66794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date1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2001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date2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2001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13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date3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"May 10, 2001 11:13:15"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console</a:t>
            </a:r>
            <a:r>
              <a:rPr lang="en-US" sz="1600" b="1" dirty="0">
                <a:cs typeface="Courier New" panose="02070309020205020404" pitchFamily="49" charset="0"/>
              </a:rPr>
              <a:t>.</a:t>
            </a:r>
            <a:r>
              <a:rPr lang="en-US" sz="1600" dirty="0">
                <a:cs typeface="Courier New" panose="02070309020205020404" pitchFamily="49" charset="0"/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date1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date2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date3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// Outputs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// Thu May 10 2001 00:00:00 GMT -0400 (Eastern Daylight Time)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// Thu May 10 2001 11:13:15 GMT -0400 (Eastern Daylight Time)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// Thu May 10 2001 11:13:15 GMT -0400 (Eastern Daylight Time)</a:t>
            </a:r>
            <a:endParaRPr lang="en-US" sz="1600" dirty="0">
              <a:cs typeface="Courier New" panose="02070309020205020404" pitchFamily="49" charset="0"/>
            </a:endParaRPr>
          </a:p>
          <a:p>
            <a:endParaRPr lang="en-US" sz="16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7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get… Methods of 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getMonth</a:t>
            </a:r>
            <a:r>
              <a:rPr lang="en-US" b="1" dirty="0"/>
              <a:t>()</a:t>
            </a:r>
            <a:r>
              <a:rPr lang="en-US" dirty="0"/>
              <a:t>  method  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</a:t>
            </a:r>
            <a:r>
              <a:rPr lang="en-US" dirty="0" smtClean="0"/>
              <a:t>a Number - 0 to 11 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Represents the months of </a:t>
            </a:r>
            <a:r>
              <a:rPr lang="en-US" dirty="0"/>
              <a:t>January through </a:t>
            </a:r>
            <a:r>
              <a:rPr lang="en-US" dirty="0" smtClean="0"/>
              <a:t>December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 smtClean="0"/>
              <a:t>getDate</a:t>
            </a:r>
            <a:r>
              <a:rPr lang="en-US" b="1" dirty="0"/>
              <a:t>()</a:t>
            </a:r>
            <a:r>
              <a:rPr lang="en-US" dirty="0"/>
              <a:t> method   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Returns a number - </a:t>
            </a:r>
            <a:r>
              <a:rPr lang="en-US" dirty="0"/>
              <a:t>1 </a:t>
            </a:r>
            <a:r>
              <a:rPr lang="en-US" dirty="0" smtClean="0"/>
              <a:t>to </a:t>
            </a:r>
            <a:r>
              <a:rPr lang="en-US" dirty="0"/>
              <a:t>31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7178" y="3308555"/>
            <a:ext cx="6966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getMonth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onsole.log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which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July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07178" y="4977518"/>
            <a:ext cx="88479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outputs 3 (since this lecture is on the 3rd of June)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186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get… Methods of 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getDay</a:t>
            </a:r>
            <a:r>
              <a:rPr lang="en-US" b="1" dirty="0"/>
              <a:t>()</a:t>
            </a:r>
            <a:r>
              <a:rPr lang="en-US" dirty="0"/>
              <a:t>  method  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Returns a Number: </a:t>
            </a:r>
            <a:r>
              <a:rPr lang="en-US" dirty="0"/>
              <a:t>0 for Sunday, 1 for Monday, …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getFullYear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Returns </a:t>
            </a:r>
            <a:r>
              <a:rPr lang="en-US" dirty="0"/>
              <a:t>a 4 digit year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3636" y="2862832"/>
            <a:ext cx="8325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getDay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myDayOfWeek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outputs 5 (since this lecture is on a Friday)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881051" y="4734337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myYear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getFullYear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myYear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516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get… Methods of 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  </a:t>
            </a:r>
            <a:r>
              <a:rPr lang="en-US" b="1" dirty="0" err="1" smtClean="0"/>
              <a:t>getHours</a:t>
            </a:r>
            <a:r>
              <a:rPr lang="en-US" b="1" dirty="0"/>
              <a:t>()</a:t>
            </a:r>
            <a:r>
              <a:rPr lang="en-US" dirty="0"/>
              <a:t> method 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 of 0 to 23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getMinutes</a:t>
            </a:r>
            <a:r>
              <a:rPr lang="en-US" b="1" dirty="0"/>
              <a:t>()</a:t>
            </a:r>
            <a:r>
              <a:rPr lang="en-US" dirty="0"/>
              <a:t> method  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 of 0 to 59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getSeconds</a:t>
            </a:r>
            <a:r>
              <a:rPr lang="en-US" b="1" dirty="0"/>
              <a:t>()</a:t>
            </a:r>
            <a:r>
              <a:rPr lang="en-US" dirty="0"/>
              <a:t> method  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 of 0 to 59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getMilliseconds</a:t>
            </a:r>
            <a:r>
              <a:rPr lang="en-US" b="1" dirty="0"/>
              <a:t>()</a:t>
            </a:r>
            <a:r>
              <a:rPr lang="en-US" dirty="0"/>
              <a:t> method 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 of 0 to </a:t>
            </a:r>
            <a:r>
              <a:rPr lang="en-US" dirty="0" smtClean="0"/>
              <a:t>999</a:t>
            </a:r>
            <a:endParaRPr lang="en-US" sz="1400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798423" y="1853959"/>
            <a:ext cx="670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myHour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getHours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myMinutes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getMinutes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getSeconds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myHour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":"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myMinutes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":"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mySeconds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outputs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10:30:35 (If this statement was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executed at 10:30 and 35 seconds in the morning)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06662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6991</TotalTime>
  <Words>4263</Words>
  <Application>Microsoft Office PowerPoint</Application>
  <PresentationFormat>Widescreen</PresentationFormat>
  <Paragraphs>726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Retrospect</vt:lpstr>
      <vt:lpstr>INT222</vt:lpstr>
      <vt:lpstr>Announcements</vt:lpstr>
      <vt:lpstr>Agenda</vt:lpstr>
      <vt:lpstr>JavaScript Built-in Objects</vt:lpstr>
      <vt:lpstr>Date Object</vt:lpstr>
      <vt:lpstr>Date Object</vt:lpstr>
      <vt:lpstr>The get… Methods of Date Object</vt:lpstr>
      <vt:lpstr>The get… Methods of Date Object</vt:lpstr>
      <vt:lpstr>The get… Methods of Date Object</vt:lpstr>
      <vt:lpstr>Date Object – Displaying Dates as Strings</vt:lpstr>
      <vt:lpstr>Math Object - Math functions </vt:lpstr>
      <vt:lpstr>Math Object – Math functions (rounding)</vt:lpstr>
      <vt:lpstr>Generating Random Numbers</vt:lpstr>
      <vt:lpstr>What is HTML?</vt:lpstr>
      <vt:lpstr>Basic HTML (5) Document Structure</vt:lpstr>
      <vt:lpstr>Tags vs Elements</vt:lpstr>
      <vt:lpstr>HTML Element Categories</vt:lpstr>
      <vt:lpstr>HTML Element Categories</vt:lpstr>
      <vt:lpstr>HTML Element Categories</vt:lpstr>
      <vt:lpstr>HTML Element Attributes</vt:lpstr>
      <vt:lpstr>HTML Core Attributes</vt:lpstr>
      <vt:lpstr>HTML Structural Elements</vt:lpstr>
      <vt:lpstr>HTML Heading Tags</vt:lpstr>
      <vt:lpstr>Heading Tag Example</vt:lpstr>
      <vt:lpstr>Presentation Tags</vt:lpstr>
      <vt:lpstr>Presentation Tags - Example</vt:lpstr>
      <vt:lpstr>Whitespace &amp; HTML Entities</vt:lpstr>
      <vt:lpstr>Whitespace &amp; HTML Entities – Example </vt:lpstr>
      <vt:lpstr>Presentation Tags</vt:lpstr>
      <vt:lpstr>Presentation Tags – Example</vt:lpstr>
      <vt:lpstr>HTML Grouping Tags</vt:lpstr>
      <vt:lpstr>HTML Grouping Tags – Example </vt:lpstr>
      <vt:lpstr>HTML List Tags</vt:lpstr>
      <vt:lpstr>Unordered lists</vt:lpstr>
      <vt:lpstr>Unordered lists – Example </vt:lpstr>
      <vt:lpstr>Ordered lists</vt:lpstr>
      <vt:lpstr>Ordered lists – Example </vt:lpstr>
      <vt:lpstr>Definition lists</vt:lpstr>
      <vt:lpstr>Definition lists</vt:lpstr>
      <vt:lpstr>Definition lists - Example</vt:lpstr>
      <vt:lpstr>Nested lists</vt:lpstr>
      <vt:lpstr>Nested lists – Full example</vt:lpstr>
      <vt:lpstr>Hyperlinks &amp; Anchors</vt:lpstr>
      <vt:lpstr>Hyperlinks</vt:lpstr>
      <vt:lpstr>More Hyperlinks</vt:lpstr>
      <vt:lpstr>Hyperlinks and Anchors</vt:lpstr>
      <vt:lpstr>&lt;a&gt; Tag (Anchor) Attributes</vt:lpstr>
      <vt:lpstr>&lt;a&gt; Tag (Anchor) – Examples</vt:lpstr>
      <vt:lpstr>Useful Links / Resources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289</cp:revision>
  <cp:lastPrinted>2016-01-07T17:03:32Z</cp:lastPrinted>
  <dcterms:created xsi:type="dcterms:W3CDTF">2015-09-07T20:55:59Z</dcterms:created>
  <dcterms:modified xsi:type="dcterms:W3CDTF">2016-09-25T11:23:33Z</dcterms:modified>
</cp:coreProperties>
</file>