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5"/>
  </p:notesMasterIdLst>
  <p:sldIdLst>
    <p:sldId id="256" r:id="rId2"/>
    <p:sldId id="399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47" r:id="rId5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audio_preload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source_type.asp" TargetMode="External"/><Relationship Id="rId2" Type="http://schemas.openxmlformats.org/officeDocument/2006/relationships/hyperlink" Target="http://www.w3schools.com/tags/att_source_sr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source_media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video_width.asp" TargetMode="External"/><Relationship Id="rId2" Type="http://schemas.openxmlformats.org/officeDocument/2006/relationships/hyperlink" Target="http://www.w3schools.com/tags/att_video_heigh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video_poster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gg" TargetMode="External"/><Relationship Id="rId2" Type="http://schemas.openxmlformats.org/officeDocument/2006/relationships/hyperlink" Target="http://en.wikipedia.org/wiki/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ebM" TargetMode="External"/><Relationship Id="rId4" Type="http://schemas.openxmlformats.org/officeDocument/2006/relationships/hyperlink" Target="http://en.wikipedia.org/wiki/Mp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css/css_syntax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consistency-default.html" TargetMode="External"/><Relationship Id="rId2" Type="http://schemas.openxmlformats.org/officeDocument/2006/relationships/hyperlink" Target="http://cssreset.com/what-is-a-css-res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patrick.crawford/shared/fall-2016/int222/consistency-normalize.html" TargetMode="External"/><Relationship Id="rId4" Type="http://schemas.openxmlformats.org/officeDocument/2006/relationships/hyperlink" Target="https://scs.senecac.on.ca/~patrick.crawford/shared/fall-2016/int222/consistency-reset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css_selector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css-group-tag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font-unit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font_font-siz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ag/Multimedia" TargetMode="External"/><Relationship Id="rId2" Type="http://schemas.openxmlformats.org/officeDocument/2006/relationships/hyperlink" Target="https://developer.mozilla.org/en/docs/Web/HTML/E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propertyref" TargetMode="Externa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on HTML &amp; Introduction to CSS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6617" y="2350890"/>
            <a:ext cx="3805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caption&gt;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colspan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&lt;!--&lt;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td&gt;This is row 1 cell 2&lt;/td&gt;--&gt;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table&gt;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39" y="3007342"/>
            <a:ext cx="3284356" cy="1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 and </a:t>
            </a:r>
            <a:r>
              <a:rPr lang="en-US" dirty="0" err="1"/>
              <a:t>tfoot</a:t>
            </a:r>
            <a:r>
              <a:rPr lang="en-US" dirty="0"/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</a:t>
            </a:r>
            <a:r>
              <a:rPr lang="en-US" dirty="0"/>
              <a:t> elements are used to specify each part/section of a table: table header, body and table footer.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 </a:t>
            </a:r>
            <a:r>
              <a:rPr lang="en-US" dirty="0"/>
              <a:t>- table head tags - group the first one or more rows of a table for </a:t>
            </a:r>
            <a:r>
              <a:rPr lang="en-US" dirty="0" smtClean="0"/>
              <a:t>formatting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 </a:t>
            </a:r>
            <a:r>
              <a:rPr lang="en-US" dirty="0"/>
              <a:t>- table body tags - group the middle rows of a table for </a:t>
            </a:r>
            <a:r>
              <a:rPr lang="en-US" dirty="0" smtClean="0"/>
              <a:t>formatting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 </a:t>
            </a:r>
            <a:r>
              <a:rPr lang="en-US" dirty="0"/>
              <a:t>- table foot tags - group the last one or more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9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 and </a:t>
            </a:r>
            <a:r>
              <a:rPr lang="en-US" dirty="0" err="1"/>
              <a:t>tfoot</a:t>
            </a:r>
            <a:r>
              <a:rPr lang="en-US" dirty="0"/>
              <a:t> tags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1797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background-color:lightblue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background-color:lightyellow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3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4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table&gt;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34" y="3154890"/>
            <a:ext cx="3394574" cy="12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</a:t>
            </a:r>
            <a:r>
              <a:rPr lang="en-US" dirty="0"/>
              <a:t> HTML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en-US" dirty="0" smtClean="0"/>
              <a:t>tag</a:t>
            </a:r>
            <a:r>
              <a:rPr lang="en-US" dirty="0"/>
              <a:t> defines an image in a HTML page.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e.g</a:t>
            </a:r>
            <a:r>
              <a:rPr lang="en-US" dirty="0" smtClean="0"/>
              <a:t>: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 has 2 required attributes: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 of the image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alt</a:t>
            </a:r>
            <a:r>
              <a:rPr lang="en-US" dirty="0"/>
              <a:t>: alternate text for the image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 are supported by HTML5, </a:t>
            </a:r>
            <a:r>
              <a:rPr lang="en-US" dirty="0" smtClean="0"/>
              <a:t>but we </a:t>
            </a:r>
            <a:r>
              <a:rPr lang="en-US" dirty="0"/>
              <a:t>suggest to use CSS to define the size: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5886" y="228722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"195px"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"43px;"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915886" y="434245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"width:195px;height:43px;"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31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smtClean="0"/>
              <a:t>Links </a:t>
            </a:r>
            <a:r>
              <a:rPr lang="en-US" dirty="0"/>
              <a:t>and Image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Image link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Image </a:t>
            </a:r>
            <a:r>
              <a:rPr lang="en-US" dirty="0"/>
              <a:t>map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Defines  </a:t>
            </a:r>
            <a:r>
              <a:rPr lang="en-US" dirty="0"/>
              <a:t>clickable areas on an image.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Clicking </a:t>
            </a:r>
            <a:r>
              <a:rPr lang="en-US" dirty="0"/>
              <a:t>on the clickable areas will activate different hyperlinks.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&lt;map&gt;</a:t>
            </a:r>
            <a:r>
              <a:rPr lang="en-US" dirty="0"/>
              <a:t> and </a:t>
            </a:r>
            <a:r>
              <a:rPr lang="en-US" b="1" dirty="0"/>
              <a:t>&lt;area&gt; </a:t>
            </a:r>
            <a:r>
              <a:rPr lang="en-US" dirty="0"/>
              <a:t>tags are used to define an image map.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2411" y="2245362"/>
            <a:ext cx="66098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"http://www.senecacollege.ca/images/logo.png"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a&gt;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00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1882621"/>
            <a:ext cx="102935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nn-NO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patrick.crawford/shared/fall-2016/int222/usemap.png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"usemap"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usemap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"#tutorials"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map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"tutorials"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"poly"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"74,0,113,29,98,72,52,72,38,27"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rect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"22,83,126,125"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"W3C"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"https://www.w3.org/"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"circle"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"73,168,32"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"ITC School"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"https://ict.senecac.on.ca/"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&lt;/map&gt;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772294" y="2619916"/>
            <a:ext cx="4563295" cy="870857"/>
          </a:xfrm>
          <a:prstGeom prst="wedgeRectCallout">
            <a:avLst>
              <a:gd name="adj1" fmla="val -54112"/>
              <a:gd name="adj2" fmla="val -22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772294" y="3539119"/>
            <a:ext cx="4563295" cy="870857"/>
          </a:xfrm>
          <a:prstGeom prst="wedgeRectCallout">
            <a:avLst>
              <a:gd name="adj1" fmla="val -77307"/>
              <a:gd name="adj2" fmla="val -27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772295" y="4463137"/>
            <a:ext cx="4563294" cy="870857"/>
          </a:xfrm>
          <a:prstGeom prst="wedgeRectCallout">
            <a:avLst>
              <a:gd name="adj1" fmla="val -85048"/>
              <a:gd name="adj2" fmla="val -33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9858" y="2796814"/>
            <a:ext cx="428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of coordinates in the form: x1,y1,x2,y2,x3,y3,etc… moving clockwise around the shape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89859" y="3599915"/>
            <a:ext cx="4280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 coordinates in the form: x1,y1,x2,y2 where x1,y1 represent the top-left corner &amp; x2,y2 represent the bottom-right corner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9859" y="4632304"/>
            <a:ext cx="435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of coordinates in the form: x1,y1,z where: x1,y1 is the center point and z is the radius of the circle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577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&lt;figure&gt; and &lt;</a:t>
            </a:r>
            <a:r>
              <a:rPr lang="en-US" dirty="0" err="1"/>
              <a:t>figcaption</a:t>
            </a:r>
            <a:r>
              <a:rPr lang="en-US" dirty="0"/>
              <a:t>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</a:t>
            </a:r>
            <a:r>
              <a:rPr lang="en-US" dirty="0"/>
              <a:t> HTML &lt;figure&gt; tag specifies self-contained content, frequently with a </a:t>
            </a:r>
            <a:r>
              <a:rPr lang="en-US" dirty="0" smtClean="0"/>
              <a:t>caption</a:t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), and is typically referenced as a single unit</a:t>
            </a:r>
            <a:r>
              <a:rPr lang="en-US" dirty="0" smtClean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figcaption</a:t>
            </a:r>
            <a:r>
              <a:rPr lang="en-US" dirty="0" smtClean="0"/>
              <a:t> can be positioned either above or below the &lt;</a:t>
            </a:r>
            <a:r>
              <a:rPr lang="en-US" dirty="0" err="1" smtClean="0"/>
              <a:t>img</a:t>
            </a:r>
            <a:r>
              <a:rPr lang="en-US" dirty="0" smtClean="0"/>
              <a:t>&gt; element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6" y="3470425"/>
            <a:ext cx="7942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"picture"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nn-NO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patrick.crawford/shared/fall-2016/int222/image-01.jpg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n-NO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"landscape 1"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title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"landscape 1"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This is a figure caption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190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and &lt;video&gt;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About </a:t>
            </a:r>
            <a:r>
              <a:rPr lang="en-US" dirty="0"/>
              <a:t>multimedia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web, multimedia comes in many different formats.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can be almost anything you can hear or see. e.g.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Pictures, music, sound, videos, records, films, </a:t>
            </a:r>
            <a:r>
              <a:rPr lang="en-US" dirty="0" smtClean="0"/>
              <a:t>animations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HTML5 </a:t>
            </a:r>
            <a:r>
              <a:rPr lang="en-US" dirty="0"/>
              <a:t>introduced a built-in multimedia support via the &lt;audio&gt; and &lt;video&gt; elements, offering the standard and easy way to embed media into HTML documents.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Before HTML5, </a:t>
            </a:r>
            <a:r>
              <a:rPr lang="en-US" dirty="0"/>
              <a:t>most audio/video files </a:t>
            </a:r>
            <a:r>
              <a:rPr lang="en-US" dirty="0" smtClean="0"/>
              <a:t>were played </a:t>
            </a:r>
            <a:r>
              <a:rPr lang="en-US" dirty="0"/>
              <a:t>through a plug-in (like flash).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Supported by IE </a:t>
            </a:r>
            <a:r>
              <a:rPr lang="en-US" dirty="0" smtClean="0"/>
              <a:t>9 (and onward), </a:t>
            </a:r>
            <a:r>
              <a:rPr lang="en-US" dirty="0"/>
              <a:t>Firefox, Opera, Chrome, and Safari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&lt;audio&gt;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Multiple </a:t>
            </a:r>
            <a:r>
              <a:rPr lang="en-US" b="1" dirty="0"/>
              <a:t>&lt;source&gt;</a:t>
            </a:r>
            <a:r>
              <a:rPr lang="en-US" dirty="0"/>
              <a:t> elements can link to different audio files</a:t>
            </a:r>
            <a:r>
              <a:rPr lang="en-US" dirty="0" smtClean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browser will use the first </a:t>
            </a:r>
            <a:r>
              <a:rPr lang="en-US" b="1" dirty="0"/>
              <a:t>recognized</a:t>
            </a:r>
            <a:r>
              <a:rPr lang="en-US" dirty="0"/>
              <a:t> format</a:t>
            </a:r>
            <a:r>
              <a:rPr lang="en-US" dirty="0" smtClean="0"/>
              <a:t>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79" y="2365274"/>
            <a:ext cx="99190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controls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&lt;source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shared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/fall-2016/int222/Track03.mp3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"audio/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mpeg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&lt;source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shared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/fall-2016/int222/Track03.ogg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"audio/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ogg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Your browser does not support the audio tag used.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&lt;/audio&gt;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Audio 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4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&lt;audio&gt;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controls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audio controls should be displayed (such as a play/pause button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src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the URL of the audio </a:t>
            </a:r>
            <a:r>
              <a:rPr lang="en-US" sz="1400" dirty="0" smtClean="0"/>
              <a:t>file - </a:t>
            </a:r>
            <a:r>
              <a:rPr lang="en-US" sz="1400" b="1" dirty="0" smtClean="0"/>
              <a:t>optional</a:t>
            </a:r>
            <a:r>
              <a:rPr lang="en-US" sz="1400" dirty="0"/>
              <a:t>. </a:t>
            </a:r>
            <a:r>
              <a:rPr lang="en-US" sz="1400" dirty="0" smtClean="0"/>
              <a:t>Typically, the </a:t>
            </a:r>
            <a:r>
              <a:rPr lang="en-US" sz="1400" dirty="0"/>
              <a:t>&lt;source&gt; element with src </a:t>
            </a:r>
            <a:r>
              <a:rPr lang="en-US" sz="1400" dirty="0" smtClean="0"/>
              <a:t>attribute is used.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dirty="0" err="1" smtClean="0"/>
              <a:t>autoplay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will start playing as soon as it is ready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loop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will start over again, every time it is finished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preload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if and how the author thinks the audio should be loaded when the page </a:t>
            </a:r>
            <a:r>
              <a:rPr lang="en-US" sz="1400" dirty="0" smtClean="0"/>
              <a:t>loads (</a:t>
            </a:r>
            <a:r>
              <a:rPr lang="en-US" sz="1400" dirty="0" smtClean="0">
                <a:hlinkClick r:id="rId2"/>
              </a:rPr>
              <a:t>details here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muted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output should be </a:t>
            </a:r>
            <a:r>
              <a:rPr lang="en-US" sz="1400" dirty="0" smtClean="0"/>
              <a:t>muted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31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Lab 2 </a:t>
            </a:r>
            <a:r>
              <a:rPr lang="en-US" dirty="0"/>
              <a:t>Due Next week – 6 days left!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Quiz 3 </a:t>
            </a:r>
            <a:r>
              <a:rPr lang="en-US" dirty="0"/>
              <a:t>Next </a:t>
            </a:r>
            <a:r>
              <a:rPr lang="en-US" dirty="0" smtClean="0"/>
              <a:t>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Covers Weeks 4 &amp; 5 (last week &amp; this week)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Quiz review during the lab period</a:t>
            </a:r>
          </a:p>
        </p:txBody>
      </p:sp>
    </p:spTree>
    <p:extLst>
      <p:ext uri="{BB962C8B-B14F-4D97-AF65-F5344CB8AC3E}">
        <p14:creationId xmlns:p14="http://schemas.microsoft.com/office/powerpoint/2010/main" val="3011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&lt;source&gt;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source element is used to specify multiple media resources for audio and video elements in HTML5. It is an empty element.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is commonly used to serve the same media in multiple formats supported by different browsers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Attributes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src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type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media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 specify the size of the video’s display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 err="1"/>
              <a:t>autoplay</a:t>
            </a:r>
            <a:r>
              <a:rPr lang="en-US" dirty="0"/>
              <a:t> and </a:t>
            </a:r>
            <a:r>
              <a:rPr lang="en-US" b="1" dirty="0"/>
              <a:t>loop</a:t>
            </a:r>
            <a:r>
              <a:rPr lang="en-US" dirty="0"/>
              <a:t> are additional attributes that can be used with the video tag.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576" y="2332954"/>
            <a:ext cx="10023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video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"320"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"240"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controls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/shared/fall-2016/int222/movie.mp4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"video/mp4"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/shared/fall-2016/int222/movie.ogg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ogg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smtClean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movie.webm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webm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Your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browser does not support the video tag / type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video&gt;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Video 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9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&lt;video&gt;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&lt;video&gt; </a:t>
            </a:r>
            <a:r>
              <a:rPr lang="en-US" dirty="0"/>
              <a:t>Element shares many attributes with the </a:t>
            </a:r>
            <a:r>
              <a:rPr lang="en-US" b="1" dirty="0"/>
              <a:t>&lt;audio&gt; </a:t>
            </a:r>
            <a:r>
              <a:rPr lang="en-US" dirty="0"/>
              <a:t>element but has its own attributes: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height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width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4"/>
              </a:rPr>
              <a:t>poster</a:t>
            </a:r>
            <a:r>
              <a:rPr lang="en-US" dirty="0" smtClean="0"/>
              <a:t> – specifies an image to show while the image is loading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Audio/Video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Audio </a:t>
            </a:r>
            <a:r>
              <a:rPr lang="en-US" dirty="0"/>
              <a:t>file formats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mp3 audio </a:t>
            </a:r>
            <a:r>
              <a:rPr lang="en-US" dirty="0" smtClean="0">
                <a:hlinkClick r:id="rId2"/>
              </a:rPr>
              <a:t>format</a:t>
            </a:r>
            <a:r>
              <a:rPr lang="en-US" dirty="0" smtClean="0"/>
              <a:t> (Wikipedia)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ogg audio/video </a:t>
            </a:r>
            <a:r>
              <a:rPr lang="en-US" dirty="0" smtClean="0">
                <a:hlinkClick r:id="rId3"/>
              </a:rPr>
              <a:t>format</a:t>
            </a:r>
            <a:r>
              <a:rPr lang="en-US" dirty="0" smtClean="0"/>
              <a:t> (Wikipedia)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Video </a:t>
            </a:r>
            <a:r>
              <a:rPr lang="en-US" dirty="0"/>
              <a:t>file formats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mp4 video </a:t>
            </a:r>
            <a:r>
              <a:rPr lang="en-US" dirty="0" smtClean="0">
                <a:hlinkClick r:id="rId4"/>
              </a:rPr>
              <a:t>format</a:t>
            </a:r>
            <a:r>
              <a:rPr lang="en-US" dirty="0" smtClean="0"/>
              <a:t> (Wikipedia)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webm audio/video </a:t>
            </a:r>
            <a:r>
              <a:rPr lang="en-US" dirty="0" smtClean="0">
                <a:hlinkClick r:id="rId5"/>
              </a:rPr>
              <a:t>format</a:t>
            </a:r>
            <a:r>
              <a:rPr lang="en-US" dirty="0" smtClean="0"/>
              <a:t> (Wikipedia)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CSS</a:t>
            </a:r>
            <a:r>
              <a:rPr lang="en-US" dirty="0"/>
              <a:t>: Cascading Style </a:t>
            </a:r>
            <a:r>
              <a:rPr lang="en-US" dirty="0" smtClean="0"/>
              <a:t>Sheet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</a:t>
            </a:r>
            <a:r>
              <a:rPr lang="en-US" dirty="0"/>
              <a:t>: </a:t>
            </a:r>
            <a:r>
              <a:rPr lang="en-US" dirty="0" smtClean="0"/>
              <a:t>specifies </a:t>
            </a:r>
            <a:r>
              <a:rPr lang="en-US" dirty="0"/>
              <a:t>structure and content of a web </a:t>
            </a:r>
            <a:r>
              <a:rPr lang="en-US" dirty="0" smtClean="0"/>
              <a:t>page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CSS</a:t>
            </a:r>
            <a:r>
              <a:rPr lang="en-US" dirty="0"/>
              <a:t>: for presentation, how to display HTML </a:t>
            </a:r>
            <a:r>
              <a:rPr lang="en-US" dirty="0" smtClean="0"/>
              <a:t>Elements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are really text files, or text in an HTML file , that allow the use of specific styles, attributes, and positioning of HTML objects.</a:t>
            </a:r>
          </a:p>
        </p:txBody>
      </p:sp>
    </p:spTree>
    <p:extLst>
      <p:ext uri="{BB962C8B-B14F-4D97-AF65-F5344CB8AC3E}">
        <p14:creationId xmlns:p14="http://schemas.microsoft.com/office/powerpoint/2010/main" val="7092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defines how HTML elements are to be displayed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Separates </a:t>
            </a:r>
            <a:r>
              <a:rPr lang="en-US" dirty="0"/>
              <a:t>the layout from the content. Formatting could be removed from </a:t>
            </a:r>
            <a:r>
              <a:rPr lang="en-US" dirty="0" smtClean="0"/>
              <a:t>the HTML document, </a:t>
            </a:r>
            <a:r>
              <a:rPr lang="en-US" dirty="0"/>
              <a:t>and stored in a separate CSS file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Control </a:t>
            </a:r>
            <a:r>
              <a:rPr lang="en-US" dirty="0"/>
              <a:t>the style and layout of multiple web pages </a:t>
            </a:r>
            <a:r>
              <a:rPr lang="en-US" dirty="0" smtClean="0"/>
              <a:t>at </a:t>
            </a:r>
            <a:r>
              <a:rPr lang="en-US" dirty="0"/>
              <a:t>once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External </a:t>
            </a:r>
            <a:r>
              <a:rPr lang="en-US" dirty="0"/>
              <a:t>Style Sheets in CSS files </a:t>
            </a:r>
            <a:r>
              <a:rPr lang="en-US" dirty="0" smtClean="0"/>
              <a:t>can (and do) </a:t>
            </a:r>
            <a:r>
              <a:rPr lang="en-US" dirty="0"/>
              <a:t>save a lot of work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/>
              <a:t>browsers support </a:t>
            </a:r>
            <a:r>
              <a:rPr lang="en-US" dirty="0" smtClean="0"/>
              <a:t>CSS.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Define </a:t>
            </a:r>
            <a:r>
              <a:rPr lang="en-US" dirty="0"/>
              <a:t>the look of your pages in one place, and apply </a:t>
            </a:r>
            <a:r>
              <a:rPr lang="en-US" dirty="0" smtClean="0"/>
              <a:t>it </a:t>
            </a:r>
            <a:r>
              <a:rPr lang="en-US" dirty="0"/>
              <a:t>throughout the whole site.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Easily </a:t>
            </a:r>
            <a:r>
              <a:rPr lang="en-US" dirty="0"/>
              <a:t>change the look of your pages even after they're created. Change style </a:t>
            </a:r>
            <a:r>
              <a:rPr lang="en-US" dirty="0" smtClean="0"/>
              <a:t>once (in one place).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Pages </a:t>
            </a:r>
            <a:r>
              <a:rPr lang="en-US" dirty="0"/>
              <a:t>will be loaded faster, since they aren't filled with tags that define the look. The style definitions are kept in a single CSS document that is only loaded once when a visitor enters your site.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CSS syntax is made up of three parts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selector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property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value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syntax of a CSS Rule / Entry: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http://www.w3schools.com/css/css_syntax.asp</a:t>
            </a:r>
            <a:endParaRPr lang="en-US" sz="11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1" y="4031586"/>
            <a:ext cx="4542745" cy="10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selector's </a:t>
            </a:r>
            <a:r>
              <a:rPr lang="en-US" dirty="0"/>
              <a:t>properties and values are always enclosed between </a:t>
            </a:r>
            <a:r>
              <a:rPr lang="en-US" dirty="0" smtClean="0"/>
              <a:t>   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dirty="0"/>
              <a:t>   </a:t>
            </a:r>
            <a:r>
              <a:rPr lang="en-US" dirty="0" smtClean="0"/>
              <a:t> and </a:t>
            </a:r>
            <a:r>
              <a:rPr lang="en-US" dirty="0"/>
              <a:t>    </a:t>
            </a:r>
            <a:r>
              <a:rPr lang="en-US" b="1" dirty="0"/>
              <a:t>}</a:t>
            </a:r>
            <a:r>
              <a:rPr lang="en-US" dirty="0"/>
              <a:t> 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Each </a:t>
            </a:r>
            <a:r>
              <a:rPr lang="en-US" dirty="0"/>
              <a:t>property is separated from its value or values by a colon     </a:t>
            </a:r>
            <a:r>
              <a:rPr lang="en-US" b="1" dirty="0"/>
              <a:t>:</a:t>
            </a:r>
            <a:r>
              <a:rPr lang="en-US" dirty="0"/>
              <a:t> 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CSS declaration always ends with a semicolon    </a:t>
            </a:r>
            <a:r>
              <a:rPr lang="en-US" dirty="0" smtClean="0"/>
              <a:t> 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selector is </a:t>
            </a:r>
            <a:r>
              <a:rPr lang="en-US" dirty="0" smtClean="0"/>
              <a:t>typically </a:t>
            </a:r>
            <a:r>
              <a:rPr lang="en-US" dirty="0"/>
              <a:t>the HTML element you want to </a:t>
            </a:r>
            <a:r>
              <a:rPr lang="en-US" dirty="0" smtClean="0"/>
              <a:t>style and/or all elements that have a specific "class", or "id" attribute value.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Each declaration within the selector </a:t>
            </a:r>
            <a:r>
              <a:rPr lang="en-US" dirty="0"/>
              <a:t>consists of a </a:t>
            </a:r>
            <a:r>
              <a:rPr lang="en-US" b="1" dirty="0"/>
              <a:t>property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property</a:t>
            </a:r>
            <a:r>
              <a:rPr lang="en-US" dirty="0"/>
              <a:t> is the </a:t>
            </a:r>
            <a:r>
              <a:rPr lang="en-US" b="1" dirty="0"/>
              <a:t>style attribute </a:t>
            </a:r>
            <a:r>
              <a:rPr lang="en-US" dirty="0"/>
              <a:t>you want to </a:t>
            </a:r>
            <a:r>
              <a:rPr lang="en-US" dirty="0" smtClean="0"/>
              <a:t>change (</a:t>
            </a:r>
            <a:r>
              <a:rPr lang="en-US" dirty="0" err="1" smtClean="0"/>
              <a:t>ie</a:t>
            </a:r>
            <a:r>
              <a:rPr lang="en-US" dirty="0" smtClean="0"/>
              <a:t>, "text-decoration")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Each </a:t>
            </a:r>
            <a:r>
              <a:rPr lang="en-US" b="1" dirty="0"/>
              <a:t>property</a:t>
            </a:r>
            <a:r>
              <a:rPr lang="en-US" dirty="0"/>
              <a:t> has a </a:t>
            </a:r>
            <a:r>
              <a:rPr lang="en-US" b="1" dirty="0" smtClean="0"/>
              <a:t>value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: "underline")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More </a:t>
            </a:r>
            <a:r>
              <a:rPr lang="en-US" dirty="0"/>
              <a:t>on HTML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tables, images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Multimedia - audio and video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figure </a:t>
            </a:r>
            <a:r>
              <a:rPr lang="en-US" dirty="0" smtClean="0"/>
              <a:t>elements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Introduction </a:t>
            </a:r>
            <a:r>
              <a:rPr lang="en-US" dirty="0"/>
              <a:t>to CSS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Syntax / Structure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Selectors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Web Colors, Units</a:t>
            </a:r>
          </a:p>
        </p:txBody>
      </p:sp>
    </p:spTree>
    <p:extLst>
      <p:ext uri="{BB962C8B-B14F-4D97-AF65-F5344CB8AC3E}">
        <p14:creationId xmlns:p14="http://schemas.microsoft.com/office/powerpoint/2010/main" val="329380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make the CSS more readable, </a:t>
            </a:r>
            <a:r>
              <a:rPr lang="en-US" dirty="0" smtClean="0"/>
              <a:t>typically each declaration is written </a:t>
            </a:r>
            <a:r>
              <a:rPr lang="en-US" dirty="0"/>
              <a:t>on </a:t>
            </a:r>
            <a:r>
              <a:rPr lang="en-US" dirty="0" smtClean="0"/>
              <a:t>a separate </a:t>
            </a:r>
            <a:r>
              <a:rPr lang="en-US" dirty="0"/>
              <a:t>line, like this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/>
              <a:t>will affect all </a:t>
            </a:r>
            <a:r>
              <a:rPr lang="en-US" dirty="0" smtClean="0"/>
              <a:t>paragraphs (&lt;p&gt; elements) in the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123106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red;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center;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text-decoration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underline;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2080" y="35204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endParaRPr lang="en-US" b="1" dirty="0" smtClean="0">
              <a:solidFill>
                <a:srgbClr val="8080C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red;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center;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text-decoration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underline;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2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</a:t>
            </a:r>
            <a:r>
              <a:rPr lang="en-US" dirty="0" smtClean="0"/>
              <a:t>your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can be implemented/added in an html document in three different </a:t>
            </a:r>
            <a:r>
              <a:rPr lang="en-US" dirty="0" smtClean="0"/>
              <a:t>ways, with each method overwriting the previous method -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Inline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priority)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Internal </a:t>
            </a:r>
            <a:r>
              <a:rPr lang="en-US" b="1" dirty="0" smtClean="0"/>
              <a:t>Embedded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priority)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External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priority)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addition, each browser has it Browser </a:t>
            </a:r>
            <a:r>
              <a:rPr lang="en-US" b="1" dirty="0"/>
              <a:t>default CSS </a:t>
            </a:r>
            <a:r>
              <a:rPr lang="en-US" b="1" dirty="0" smtClean="0"/>
              <a:t>settings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priority)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CSS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Browser </a:t>
            </a:r>
            <a:r>
              <a:rPr lang="en-US" dirty="0"/>
              <a:t>default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Rules are set by the browser for </a:t>
            </a:r>
            <a:r>
              <a:rPr lang="en-US" dirty="0" smtClean="0"/>
              <a:t>various tags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Inline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 is coded / applied on a single </a:t>
            </a:r>
            <a:r>
              <a:rPr lang="en-US" dirty="0" smtClean="0"/>
              <a:t>element using the "style" attribute:,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Internal </a:t>
            </a:r>
            <a:r>
              <a:rPr lang="en-US" dirty="0"/>
              <a:t>Embedded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rules are included in the head part of an html </a:t>
            </a:r>
            <a:r>
              <a:rPr lang="en-US" dirty="0" smtClean="0"/>
              <a:t>document using the &lt;style&gt; element </a:t>
            </a:r>
            <a:r>
              <a:rPr lang="en-US" dirty="0"/>
              <a:t>and can be used anywhere in the html </a:t>
            </a:r>
            <a:r>
              <a:rPr lang="en-US" dirty="0" smtClean="0"/>
              <a:t>document,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748" y="3436761"/>
            <a:ext cx="835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width:195px;height:43px;"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71748" y="496623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&lt;style&gt;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p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font-size:16px; 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style&gt;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82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CSS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External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rules are in a separate CSS file referenced from any html document using the html </a:t>
            </a:r>
            <a:r>
              <a:rPr lang="en-US" b="1" dirty="0"/>
              <a:t>&lt;link...&gt; </a:t>
            </a:r>
            <a:r>
              <a:rPr lang="en-US" dirty="0" smtClean="0"/>
              <a:t>tag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@import CSS feature is also an option to exclude external CSS in your html: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External is the preferred (and most common) option: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Keeps the HTML structure &amp; style logically separated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Allows the developer to make changes to the look / feel of the site without altering the HTML / structure (or any .html files)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298" y="2617317"/>
            <a:ext cx="4529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"stylesheet"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"testCSS.css"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71343" y="34706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media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'screen'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@import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(http://www.../company.css);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style&gt;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3299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for Cross-browser </a:t>
            </a:r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Browser </a:t>
            </a:r>
            <a:r>
              <a:rPr lang="en-US" dirty="0"/>
              <a:t>Defaults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CSS reset</a:t>
            </a:r>
            <a:r>
              <a:rPr lang="en-US" dirty="0" smtClean="0"/>
              <a:t>: reset.css (resets the browser defaults)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CSS Normalization</a:t>
            </a:r>
            <a:r>
              <a:rPr lang="en-US" dirty="0" smtClean="0"/>
              <a:t>: normalize.css (attempts to provide better cross-browser consistency of the default styling)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Some examples: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consistency-default.html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consistency-reset.html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consistency-normalize.html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92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Selectors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tag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Contextual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Grouping </a:t>
            </a:r>
            <a:r>
              <a:rPr lang="en-US" dirty="0" smtClean="0"/>
              <a:t>Selectors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61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dirty="0"/>
              <a:t>tag/type Selectors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Any html tag is a possible CSS selector. The selector is simply the tag that is linked to a particular style. For </a:t>
            </a:r>
            <a:r>
              <a:rPr lang="en-US" dirty="0" smtClean="0"/>
              <a:t>example: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selector in above example is the p tag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8189" y="2878574"/>
            <a:ext cx="248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20px;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01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simple selector can have different classes allowing the same tag to have different styles.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For example, you may wish to display different paragraph's in different font sizes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the above example the class selector can only be used with the tag it is associated with - in this case the p tag.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661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type1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16px;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type2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20px;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15291" y="4278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"type1"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"type2"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57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Classes </a:t>
            </a:r>
            <a:r>
              <a:rPr lang="en-US" dirty="0"/>
              <a:t>may also be declared without an associated </a:t>
            </a:r>
            <a:r>
              <a:rPr lang="en-US" dirty="0" smtClean="0"/>
              <a:t>tag,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 </a:t>
            </a:r>
            <a:r>
              <a:rPr lang="en-US" dirty="0"/>
              <a:t>this case, the note class may be used with any tag.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class selector can be used as many times as you wish within an HTML document.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018" y="2286391"/>
            <a:ext cx="2785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note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font-weight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bold;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51436" y="311875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&lt;h3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&lt;/h3&gt;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&lt;span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764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Id selectors can only be used once in an html document and are individually assigned for a specific purpose. The Id selector type should only be used sparingly because of its limitations.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Id selector is assigned by using the indicator "#" to precede a name. For example: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will affect all elements with the id xyz656 (note: id's must be </a:t>
            </a:r>
            <a:r>
              <a:rPr lang="en-US" b="1" dirty="0" smtClean="0"/>
              <a:t>unique</a:t>
            </a:r>
            <a:r>
              <a:rPr lang="en-US" dirty="0" smtClean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Or: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3434" y="3061457"/>
            <a:ext cx="2985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</a:rPr>
              <a:t>xyz656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1em;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52140" y="4155256"/>
            <a:ext cx="380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"xyz656"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.................................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52140" y="4964820"/>
            <a:ext cx="4254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&lt;span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sv-SE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"zyx565"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&lt;/span&gt;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6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HTML table is used for presenting tabular data in a grid-like fashion.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table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the purposes of laying out a web page, or the sections within a web page.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…unless you absolutely </a:t>
            </a:r>
            <a:r>
              <a:rPr lang="en-US" dirty="0"/>
              <a:t>have to do </a:t>
            </a:r>
            <a:r>
              <a:rPr lang="en-US" dirty="0" smtClean="0"/>
              <a:t>so (</a:t>
            </a:r>
            <a:r>
              <a:rPr lang="en-US" dirty="0" err="1" smtClean="0"/>
              <a:t>ie</a:t>
            </a:r>
            <a:r>
              <a:rPr lang="en-US" dirty="0" smtClean="0"/>
              <a:t>: when creating an HTML formatted email)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Basic </a:t>
            </a:r>
            <a:r>
              <a:rPr lang="en-US" dirty="0"/>
              <a:t>table tags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23584"/>
              </p:ext>
            </p:extLst>
          </p:nvPr>
        </p:nvGraphicFramePr>
        <p:xfrm>
          <a:off x="1325271" y="3565606"/>
          <a:ext cx="6403997" cy="201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2208"/>
                <a:gridCol w="4531789"/>
              </a:tblGrid>
              <a:tr h="275274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Tag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</a:t>
                      </a:r>
                    </a:p>
                  </a:txBody>
                  <a:tcPr anchor="ctr"/>
                </a:tc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caption</a:t>
                      </a:r>
                    </a:p>
                  </a:txBody>
                  <a:tcPr anchor="ctr"/>
                </a:tc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</a:t>
                      </a:r>
                      <a:r>
                        <a:rPr lang="en-CA" sz="1600" dirty="0" err="1"/>
                        <a:t>tr</a:t>
                      </a:r>
                      <a:r>
                        <a:rPr lang="en-CA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row</a:t>
                      </a:r>
                    </a:p>
                  </a:txBody>
                  <a:tcPr anchor="ctr"/>
                </a:tc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/>
                        <a:t>&lt;th&gt;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</a:t>
                      </a:r>
                      <a:r>
                        <a:rPr lang="en-CA" sz="1600" dirty="0" smtClean="0"/>
                        <a:t>heading</a:t>
                      </a:r>
                      <a:endParaRPr lang="en-CA" sz="1600" dirty="0"/>
                    </a:p>
                  </a:txBody>
                  <a:tcPr anchor="ctr"/>
                </a:tc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cell / detail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2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Contextual </a:t>
            </a:r>
            <a:r>
              <a:rPr lang="en-US" dirty="0"/>
              <a:t>selectors are used to indicate the context of a selector.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context of a selector is determined by what its parent element is. In other words, what the element is nested within or what precedes it in the document.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want unordered lists that are nested under ordered lists to have a font size of 16px, then you would </a:t>
            </a:r>
            <a:r>
              <a:rPr lang="en-US" dirty="0" smtClean="0"/>
              <a:t>use: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can be read as "for any unordered list that is nested within an ordered list" - change the font size to 16px.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6700" y="3575259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ol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16px;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reduce the size of the style sheets, one can group selectors in comma-separated </a:t>
            </a:r>
            <a:r>
              <a:rPr lang="en-US" dirty="0" smtClean="0"/>
              <a:t>list: </a:t>
            </a: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</a:t>
            </a:r>
            <a:r>
              <a:rPr lang="en-US" dirty="0"/>
              <a:t>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css_selectors.html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607" y="2260266"/>
            <a:ext cx="4421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h2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h3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font-family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Serif;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blue;}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369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how to - </a:t>
            </a:r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&lt;div&gt; tag defines </a:t>
            </a:r>
            <a:r>
              <a:rPr lang="en-US" dirty="0" smtClean="0"/>
              <a:t>logical (block-level) page divisions.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&lt;div&gt; tag can contain </a:t>
            </a:r>
            <a:r>
              <a:rPr lang="en-US" dirty="0" smtClean="0"/>
              <a:t>almost (for our purposes, "all") every </a:t>
            </a:r>
            <a:r>
              <a:rPr lang="en-US" dirty="0"/>
              <a:t>other tag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&lt;div&gt; tag cannot be inside &lt;p&gt; tags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dirty="0"/>
              <a:t>can use the &lt;div&gt; tag when you want to center or position a content block on the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24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of Using </a:t>
            </a:r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&lt;div&gt; </a:t>
            </a:r>
            <a:r>
              <a:rPr lang="en-US" dirty="0"/>
              <a:t>tag is not a replacement </a:t>
            </a:r>
            <a:r>
              <a:rPr lang="en-US" dirty="0" smtClean="0"/>
              <a:t>for the </a:t>
            </a:r>
            <a:r>
              <a:rPr lang="en-US" b="1" dirty="0" smtClean="0"/>
              <a:t>&lt;p</a:t>
            </a:r>
            <a:r>
              <a:rPr lang="en-US" b="1" dirty="0"/>
              <a:t>&gt; </a:t>
            </a:r>
            <a:r>
              <a:rPr lang="en-US" dirty="0"/>
              <a:t>tag.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&lt;p&gt;</a:t>
            </a:r>
            <a:r>
              <a:rPr lang="en-US" dirty="0"/>
              <a:t> tag is for paragraphs only,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&lt;div&gt; </a:t>
            </a:r>
            <a:r>
              <a:rPr lang="en-US" dirty="0"/>
              <a:t>tag defines more general divisions within a document.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Don't replace </a:t>
            </a:r>
            <a:r>
              <a:rPr lang="en-US" b="1" dirty="0"/>
              <a:t>&lt;p&gt;</a:t>
            </a:r>
            <a:r>
              <a:rPr lang="en-US" dirty="0"/>
              <a:t> tags with </a:t>
            </a:r>
            <a:r>
              <a:rPr lang="en-US" b="1" dirty="0"/>
              <a:t>&lt;div&gt; </a:t>
            </a:r>
            <a:r>
              <a:rPr lang="en-US" dirty="0"/>
              <a:t>tags.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It's </a:t>
            </a:r>
            <a:r>
              <a:rPr lang="en-US" dirty="0"/>
              <a:t>always a good idea to close your </a:t>
            </a:r>
            <a:r>
              <a:rPr lang="en-US" b="1" dirty="0"/>
              <a:t>&lt;div&gt; </a:t>
            </a:r>
            <a:r>
              <a:rPr lang="en-US" dirty="0"/>
              <a:t>tags as soon as you open them. Then place the contents within the element.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you nest your </a:t>
            </a:r>
            <a:r>
              <a:rPr lang="en-US" b="1" dirty="0"/>
              <a:t>&lt;div&gt; </a:t>
            </a:r>
            <a:r>
              <a:rPr lang="en-US" dirty="0"/>
              <a:t>tags, be sure that you know where your content is going (in other words, which </a:t>
            </a:r>
            <a:r>
              <a:rPr lang="en-US" b="1" dirty="0" smtClean="0"/>
              <a:t>&lt;div&gt;</a:t>
            </a:r>
            <a:r>
              <a:rPr lang="en-US" dirty="0" smtClean="0"/>
              <a:t> it </a:t>
            </a:r>
            <a:r>
              <a:rPr lang="en-US" dirty="0"/>
              <a:t>should be part of</a:t>
            </a:r>
            <a:r>
              <a:rPr lang="en-US" dirty="0" smtClean="0"/>
              <a:t>) – correct indentation will help with this.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3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how to - </a:t>
            </a:r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Similar </a:t>
            </a:r>
            <a:r>
              <a:rPr lang="en-US" dirty="0"/>
              <a:t>to the </a:t>
            </a:r>
            <a:r>
              <a:rPr lang="en-US" dirty="0" smtClean="0"/>
              <a:t>&lt;div&gt; </a:t>
            </a:r>
            <a:r>
              <a:rPr lang="en-US" dirty="0"/>
              <a:t>element in function with one difference</a:t>
            </a:r>
            <a:r>
              <a:rPr lang="en-US" dirty="0" smtClean="0"/>
              <a:t>,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span is an inline element </a:t>
            </a:r>
            <a:r>
              <a:rPr lang="en-US" dirty="0" smtClean="0"/>
              <a:t>– </a:t>
            </a:r>
            <a:r>
              <a:rPr lang="en-US" dirty="0" err="1" smtClean="0"/>
              <a:t>ie</a:t>
            </a:r>
            <a:r>
              <a:rPr lang="en-US" dirty="0" smtClean="0"/>
              <a:t>: it does not </a:t>
            </a:r>
            <a:r>
              <a:rPr lang="en-US" dirty="0"/>
              <a:t>begin a new line.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&lt;span&gt; can </a:t>
            </a:r>
            <a:r>
              <a:rPr lang="en-US" dirty="0"/>
              <a:t>only contain other inline elements.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span element can be a selector and accept style, class and id attributes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primary difference between the &lt;span&gt; and &lt;div&gt; tags is: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&lt;span&gt; doesn't do any formatting of it's own.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&lt;div&gt; </a:t>
            </a:r>
            <a:r>
              <a:rPr lang="en-US" dirty="0" smtClean="0"/>
              <a:t>includes </a:t>
            </a:r>
            <a:r>
              <a:rPr lang="en-US" dirty="0"/>
              <a:t>a paragraph break, because it is defining a logical division in the document.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&lt;span&gt; tag simply tells the browser to apply the style rules to whatever is within the &lt;span&gt;.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css-group-tags.html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26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</a:t>
            </a:r>
            <a:r>
              <a:rPr lang="en-US" dirty="0" smtClean="0"/>
              <a:t>CSS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1</a:t>
            </a:r>
            <a:r>
              <a:rPr lang="en-US" b="1" dirty="0" smtClean="0"/>
              <a:t>em</a:t>
            </a:r>
            <a:r>
              <a:rPr lang="en-US" dirty="0" smtClean="0"/>
              <a:t> </a:t>
            </a:r>
            <a:r>
              <a:rPr lang="en-US" dirty="0"/>
              <a:t>= 12pt = 16px = 100%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dirty="0" err="1"/>
              <a:t>em</a:t>
            </a:r>
            <a:r>
              <a:rPr lang="en-US" dirty="0"/>
              <a:t>" is a scalable unit that is used in web document media. An </a:t>
            </a:r>
            <a:r>
              <a:rPr lang="en-US" dirty="0" err="1"/>
              <a:t>em</a:t>
            </a:r>
            <a:r>
              <a:rPr lang="en-US" dirty="0"/>
              <a:t> is equal to the current font-size, for instance,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font-size of the document is 12pt, 1em is equal to 12pt.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Ems are scalable in nature, so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2em would equal 24pt,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.5em would equal 6pt, etc.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Ems are becoming increasingly popular in web documents due to scalability and their mobile-device-friendly nature.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US" dirty="0"/>
              <a:t> stands for "M", the letter M being the widest character in a font.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5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used in CSS (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1em </a:t>
            </a:r>
            <a:r>
              <a:rPr lang="en-US" dirty="0"/>
              <a:t>= 12</a:t>
            </a:r>
            <a:r>
              <a:rPr lang="en-US" b="1" dirty="0"/>
              <a:t>pt</a:t>
            </a:r>
            <a:r>
              <a:rPr lang="en-US" dirty="0"/>
              <a:t> = 16px = 100%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are traditionally used in print media (anything that is to be printed on paper, etc.).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point is equal to 1/72 of an inch.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Points are much like pixels, in that they are fixed-size units and cannot scale in size.</a:t>
            </a:r>
          </a:p>
        </p:txBody>
      </p:sp>
    </p:spTree>
    <p:extLst>
      <p:ext uri="{BB962C8B-B14F-4D97-AF65-F5344CB8AC3E}">
        <p14:creationId xmlns:p14="http://schemas.microsoft.com/office/powerpoint/2010/main" val="4175389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</a:t>
            </a:r>
            <a:r>
              <a:rPr lang="en-US" dirty="0" smtClean="0"/>
              <a:t>CSS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1em </a:t>
            </a:r>
            <a:r>
              <a:rPr lang="en-US" dirty="0"/>
              <a:t>= 12pt = 16</a:t>
            </a:r>
            <a:r>
              <a:rPr lang="en-US" b="1" dirty="0"/>
              <a:t>px</a:t>
            </a:r>
            <a:r>
              <a:rPr lang="en-US" dirty="0"/>
              <a:t> = 100%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Pixels </a:t>
            </a:r>
            <a:r>
              <a:rPr lang="en-US" dirty="0"/>
              <a:t>are fixed-size units that are used in screen media (i.e. to be read on the computer screen).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One </a:t>
            </a:r>
            <a:r>
              <a:rPr lang="en-US" dirty="0"/>
              <a:t>pixel is equal to one dot on the computer screen (the smallest division of your screen's resolution).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Many </a:t>
            </a:r>
            <a:r>
              <a:rPr lang="en-US" dirty="0"/>
              <a:t>web designers use pixel units in web documents in order to produce a pixel-perfect representation of their site as it is rendered in the browser.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One </a:t>
            </a:r>
            <a:r>
              <a:rPr lang="en-US" dirty="0"/>
              <a:t>problem with the pixel unit is that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does </a:t>
            </a:r>
            <a:r>
              <a:rPr lang="en-US" dirty="0" smtClean="0"/>
              <a:t>not cleanly </a:t>
            </a:r>
            <a:r>
              <a:rPr lang="en-US" dirty="0"/>
              <a:t>scale upward for visually-impaired readers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or downward to fit mobile devices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However, mobile device browsers </a:t>
            </a:r>
            <a:r>
              <a:rPr lang="en-US" smtClean="0"/>
              <a:t>are getting better </a:t>
            </a:r>
            <a:r>
              <a:rPr lang="en-US" dirty="0" smtClean="0"/>
              <a:t>at handling </a:t>
            </a:r>
            <a:r>
              <a:rPr lang="en-US" dirty="0" err="1" smtClean="0"/>
              <a:t>px</a:t>
            </a:r>
            <a:r>
              <a:rPr lang="en-US" dirty="0" smtClean="0"/>
              <a:t> units.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</a:t>
            </a:r>
            <a:r>
              <a:rPr lang="en-US" dirty="0" smtClean="0"/>
              <a:t>CSS (%)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1em </a:t>
            </a:r>
            <a:r>
              <a:rPr lang="en-US" dirty="0"/>
              <a:t>= 12pt = 16px = 100</a:t>
            </a:r>
            <a:r>
              <a:rPr lang="en-US" b="1" dirty="0"/>
              <a:t>%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percent unit is much like the "</a:t>
            </a:r>
            <a:r>
              <a:rPr lang="en-US" dirty="0" err="1"/>
              <a:t>em</a:t>
            </a:r>
            <a:r>
              <a:rPr lang="en-US" dirty="0"/>
              <a:t>" unit, save for a few fundamental differences.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and foremost, the current font-size is equal to 100% (i.e. 12pt = 100%).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using the percent unit, your text remains fully scalable for mobile devices and for accessibility.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font-units.html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16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</a:t>
            </a:r>
            <a:r>
              <a:rPr lang="en-US" dirty="0" smtClean="0"/>
              <a:t>CSS (fonts)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There are a few other "units" as well, when defining the size of text: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xx-small, x-small, small, medium, large, x-large, xx-large</a:t>
            </a:r>
            <a:r>
              <a:rPr lang="en-US" dirty="0"/>
              <a:t>,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smaller, </a:t>
            </a:r>
            <a:r>
              <a:rPr lang="en-US" dirty="0" smtClean="0">
                <a:hlinkClick r:id="rId2"/>
              </a:rPr>
              <a:t>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Table </a:t>
            </a:r>
            <a:r>
              <a:rPr lang="en-US" sz="1600" dirty="0"/>
              <a:t>structure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a table, each piece of information is displayed in a cell (&lt;td&gt;).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cells in a line across the page make up a row (&lt;</a:t>
            </a:r>
            <a:r>
              <a:rPr lang="en-US" sz="1400" dirty="0" err="1"/>
              <a:t>th</a:t>
            </a:r>
            <a:r>
              <a:rPr lang="en-US" sz="1400" dirty="0"/>
              <a:t>&gt; or &lt;</a:t>
            </a:r>
            <a:r>
              <a:rPr lang="en-US" sz="1400" dirty="0" err="1"/>
              <a:t>tr</a:t>
            </a:r>
            <a:r>
              <a:rPr lang="en-US" sz="1400" dirty="0"/>
              <a:t>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cells in a line down the page make up a column.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Example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C:\SenecaCollege\INT222-BTI220\INT222-2015.4Smr\tmp\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38" y="4044567"/>
            <a:ext cx="2896500" cy="111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4644" y="3560758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caption&gt;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71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Primary </a:t>
            </a:r>
            <a:r>
              <a:rPr lang="en-US" dirty="0"/>
              <a:t>colors are sets of colors that can be combined to make a range of colors.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Normally, </a:t>
            </a:r>
            <a:r>
              <a:rPr lang="en-US" b="1" dirty="0"/>
              <a:t>red</a:t>
            </a:r>
            <a:r>
              <a:rPr lang="en-US" dirty="0"/>
              <a:t>, </a:t>
            </a:r>
            <a:r>
              <a:rPr lang="en-US" b="1" dirty="0"/>
              <a:t>green</a:t>
            </a:r>
            <a:r>
              <a:rPr lang="en-US" dirty="0"/>
              <a:t> and </a:t>
            </a:r>
            <a:r>
              <a:rPr lang="en-US" b="1" dirty="0"/>
              <a:t>blue</a:t>
            </a:r>
            <a:r>
              <a:rPr lang="en-US" dirty="0"/>
              <a:t> are used as primary colors - the RGB (Red-Green-Blue) color model.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colors are specified in 3 formats: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Value Notation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Hex triplet: written as 3 double digit numbers, starting with a # sign.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h1 { background-color: #800080; }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RGB Value Notation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combination of Red, Green, and Blue color values (RGB).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   P { color: </a:t>
            </a:r>
            <a:r>
              <a:rPr lang="en-US" dirty="0" err="1"/>
              <a:t>rgb</a:t>
            </a:r>
            <a:r>
              <a:rPr lang="en-US" dirty="0"/>
              <a:t>(128,0,128); }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Named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83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Examples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755693"/>
              </p:ext>
            </p:extLst>
          </p:nvPr>
        </p:nvGraphicFramePr>
        <p:xfrm>
          <a:off x="1097280" y="1959081"/>
          <a:ext cx="10058401" cy="40327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3401"/>
                <a:gridCol w="3632200"/>
                <a:gridCol w="3352800"/>
              </a:tblGrid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Color (Named)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Color HEX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Color RGB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#000000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(0,0,0)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#FF0000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(255,0,0)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#00FF00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rgb(0,255,0)</a:t>
                      </a:r>
                    </a:p>
                  </a:txBody>
                  <a:tcPr anchor="ctr"/>
                </a:tc>
              </a:tr>
              <a:tr h="375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#0000FF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rgb(0,0,255)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#FFFF00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rgb(255,255,0)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Aqua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#00FFFF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(0,255,255)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Fuchsia</a:t>
                      </a:r>
                      <a:endParaRPr lang="en-CA" sz="800" dirty="0">
                        <a:solidFill>
                          <a:srgbClr val="999999"/>
                        </a:solidFill>
                        <a:effectLst/>
                        <a:latin typeface="Verdana"/>
                      </a:endParaRPr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#FF00FF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(255,0,255)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effectLst/>
                        </a:rPr>
                        <a:t>#808080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rgb</a:t>
                      </a:r>
                      <a:r>
                        <a:rPr lang="en-US" dirty="0" smtClean="0">
                          <a:effectLst/>
                        </a:rPr>
                        <a:t>(128, 128, 128)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#C0C0C0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rgb(192,192,192)</a:t>
                      </a:r>
                    </a:p>
                  </a:txBody>
                  <a:tcPr anchor="ctr"/>
                </a:tc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 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#FFFFFF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(255,255,255)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436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MDN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HTML element reference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MDN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Articles tagged: </a:t>
            </a:r>
            <a:r>
              <a:rPr lang="en-US" dirty="0" smtClean="0">
                <a:hlinkClick r:id="rId3"/>
              </a:rPr>
              <a:t>Multimedia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http://reference.sitepoint.com/css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Selectors`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http://reference.sitepoint.com/css/selectorref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properties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http://reference.sitepoint.com/css/propertyref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&lt;table&gt; </a:t>
            </a:r>
            <a:r>
              <a:rPr lang="en-US" dirty="0"/>
              <a:t>Attributes </a:t>
            </a:r>
            <a:r>
              <a:rPr lang="en-US" dirty="0" smtClean="0"/>
              <a:t>–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&lt;table border='value'&gt;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value (integer) is the thickness of the table border in pixels.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/>
              <a:t>attribute has been </a:t>
            </a:r>
            <a:r>
              <a:rPr lang="en-US" b="1" dirty="0"/>
              <a:t>deprecated</a:t>
            </a:r>
            <a:r>
              <a:rPr lang="en-US" dirty="0"/>
              <a:t> in HTML5, so use it only when necessary.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 CSS instead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By </a:t>
            </a:r>
            <a:r>
              <a:rPr lang="en-US" dirty="0"/>
              <a:t>default, a table has no borders ( border="0")</a:t>
            </a:r>
          </a:p>
        </p:txBody>
      </p:sp>
    </p:spTree>
    <p:extLst>
      <p:ext uri="{BB962C8B-B14F-4D97-AF65-F5344CB8AC3E}">
        <p14:creationId xmlns:p14="http://schemas.microsoft.com/office/powerpoint/2010/main" val="194842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&lt;td&gt; &amp; &lt;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  <a:r>
              <a:rPr lang="en-US" dirty="0"/>
              <a:t>Attributes –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rowspan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 </a:t>
            </a:r>
            <a:r>
              <a:rPr lang="en-US" b="1" dirty="0" err="1"/>
              <a:t>rowspan</a:t>
            </a:r>
            <a:r>
              <a:rPr lang="en-US" b="1" dirty="0"/>
              <a:t>='value'&gt;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&lt;td </a:t>
            </a:r>
            <a:r>
              <a:rPr lang="en-US" b="1" dirty="0" err="1"/>
              <a:t>rowspan</a:t>
            </a:r>
            <a:r>
              <a:rPr lang="en-US" b="1" dirty="0"/>
              <a:t>='value</a:t>
            </a:r>
            <a:r>
              <a:rPr lang="en-US" b="1" dirty="0" smtClean="0"/>
              <a:t>'&gt;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</a:t>
            </a:r>
            <a:r>
              <a:rPr lang="en-US" b="1" dirty="0" smtClean="0"/>
              <a:t>alue</a:t>
            </a:r>
            <a:r>
              <a:rPr lang="en-US" dirty="0"/>
              <a:t>: non-negative integer value that indicates </a:t>
            </a:r>
            <a:r>
              <a:rPr lang="en-US" dirty="0" smtClean="0"/>
              <a:t>how </a:t>
            </a:r>
            <a:r>
              <a:rPr lang="en-US" dirty="0"/>
              <a:t>many rows </a:t>
            </a:r>
            <a:r>
              <a:rPr lang="en-US" dirty="0" smtClean="0"/>
              <a:t>the </a:t>
            </a:r>
            <a:r>
              <a:rPr lang="en-US" dirty="0"/>
              <a:t>cell </a:t>
            </a:r>
            <a:r>
              <a:rPr lang="en-US" dirty="0" smtClean="0"/>
              <a:t>covers.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 value ='1'.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value ='0', it extends until the end of the table section (&lt;</a:t>
            </a:r>
            <a:r>
              <a:rPr lang="en-US" dirty="0" err="1"/>
              <a:t>thead</a:t>
            </a:r>
            <a:r>
              <a:rPr lang="en-US" dirty="0"/>
              <a:t>&gt;, &lt;</a:t>
            </a:r>
            <a:r>
              <a:rPr lang="en-US" dirty="0" err="1"/>
              <a:t>tbody</a:t>
            </a:r>
            <a:r>
              <a:rPr lang="en-US" dirty="0"/>
              <a:t>&gt; or &lt;</a:t>
            </a:r>
            <a:r>
              <a:rPr lang="en-US" dirty="0" err="1"/>
              <a:t>tfoot</a:t>
            </a:r>
            <a:r>
              <a:rPr lang="en-US" dirty="0"/>
              <a:t>&gt;).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617" y="23336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caption&gt;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rowspan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&lt;!--&lt;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td&gt;This is row 2 cell 1&lt;/td&gt;--&gt;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table&gt;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39" y="2988401"/>
            <a:ext cx="3284356" cy="11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&lt;td&gt; &amp; &lt;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  <a:r>
              <a:rPr lang="en-US" dirty="0"/>
              <a:t>Attributes –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colspan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 </a:t>
            </a:r>
            <a:r>
              <a:rPr lang="en-US" b="1" dirty="0" err="1" smtClean="0"/>
              <a:t>colspan</a:t>
            </a:r>
            <a:r>
              <a:rPr lang="en-US" b="1" dirty="0" smtClean="0"/>
              <a:t>=</a:t>
            </a:r>
            <a:r>
              <a:rPr lang="en-US" b="1" dirty="0"/>
              <a:t>'value'&gt;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&lt;td </a:t>
            </a:r>
            <a:r>
              <a:rPr lang="en-US" b="1" dirty="0" err="1" smtClean="0"/>
              <a:t>colspan</a:t>
            </a:r>
            <a:r>
              <a:rPr lang="en-US" b="1" dirty="0" smtClean="0"/>
              <a:t>=</a:t>
            </a:r>
            <a:r>
              <a:rPr lang="en-US" b="1" dirty="0"/>
              <a:t>'value</a:t>
            </a:r>
            <a:r>
              <a:rPr lang="en-US" b="1" dirty="0" smtClean="0"/>
              <a:t>'&gt;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</a:t>
            </a:r>
            <a:r>
              <a:rPr lang="en-US" b="1" dirty="0" smtClean="0"/>
              <a:t>alue</a:t>
            </a:r>
            <a:r>
              <a:rPr lang="en-US" dirty="0"/>
              <a:t>: non-negative integer value that indicates </a:t>
            </a: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columns the </a:t>
            </a:r>
            <a:r>
              <a:rPr lang="en-US" dirty="0"/>
              <a:t>cell </a:t>
            </a:r>
            <a:r>
              <a:rPr lang="en-US" dirty="0" smtClean="0"/>
              <a:t>covers.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 value ='1'.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value ='0', it extends until the end of the table section </a:t>
            </a:r>
            <a:r>
              <a:rPr lang="en-US" dirty="0" smtClean="0"/>
              <a:t>(&lt;</a:t>
            </a:r>
            <a:r>
              <a:rPr lang="en-US" dirty="0" err="1" smtClean="0"/>
              <a:t>colgroup</a:t>
            </a:r>
            <a:r>
              <a:rPr lang="en-US" dirty="0" smtClean="0"/>
              <a:t>&gt;).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0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7401</TotalTime>
  <Words>4072</Words>
  <Application>Microsoft Office PowerPoint</Application>
  <PresentationFormat>Widescreen</PresentationFormat>
  <Paragraphs>527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Batang</vt:lpstr>
      <vt:lpstr>Arial</vt:lpstr>
      <vt:lpstr>Calibri</vt:lpstr>
      <vt:lpstr>Calibri Light</vt:lpstr>
      <vt:lpstr>Verdana</vt:lpstr>
      <vt:lpstr>Retrospect</vt:lpstr>
      <vt:lpstr>INT222</vt:lpstr>
      <vt:lpstr>Announcements</vt:lpstr>
      <vt:lpstr>Agenda</vt:lpstr>
      <vt:lpstr>HTML Table</vt:lpstr>
      <vt:lpstr>Table Structure</vt:lpstr>
      <vt:lpstr>&lt;table&gt; Attributes – border</vt:lpstr>
      <vt:lpstr>&lt;td&gt; &amp; &lt;th&gt; Attributes – rowspan</vt:lpstr>
      <vt:lpstr>&lt;td&gt; &amp; &lt;th&gt; Attributes – rowspan</vt:lpstr>
      <vt:lpstr>&lt;td&gt; &amp; &lt;th&gt; Attributes – colspan</vt:lpstr>
      <vt:lpstr>&lt;td&gt; &amp; &lt;th&gt; Attributes – colspan</vt:lpstr>
      <vt:lpstr>Table with thead, tbody and tfoot tags</vt:lpstr>
      <vt:lpstr>Table with thead, tbody and tfoot tags</vt:lpstr>
      <vt:lpstr>HTML Image</vt:lpstr>
      <vt:lpstr>Image Links and Image Maps</vt:lpstr>
      <vt:lpstr>Image Map - Example</vt:lpstr>
      <vt:lpstr>HTML5 - &lt;figure&gt; and &lt;figcaption&gt; tags</vt:lpstr>
      <vt:lpstr>&lt;audio&gt; and &lt;video&gt; tags</vt:lpstr>
      <vt:lpstr>HTML5 &lt;audio&gt; Tags</vt:lpstr>
      <vt:lpstr>Attributes of &lt;audio&gt; Elements</vt:lpstr>
      <vt:lpstr>The &lt;source&gt; element</vt:lpstr>
      <vt:lpstr>HTML5 video Tags</vt:lpstr>
      <vt:lpstr>Attributes of &lt;video&gt; Element</vt:lpstr>
      <vt:lpstr>About Audio/Video Formats</vt:lpstr>
      <vt:lpstr>Introduction to CSS</vt:lpstr>
      <vt:lpstr>Introduction to CSS</vt:lpstr>
      <vt:lpstr>Advantages</vt:lpstr>
      <vt:lpstr>CSS Syntax / Structure</vt:lpstr>
      <vt:lpstr>CSS Syntax / Structure</vt:lpstr>
      <vt:lpstr>CSS Syntax / Structure</vt:lpstr>
      <vt:lpstr>CSS Example</vt:lpstr>
      <vt:lpstr>Where to place your CSS?</vt:lpstr>
      <vt:lpstr>Implementing CSS in HTML</vt:lpstr>
      <vt:lpstr>Implementing CSS in HTML</vt:lpstr>
      <vt:lpstr>CSS for Cross-browser Consistency</vt:lpstr>
      <vt:lpstr>Basic CSS Selectors</vt:lpstr>
      <vt:lpstr>Tag Selectors</vt:lpstr>
      <vt:lpstr>Class Selectors</vt:lpstr>
      <vt:lpstr>Class Selectors</vt:lpstr>
      <vt:lpstr>Id Selectors</vt:lpstr>
      <vt:lpstr>Contextual Selectors</vt:lpstr>
      <vt:lpstr>Grouping Selectors</vt:lpstr>
      <vt:lpstr>CSS how to - &lt;div&gt;</vt:lpstr>
      <vt:lpstr>Tips of Using &lt;div&gt;</vt:lpstr>
      <vt:lpstr>CSS how to - &lt;span&gt;</vt:lpstr>
      <vt:lpstr>Units used in CSS (em)</vt:lpstr>
      <vt:lpstr>Units used in CSS (pt)</vt:lpstr>
      <vt:lpstr>Units used in CSS (px)</vt:lpstr>
      <vt:lpstr>Units used in CSS (%)</vt:lpstr>
      <vt:lpstr>Units used in CSS (fonts)</vt:lpstr>
      <vt:lpstr>Web colors</vt:lpstr>
      <vt:lpstr>Color Examples</vt:lpstr>
      <vt:lpstr>Resource Links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319</cp:revision>
  <cp:lastPrinted>2016-01-07T17:03:32Z</cp:lastPrinted>
  <dcterms:created xsi:type="dcterms:W3CDTF">2015-09-07T20:55:59Z</dcterms:created>
  <dcterms:modified xsi:type="dcterms:W3CDTF">2016-09-29T19:08:15Z</dcterms:modified>
</cp:coreProperties>
</file>