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40"/>
  </p:notesMasterIdLst>
  <p:sldIdLst>
    <p:sldId id="256" r:id="rId2"/>
    <p:sldId id="435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7" r:id="rId11"/>
    <p:sldId id="409" r:id="rId12"/>
    <p:sldId id="408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21" r:id="rId23"/>
    <p:sldId id="419" r:id="rId24"/>
    <p:sldId id="422" r:id="rId25"/>
    <p:sldId id="420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31" r:id="rId35"/>
    <p:sldId id="432" r:id="rId36"/>
    <p:sldId id="433" r:id="rId37"/>
    <p:sldId id="434" r:id="rId38"/>
    <p:sldId id="347" r:id="rId39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34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823-1D9E-4D70-86C7-43C7714287C3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61DDE-A2AF-4403-8BC5-E6385BCF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13C94-C31D-40E5-8260-267204DC903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13C94-C31D-40E5-8260-267204DC903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cssref/css_websafe_fonts.as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patrick.crawford/shared/fall-2016/int222/lecture6-pt1/text.html" TargetMode="External"/><Relationship Id="rId2" Type="http://schemas.openxmlformats.org/officeDocument/2006/relationships/hyperlink" Target="https://scs.senecac.on.ca/~patrick.crawford/shared/fall-2016/int222/lecture6-pt1/font_2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6-pt1/text_css3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6-pt1/text_css3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cs.senecac.on.ca/~patrick.crawford/shared/fall-2016/int222/lecture6-pt1/box-model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point.com/web-foundations/collapsing-margin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6-pt1/border-width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6-pt1/border-short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6-pt1/border-styl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6-pt1/border-color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6-pt1/box-padding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6-pt1/boxShadow_roundedCorners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6-pt1/boxShadow_roundedCorners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matic.com/box-shadow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x_model" TargetMode="External"/><Relationship Id="rId2" Type="http://schemas.openxmlformats.org/officeDocument/2006/relationships/hyperlink" Target="http://reference.sitepoint.com/cs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ference.sitepoint.com/css/selectorref" TargetMode="External"/><Relationship Id="rId4" Type="http://schemas.openxmlformats.org/officeDocument/2006/relationships/hyperlink" Target="http://reference.sitepoint.com/css/propertyref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6-pt1/b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6-pt1/bg_new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6-pt1/bg_new_100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s.senecac.on.ca/~patrick.crawford/shared/fall-2016/int222/lecture6-pt1/bg_new_origi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7552" y="1557982"/>
            <a:ext cx="7772400" cy="14700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 smtClean="0"/>
              <a:t>INT222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2793" y="3103449"/>
            <a:ext cx="6981916" cy="1752600"/>
          </a:xfrm>
        </p:spPr>
        <p:txBody>
          <a:bodyPr rtlCol="0">
            <a:norm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dirty="0"/>
              <a:t>More on </a:t>
            </a:r>
            <a:r>
              <a:rPr lang="en-US" dirty="0" smtClean="0"/>
              <a:t>CSS, </a:t>
            </a:r>
            <a:r>
              <a:rPr lang="en-US" dirty="0"/>
              <a:t>Page Layouts </a:t>
            </a:r>
            <a:r>
              <a:rPr lang="en-US" dirty="0" smtClean="0"/>
              <a:t>&amp; Navigation</a:t>
            </a:r>
            <a:br>
              <a:rPr lang="en-US" dirty="0" smtClean="0"/>
            </a:br>
            <a:r>
              <a:rPr lang="en-US" dirty="0" smtClean="0"/>
              <a:t>(Part 1)</a:t>
            </a:r>
            <a:endParaRPr lang="en-US" dirty="0"/>
          </a:p>
          <a:p>
            <a:pPr algn="ctr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Text: </a:t>
            </a:r>
            <a:r>
              <a:rPr lang="en-US" dirty="0" smtClean="0"/>
              <a:t>font-family </a:t>
            </a:r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 </a:t>
            </a:r>
            <a:r>
              <a:rPr lang="en-US" b="1" dirty="0" smtClean="0"/>
              <a:t>font family </a:t>
            </a:r>
            <a:r>
              <a:rPr lang="en-US" dirty="0" smtClean="0"/>
              <a:t>is a list of one or more fonts that will be applied by a web browser to some text. 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b="1" dirty="0"/>
              <a:t>font family </a:t>
            </a:r>
            <a:r>
              <a:rPr lang="en-US" dirty="0"/>
              <a:t>can use a specific named font, but the </a:t>
            </a:r>
            <a:r>
              <a:rPr lang="en-US" b="1" dirty="0"/>
              <a:t>actual appearance </a:t>
            </a:r>
            <a:r>
              <a:rPr lang="en-US" dirty="0"/>
              <a:t>will depend on the </a:t>
            </a:r>
            <a:r>
              <a:rPr lang="en-US" b="1" dirty="0"/>
              <a:t>browser</a:t>
            </a:r>
            <a:r>
              <a:rPr lang="en-US" dirty="0"/>
              <a:t> and the </a:t>
            </a:r>
            <a:r>
              <a:rPr lang="en-US" b="1" dirty="0"/>
              <a:t>fonts installed on the system</a:t>
            </a:r>
            <a:r>
              <a:rPr lang="en-US" dirty="0"/>
              <a:t>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: </a:t>
            </a:r>
            <a:r>
              <a:rPr lang="en-US" dirty="0"/>
              <a:t>a default installation of I.E. always displays serif and Times as Times New Roman, and sans-serif and Helvetica as Arial.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 </a:t>
            </a:r>
            <a:r>
              <a:rPr lang="en-US" dirty="0"/>
              <a:t>font-family </a:t>
            </a:r>
            <a:r>
              <a:rPr lang="en-US" dirty="0" smtClean="0"/>
              <a:t>consists </a:t>
            </a:r>
            <a:r>
              <a:rPr lang="en-US" dirty="0"/>
              <a:t>of a set of related fonts, grouped as font families</a:t>
            </a:r>
          </a:p>
        </p:txBody>
      </p:sp>
    </p:spTree>
    <p:extLst>
      <p:ext uri="{BB962C8B-B14F-4D97-AF65-F5344CB8AC3E}">
        <p14:creationId xmlns:p14="http://schemas.microsoft.com/office/powerpoint/2010/main" val="68980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Text: font-family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web browser will only be able to apply a </a:t>
            </a:r>
            <a:r>
              <a:rPr lang="en-US" b="1" dirty="0"/>
              <a:t>font</a:t>
            </a:r>
            <a:r>
              <a:rPr lang="en-US" dirty="0"/>
              <a:t> if it is </a:t>
            </a:r>
            <a:r>
              <a:rPr lang="en-US" b="1" dirty="0"/>
              <a:t>available on the system </a:t>
            </a:r>
            <a:r>
              <a:rPr lang="en-US" dirty="0"/>
              <a:t>on which it operates, which is not always the case.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So</a:t>
            </a:r>
            <a:r>
              <a:rPr lang="en-US" dirty="0"/>
              <a:t>, list in preferential order font families to use when rendering text.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font list is separated by commas.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To </a:t>
            </a:r>
            <a:r>
              <a:rPr lang="en-US" dirty="0"/>
              <a:t>avoid unexpected results, the last font family on the font list should be one of the five generic families which are by default always available in HTML and CSS.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9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Text: </a:t>
            </a:r>
            <a:r>
              <a:rPr lang="en-US" dirty="0" smtClean="0"/>
              <a:t>font-family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79" y="1976363"/>
            <a:ext cx="779417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&lt;!-- font.html --&gt;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A6CAF0"/>
                </a:highlight>
              </a:rPr>
              <a:t>&lt;!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DOCTYPE html</a:t>
            </a:r>
            <a:r>
              <a:rPr lang="en-US" sz="1200" dirty="0">
                <a:solidFill>
                  <a:srgbClr val="000000"/>
                </a:solidFill>
                <a:highlight>
                  <a:srgbClr val="A6CAF0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&lt;html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"EN"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&lt;title&gt;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FONT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&lt;/title&gt;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&lt;meta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charset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"UTF-8"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&lt;style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"text/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css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p.serif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{font-family: Times New Roman, Times, serif;}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p.sansserif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{font-family: Arial, Helvetica, sans-serif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;}  /*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if Arial is not available, choose Helvetica, … */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&lt;/style&gt;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&lt;body&gt;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CSS font-family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"serif"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This is a paragraph, shown in the Times New Roman font.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sansserif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this is a paragraph, shown in the Arial font.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&lt;/body&gt;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&lt;/html&gt;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6110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Web Safe Font Combinations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07" y="1867217"/>
            <a:ext cx="4809173" cy="32318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507" y="1922938"/>
            <a:ext cx="4809173" cy="31203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7306" y="5228906"/>
            <a:ext cx="9838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source</a:t>
            </a:r>
            <a:r>
              <a:rPr lang="en-US" dirty="0"/>
              <a:t>: W3Schools: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www.w3schools.com/cssref/css_websafe_fonts.asp</a:t>
            </a:r>
            <a:r>
              <a:rPr lang="en-US" dirty="0" smtClean="0"/>
              <a:t> ) - see for a list of Sans-Serif combinations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45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Text: font-size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Font </a:t>
            </a:r>
            <a:r>
              <a:rPr lang="en-US" b="1" dirty="0"/>
              <a:t>size </a:t>
            </a:r>
            <a:r>
              <a:rPr lang="en-US" dirty="0"/>
              <a:t>for different elements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h1 { font-size:250%; } </a:t>
            </a:r>
            <a:r>
              <a:rPr lang="en-US" dirty="0" smtClean="0"/>
              <a:t>    – size </a:t>
            </a:r>
            <a:r>
              <a:rPr lang="en-US" dirty="0"/>
              <a:t>relative to regular size (scales </a:t>
            </a:r>
            <a:r>
              <a:rPr lang="en-US" dirty="0" smtClean="0"/>
              <a:t>well)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p </a:t>
            </a:r>
            <a:r>
              <a:rPr lang="en-US" dirty="0"/>
              <a:t>{ font-size: 20pt; }    </a:t>
            </a:r>
            <a:r>
              <a:rPr lang="en-US" dirty="0" smtClean="0"/>
              <a:t>    – actual </a:t>
            </a:r>
            <a:r>
              <a:rPr lang="en-US" dirty="0"/>
              <a:t>size in points,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div { font-size:20px; }  </a:t>
            </a:r>
            <a:r>
              <a:rPr lang="en-US" dirty="0" smtClean="0"/>
              <a:t>    – actual </a:t>
            </a:r>
            <a:r>
              <a:rPr lang="en-US" dirty="0"/>
              <a:t>size in pixels,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 { font-size: smaller; } </a:t>
            </a:r>
            <a:r>
              <a:rPr lang="en-US" dirty="0" smtClean="0"/>
              <a:t>   – </a:t>
            </a:r>
            <a:r>
              <a:rPr lang="en-US" dirty="0"/>
              <a:t>smaller than regular size, default medium,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h1 { font-size: 1.5em; </a:t>
            </a:r>
            <a:r>
              <a:rPr lang="en-US" dirty="0" smtClean="0"/>
              <a:t>}   </a:t>
            </a:r>
            <a:r>
              <a:rPr lang="en-US" dirty="0"/>
              <a:t>– size relative to regular size (scales well</a:t>
            </a:r>
            <a:r>
              <a:rPr lang="en-US" dirty="0" smtClean="0"/>
              <a:t>)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29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ont-size: Property Values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90" y="1866689"/>
            <a:ext cx="6358890" cy="401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415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Text: other text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{ </a:t>
            </a:r>
            <a:r>
              <a:rPr lang="en-US" dirty="0"/>
              <a:t>font-weight: bold; }  or “lighter”, “normal”, “bolder”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{ </a:t>
            </a:r>
            <a:r>
              <a:rPr lang="en-US" dirty="0"/>
              <a:t>font-weight:700 ; }  or 100, 200, 300, 400(normal), 500,600, 700 (bold), 800, 900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{ </a:t>
            </a:r>
            <a:r>
              <a:rPr lang="en-US" dirty="0"/>
              <a:t>font-style: italic; }  or “normal”, “oblique”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{ </a:t>
            </a:r>
            <a:r>
              <a:rPr lang="en-US" dirty="0"/>
              <a:t>text-align: center; }  or “left” (normal), “right”, “justify”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{ </a:t>
            </a:r>
            <a:r>
              <a:rPr lang="en-US" dirty="0"/>
              <a:t>text-indent: 4em; } first-line indent, can use %, </a:t>
            </a:r>
            <a:r>
              <a:rPr lang="en-US" dirty="0" err="1"/>
              <a:t>pt</a:t>
            </a:r>
            <a:r>
              <a:rPr lang="en-US" dirty="0"/>
              <a:t>, </a:t>
            </a:r>
            <a:r>
              <a:rPr lang="en-US" dirty="0" err="1"/>
              <a:t>px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{ </a:t>
            </a:r>
            <a:r>
              <a:rPr lang="en-US" dirty="0"/>
              <a:t>text-indent: -4em; }  hanging </a:t>
            </a:r>
            <a:r>
              <a:rPr lang="en-US" dirty="0" smtClean="0"/>
              <a:t>indent (pushes first-line to the left)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Text: other text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{ </a:t>
            </a:r>
            <a:r>
              <a:rPr lang="en-US" dirty="0"/>
              <a:t>text-decoration: underline; } or “</a:t>
            </a:r>
            <a:r>
              <a:rPr lang="en-US" dirty="0" err="1"/>
              <a:t>overline</a:t>
            </a:r>
            <a:r>
              <a:rPr lang="en-US" dirty="0"/>
              <a:t>”, “line-through”, “blink”, “none”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{ </a:t>
            </a:r>
            <a:r>
              <a:rPr lang="en-US" dirty="0"/>
              <a:t>text-transform: capitalize; } or “uppercase”, “lowercase”, “none”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{ </a:t>
            </a:r>
            <a:r>
              <a:rPr lang="en-US" dirty="0"/>
              <a:t>font-variant: small-caps; } or “normal”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Shorthand: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(</a:t>
            </a:r>
            <a:r>
              <a:rPr lang="en-US" dirty="0"/>
              <a:t>See </a:t>
            </a:r>
            <a:r>
              <a:rPr lang="en-US" dirty="0" smtClean="0">
                <a:hlinkClick r:id="rId2"/>
              </a:rPr>
              <a:t>font_2.html</a:t>
            </a:r>
            <a:r>
              <a:rPr lang="en-US" dirty="0" smtClean="0"/>
              <a:t> &amp; </a:t>
            </a:r>
            <a:r>
              <a:rPr lang="en-US" dirty="0" smtClean="0">
                <a:hlinkClick r:id="rId3"/>
              </a:rPr>
              <a:t>text.html</a:t>
            </a:r>
            <a:r>
              <a:rPr lang="en-US" dirty="0" smtClean="0"/>
              <a:t> examples)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1040" y="3409018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h2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endParaRPr lang="en-US" sz="1600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	font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italic small-caps bolder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"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Lucida"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"Arial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 err="1">
                <a:solidFill>
                  <a:srgbClr val="8080C0"/>
                </a:solidFill>
                <a:highlight>
                  <a:srgbClr val="FFFFFF"/>
                </a:highlight>
              </a:rPr>
              <a:t>text-decoration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:underline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 err="1">
                <a:solidFill>
                  <a:srgbClr val="8080C0"/>
                </a:solidFill>
                <a:highlight>
                  <a:srgbClr val="FFFFFF"/>
                </a:highlight>
              </a:rPr>
              <a:t>text-align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:right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 err="1">
                <a:solidFill>
                  <a:srgbClr val="8080C0"/>
                </a:solidFill>
                <a:highlight>
                  <a:srgbClr val="FFFFFF"/>
                </a:highlight>
              </a:rPr>
              <a:t>color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:red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 err="1">
                <a:solidFill>
                  <a:srgbClr val="8080C0"/>
                </a:solidFill>
                <a:highlight>
                  <a:srgbClr val="FFFFFF"/>
                </a:highlight>
              </a:rPr>
              <a:t>background-color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:silver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endParaRPr lang="en-US" sz="1600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312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 Text </a:t>
            </a:r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Text </a:t>
            </a:r>
            <a:r>
              <a:rPr lang="en-US" b="1" dirty="0"/>
              <a:t>shadow: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Specify horizontal shadow, the vertical shadow, the blur distance, and the color of the </a:t>
            </a:r>
            <a:r>
              <a:rPr lang="en-US" dirty="0" smtClean="0"/>
              <a:t>shadow, </a:t>
            </a: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(See </a:t>
            </a:r>
            <a:r>
              <a:rPr lang="en-US" dirty="0" smtClean="0">
                <a:hlinkClick r:id="rId2"/>
              </a:rPr>
              <a:t>text_css3.html</a:t>
            </a:r>
            <a:r>
              <a:rPr lang="en-US" dirty="0" smtClean="0"/>
              <a:t> example)</a:t>
            </a:r>
            <a:endParaRPr lang="en-US" dirty="0"/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3145" y="2594094"/>
            <a:ext cx="3565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h1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text-shadow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5px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5px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5px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red;}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 Text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CSS3 </a:t>
            </a:r>
            <a:r>
              <a:rPr lang="en-US" b="1" dirty="0"/>
              <a:t>word wrapping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If </a:t>
            </a:r>
            <a:r>
              <a:rPr lang="en-US" dirty="0"/>
              <a:t>a word is too long to fit within an area, it expands outside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In CSS3</a:t>
            </a:r>
            <a:r>
              <a:rPr lang="en-US" dirty="0"/>
              <a:t>, the word-wrap property allows to force the text to </a:t>
            </a:r>
            <a:r>
              <a:rPr lang="en-US" dirty="0" smtClean="0"/>
              <a:t>wrap, even </a:t>
            </a:r>
            <a:r>
              <a:rPr lang="en-US" dirty="0"/>
              <a:t>if it means splitting it in the middle of a </a:t>
            </a:r>
            <a:r>
              <a:rPr lang="en-US" dirty="0" smtClean="0"/>
              <a:t>word, </a:t>
            </a: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(See </a:t>
            </a:r>
            <a:r>
              <a:rPr lang="en-US" dirty="0">
                <a:hlinkClick r:id="rId2"/>
              </a:rPr>
              <a:t>text_css3.html</a:t>
            </a:r>
            <a:r>
              <a:rPr lang="en-US" dirty="0"/>
              <a:t> example)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1334" y="3254494"/>
            <a:ext cx="3500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p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</a:rPr>
              <a:t>wrap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 word-wrap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break-word;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Lab 3 Released (Due in 2 weeks)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No Quiz Next Week!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Next Week is the Midterm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All </a:t>
            </a:r>
            <a:r>
              <a:rPr lang="en-US" dirty="0"/>
              <a:t>elements can be considered to be box.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box model is the specification that defines how a box and its attributes relate to each 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 </a:t>
            </a:r>
            <a:r>
              <a:rPr lang="en-US" dirty="0"/>
              <a:t>box is made up of four distinct </a:t>
            </a:r>
            <a:r>
              <a:rPr lang="en-US" dirty="0" smtClean="0"/>
              <a:t>parts:</a:t>
            </a:r>
          </a:p>
        </p:txBody>
      </p:sp>
      <p:pic>
        <p:nvPicPr>
          <p:cNvPr id="4" name="Picture 3" descr="C:\Users\HP\Desktop\tmp\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5120" y="3525520"/>
            <a:ext cx="4109315" cy="21231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16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</a:t>
            </a:r>
            <a:r>
              <a:rPr lang="en-US" dirty="0" smtClean="0"/>
              <a:t>model –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(See </a:t>
            </a:r>
            <a:r>
              <a:rPr lang="en-US" dirty="0" smtClean="0">
                <a:hlinkClick r:id="rId2"/>
              </a:rPr>
              <a:t>box-model.html</a:t>
            </a:r>
            <a:r>
              <a:rPr lang="en-US" dirty="0" smtClean="0"/>
              <a:t> example)</a:t>
            </a:r>
            <a:endParaRPr lang="en-US" dirty="0"/>
          </a:p>
        </p:txBody>
      </p:sp>
      <p:pic>
        <p:nvPicPr>
          <p:cNvPr id="4" name="Picture 5" descr="C:\Users\HP\Desktop\tmp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6879" y="1957494"/>
            <a:ext cx="6299201" cy="32545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08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model – </a:t>
            </a:r>
            <a:r>
              <a:rPr lang="en-US" dirty="0" smtClean="0"/>
              <a:t>Shorthand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CSS </a:t>
            </a:r>
            <a:r>
              <a:rPr lang="en-US" dirty="0"/>
              <a:t>Shortcuts allow for a property to have a single or multiple values.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Shortcuts/shorthand </a:t>
            </a:r>
            <a:r>
              <a:rPr lang="en-US" dirty="0"/>
              <a:t>order: </a:t>
            </a:r>
            <a:r>
              <a:rPr lang="en-US" b="1" dirty="0"/>
              <a:t>CLOCKWISE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top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b="1" dirty="0" smtClean="0"/>
              <a:t>right -</a:t>
            </a:r>
            <a:r>
              <a:rPr lang="en-US" dirty="0" smtClean="0"/>
              <a:t>&gt; </a:t>
            </a:r>
            <a:r>
              <a:rPr lang="en-US" b="1" dirty="0" smtClean="0"/>
              <a:t>bottom</a:t>
            </a:r>
            <a:r>
              <a:rPr lang="en-US" dirty="0" smtClean="0"/>
              <a:t> -&gt; </a:t>
            </a:r>
            <a:r>
              <a:rPr lang="en-US" b="1" dirty="0" smtClean="0"/>
              <a:t>left</a:t>
            </a:r>
          </a:p>
        </p:txBody>
      </p:sp>
      <p:pic>
        <p:nvPicPr>
          <p:cNvPr id="4" name="Picture 5" descr="C:\Users\HP\Desktop\tmp\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9099" y="2743200"/>
            <a:ext cx="5004281" cy="25855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69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CSS Box Model – 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CSS </a:t>
            </a:r>
            <a:r>
              <a:rPr lang="en-US" dirty="0"/>
              <a:t>Margins define the white space around an HTML element's border. See the "Box model</a:t>
            </a:r>
            <a:r>
              <a:rPr lang="en-US" dirty="0" smtClean="0"/>
              <a:t>".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CSS Centering Trick</a:t>
            </a:r>
            <a:r>
              <a:rPr lang="en-US" dirty="0" smtClean="0"/>
              <a:t>: "margin: 0 auto;" will center an element horizontally with an explicit width (</a:t>
            </a:r>
            <a:r>
              <a:rPr lang="en-US" dirty="0" err="1" smtClean="0"/>
              <a:t>ie</a:t>
            </a:r>
            <a:r>
              <a:rPr lang="en-US" dirty="0" smtClean="0"/>
              <a:t>: 300px)</a:t>
            </a: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852220"/>
              </p:ext>
            </p:extLst>
          </p:nvPr>
        </p:nvGraphicFramePr>
        <p:xfrm>
          <a:off x="1941214" y="2403936"/>
          <a:ext cx="8370532" cy="274929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614700"/>
                <a:gridCol w="4755832"/>
              </a:tblGrid>
              <a:tr h="4360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margin</a:t>
                      </a:r>
                    </a:p>
                  </a:txBody>
                  <a:tcPr marL="80654" marR="80654" marT="40327" marB="403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Applies to all sides</a:t>
                      </a:r>
                    </a:p>
                  </a:txBody>
                  <a:tcPr marL="80654" marR="80654" marT="40327" marB="40327" anchor="ctr"/>
                </a:tc>
              </a:tr>
              <a:tr h="536063">
                <a:tc>
                  <a:txBody>
                    <a:bodyPr/>
                    <a:lstStyle/>
                    <a:p>
                      <a:r>
                        <a:rPr lang="en-US" sz="1600" dirty="0"/>
                        <a:t>margin</a:t>
                      </a:r>
                      <a:r>
                        <a:rPr lang="en-US" sz="1600" dirty="0" smtClean="0"/>
                        <a:t>: 6px</a:t>
                      </a:r>
                      <a:r>
                        <a:rPr lang="en-US" sz="1600" dirty="0"/>
                        <a:t>; /* this </a:t>
                      </a:r>
                      <a:r>
                        <a:rPr lang="en-US" sz="1600" dirty="0" smtClean="0"/>
                        <a:t>is a shortcut </a:t>
                      </a:r>
                      <a:r>
                        <a:rPr lang="en-US" sz="1600" dirty="0"/>
                        <a:t>*/ </a:t>
                      </a:r>
                    </a:p>
                  </a:txBody>
                  <a:tcPr marL="80654" marR="80654" marT="40327" marB="4032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Applies a margin to all sides of an element</a:t>
                      </a:r>
                    </a:p>
                  </a:txBody>
                  <a:tcPr marL="80654" marR="80654" marT="40327" marB="40327" anchor="ctr"/>
                </a:tc>
              </a:tr>
              <a:tr h="436082">
                <a:tc>
                  <a:txBody>
                    <a:bodyPr/>
                    <a:lstStyle/>
                    <a:p>
                      <a:r>
                        <a:rPr lang="en-US" sz="1600" dirty="0"/>
                        <a:t>margin-top</a:t>
                      </a:r>
                    </a:p>
                  </a:txBody>
                  <a:tcPr marL="80654" marR="80654" marT="40327" marB="40327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Applies a margin to the top of an element</a:t>
                      </a:r>
                    </a:p>
                  </a:txBody>
                  <a:tcPr marL="80654" marR="80654" marT="40327" marB="40327" anchor="ctr"/>
                </a:tc>
              </a:tr>
              <a:tr h="436082">
                <a:tc>
                  <a:txBody>
                    <a:bodyPr/>
                    <a:lstStyle/>
                    <a:p>
                      <a:r>
                        <a:rPr lang="en-US" sz="1600"/>
                        <a:t>margin-right</a:t>
                      </a:r>
                    </a:p>
                  </a:txBody>
                  <a:tcPr marL="80654" marR="80654" marT="40327" marB="40327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Applies a margin to the right of an element</a:t>
                      </a:r>
                    </a:p>
                  </a:txBody>
                  <a:tcPr marL="80654" marR="80654" marT="40327" marB="40327" anchor="ctr"/>
                </a:tc>
              </a:tr>
              <a:tr h="580492">
                <a:tc>
                  <a:txBody>
                    <a:bodyPr/>
                    <a:lstStyle/>
                    <a:p>
                      <a:r>
                        <a:rPr lang="en-US" sz="1600"/>
                        <a:t>margin-bottom</a:t>
                      </a:r>
                    </a:p>
                  </a:txBody>
                  <a:tcPr marL="80654" marR="80654" marT="40327" marB="4032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Applies a margin to the bottom of an element</a:t>
                      </a:r>
                    </a:p>
                  </a:txBody>
                  <a:tcPr marL="80654" marR="80654" marT="40327" marB="40327" anchor="ctr"/>
                </a:tc>
              </a:tr>
              <a:tr h="322618">
                <a:tc>
                  <a:txBody>
                    <a:bodyPr/>
                    <a:lstStyle/>
                    <a:p>
                      <a:r>
                        <a:rPr lang="en-US" sz="1600" dirty="0"/>
                        <a:t>margin-left</a:t>
                      </a:r>
                    </a:p>
                  </a:txBody>
                  <a:tcPr marL="80654" marR="80654" marT="40327" marB="40327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Applies a margin to the left of an element</a:t>
                      </a:r>
                    </a:p>
                  </a:txBody>
                  <a:tcPr marL="80654" marR="80654" marT="40327" marB="4032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05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Model – </a:t>
            </a:r>
            <a:r>
              <a:rPr lang="en-US" dirty="0" smtClean="0"/>
              <a:t>Margin Shorthand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85806" cy="402336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To </a:t>
            </a:r>
            <a:r>
              <a:rPr lang="en-US" sz="1800" dirty="0"/>
              <a:t>set all the margin properties in one </a:t>
            </a:r>
            <a:r>
              <a:rPr lang="en-US" sz="1800" dirty="0" smtClean="0"/>
              <a:t>declaration:</a:t>
            </a:r>
            <a:endParaRPr lang="en-US" sz="1800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/>
              <a:t>  margin:10px </a:t>
            </a:r>
            <a:r>
              <a:rPr lang="en-US" sz="1800" b="1" dirty="0"/>
              <a:t>5px 15px 20px;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top margin is 10px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right margin is 5px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bottom margin is 15px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left margin is 20px</a:t>
            </a:r>
          </a:p>
          <a:p>
            <a:pPr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/>
              <a:t>  margin:10px </a:t>
            </a:r>
            <a:r>
              <a:rPr lang="en-US" sz="1800" b="1" dirty="0"/>
              <a:t>5px 15px;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top margin is 10px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right and left margins are 5px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bottom margin is </a:t>
            </a:r>
            <a:r>
              <a:rPr lang="en-US" sz="1600" dirty="0" smtClean="0"/>
              <a:t>15px</a:t>
            </a: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21647" y="2322752"/>
            <a:ext cx="4302034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/>
              <a:t>  margin:10px </a:t>
            </a:r>
            <a:r>
              <a:rPr lang="en-US" sz="1800" b="1" dirty="0"/>
              <a:t>5px;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top and bottom margins are 10px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right and left margins are 5px</a:t>
            </a:r>
          </a:p>
          <a:p>
            <a:pPr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/>
              <a:t>  margin:10px</a:t>
            </a:r>
            <a:r>
              <a:rPr lang="en-US" sz="1800" b="1" dirty="0"/>
              <a:t>;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all four margins are </a:t>
            </a:r>
            <a:r>
              <a:rPr lang="en-US" sz="1600" dirty="0" smtClean="0"/>
              <a:t>10px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3227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Model – </a:t>
            </a:r>
            <a:r>
              <a:rPr lang="en-US" dirty="0" smtClean="0"/>
              <a:t>Margin Collapsing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Top </a:t>
            </a:r>
            <a:r>
              <a:rPr lang="en-US" dirty="0"/>
              <a:t>and bottom margins of blocks are sometimes combined (collapsed) into a single margin whose size is the largest of the margins combined into it, a behavior known as margin collapsing.</a:t>
            </a:r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2648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h1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 margin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0 0 25px 0;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 background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#cfc;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 margin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20px 0 0 0;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 background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#cf9;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488436"/>
            <a:ext cx="4579962" cy="121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97280" y="4707297"/>
            <a:ext cx="4035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en-CA" sz="1000" dirty="0">
                <a:hlinkClick r:id="rId3"/>
              </a:rPr>
              <a:t>http://www.sitepoint.com/web-foundations/collapsing-margins/</a:t>
            </a:r>
            <a:endParaRPr lang="en-CA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0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Model </a:t>
            </a:r>
            <a:r>
              <a:rPr lang="en-US" dirty="0" smtClean="0"/>
              <a:t>– 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b="1" dirty="0"/>
              <a:t>border</a:t>
            </a:r>
            <a:r>
              <a:rPr lang="en-US" dirty="0"/>
              <a:t> property allows for setting the </a:t>
            </a:r>
            <a:r>
              <a:rPr lang="en-US" b="1" dirty="0"/>
              <a:t>width</a:t>
            </a:r>
            <a:r>
              <a:rPr lang="en-US" dirty="0"/>
              <a:t>, </a:t>
            </a:r>
            <a:r>
              <a:rPr lang="en-US" b="1" dirty="0"/>
              <a:t>style</a:t>
            </a:r>
            <a:r>
              <a:rPr lang="en-US" dirty="0"/>
              <a:t> and </a:t>
            </a:r>
            <a:r>
              <a:rPr lang="en-US" b="1" dirty="0"/>
              <a:t>color</a:t>
            </a:r>
            <a:r>
              <a:rPr lang="en-US" dirty="0"/>
              <a:t> and of the borders around an element.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border </a:t>
            </a:r>
            <a:r>
              <a:rPr lang="en-US" b="1" dirty="0"/>
              <a:t>style</a:t>
            </a:r>
            <a:r>
              <a:rPr lang="en-US" dirty="0"/>
              <a:t> property value for the border </a:t>
            </a:r>
            <a:r>
              <a:rPr lang="en-US" b="1" dirty="0"/>
              <a:t>must be stated</a:t>
            </a:r>
            <a:r>
              <a:rPr lang="en-US" dirty="0"/>
              <a:t>, otherwise no border will show up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76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Model – </a:t>
            </a:r>
            <a:r>
              <a:rPr lang="en-US" dirty="0" smtClean="0"/>
              <a:t>border-width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  The </a:t>
            </a:r>
            <a:r>
              <a:rPr lang="en-US" sz="1800" b="1" dirty="0"/>
              <a:t>border-width</a:t>
            </a:r>
            <a:r>
              <a:rPr lang="en-US" sz="1800" dirty="0"/>
              <a:t> Property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  The </a:t>
            </a:r>
            <a:r>
              <a:rPr lang="en-US" sz="1800" b="1" dirty="0"/>
              <a:t>border-width </a:t>
            </a:r>
            <a:r>
              <a:rPr lang="en-US" sz="1800" dirty="0"/>
              <a:t>can be set in pixels, ems, or one of the three pre-defined values: </a:t>
            </a:r>
            <a:r>
              <a:rPr lang="en-US" sz="1800" b="1" dirty="0"/>
              <a:t>thin</a:t>
            </a:r>
            <a:r>
              <a:rPr lang="en-US" sz="1800" dirty="0"/>
              <a:t>, </a:t>
            </a:r>
            <a:r>
              <a:rPr lang="en-US" sz="1800" b="1" dirty="0"/>
              <a:t>medium</a:t>
            </a:r>
            <a:r>
              <a:rPr lang="en-US" sz="1800" dirty="0"/>
              <a:t>, or </a:t>
            </a:r>
            <a:r>
              <a:rPr lang="en-US" sz="1800" b="1" dirty="0"/>
              <a:t>thick</a:t>
            </a:r>
            <a:r>
              <a:rPr lang="en-US" sz="1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(See </a:t>
            </a:r>
            <a:r>
              <a:rPr lang="en-US" sz="1800" dirty="0" smtClean="0">
                <a:hlinkClick r:id="rId2"/>
              </a:rPr>
              <a:t>border-width.html</a:t>
            </a:r>
            <a:r>
              <a:rPr lang="en-US" sz="1800" dirty="0" smtClean="0"/>
              <a:t> </a:t>
            </a:r>
            <a:r>
              <a:rPr lang="en-US" sz="1800" dirty="0"/>
              <a:t>example)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13552"/>
              </p:ext>
            </p:extLst>
          </p:nvPr>
        </p:nvGraphicFramePr>
        <p:xfrm>
          <a:off x="1580639" y="2367338"/>
          <a:ext cx="7723020" cy="217563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16318"/>
                <a:gridCol w="5106702"/>
              </a:tblGrid>
              <a:tr h="3747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border-width</a:t>
                      </a:r>
                    </a:p>
                  </a:txBody>
                  <a:tcPr marL="87987" marR="87987" marT="43993" marB="43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Applies to all sides</a:t>
                      </a:r>
                    </a:p>
                  </a:txBody>
                  <a:tcPr marL="87987" marR="87987" marT="43993" marB="43993" anchor="ctr"/>
                </a:tc>
              </a:tr>
              <a:tr h="568766">
                <a:tc>
                  <a:txBody>
                    <a:bodyPr/>
                    <a:lstStyle/>
                    <a:p>
                      <a:r>
                        <a:rPr lang="en-US" sz="1600" dirty="0"/>
                        <a:t>border-width</a:t>
                      </a:r>
                      <a:r>
                        <a:rPr lang="en-US" sz="1600" dirty="0" smtClean="0"/>
                        <a:t>: </a:t>
                      </a:r>
                      <a:r>
                        <a:rPr lang="en-US" sz="1400" dirty="0" smtClean="0"/>
                        <a:t>6px</a:t>
                      </a:r>
                      <a:r>
                        <a:rPr lang="en-US" sz="1400" dirty="0"/>
                        <a:t>; border-style</a:t>
                      </a:r>
                      <a:r>
                        <a:rPr lang="en-US" sz="1400" dirty="0" smtClean="0"/>
                        <a:t>: solid</a:t>
                      </a:r>
                      <a:r>
                        <a:rPr lang="en-US" sz="1400" dirty="0"/>
                        <a:t>;</a:t>
                      </a:r>
                    </a:p>
                  </a:txBody>
                  <a:tcPr marL="87987" marR="87987" marT="43993" marB="4399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Applies a solid border to all sides</a:t>
                      </a:r>
                    </a:p>
                  </a:txBody>
                  <a:tcPr marL="87987" marR="87987" marT="43993" marB="43993" anchor="ctr"/>
                </a:tc>
              </a:tr>
              <a:tr h="308039">
                <a:tc>
                  <a:txBody>
                    <a:bodyPr/>
                    <a:lstStyle/>
                    <a:p>
                      <a:r>
                        <a:rPr lang="en-US" sz="1400" dirty="0"/>
                        <a:t>border-top-width</a:t>
                      </a:r>
                    </a:p>
                  </a:txBody>
                  <a:tcPr marL="87987" marR="87987" marT="43993" marB="4399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Applies only to the top border</a:t>
                      </a:r>
                    </a:p>
                  </a:txBody>
                  <a:tcPr marL="87987" marR="87987" marT="43993" marB="43993" anchor="ctr"/>
                </a:tc>
              </a:tr>
              <a:tr h="308039">
                <a:tc>
                  <a:txBody>
                    <a:bodyPr/>
                    <a:lstStyle/>
                    <a:p>
                      <a:r>
                        <a:rPr lang="en-US" sz="1400" dirty="0"/>
                        <a:t>border-right-width</a:t>
                      </a:r>
                    </a:p>
                  </a:txBody>
                  <a:tcPr marL="87987" marR="87987" marT="43993" marB="4399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Applies only to the right border</a:t>
                      </a:r>
                    </a:p>
                  </a:txBody>
                  <a:tcPr marL="87987" marR="87987" marT="43993" marB="43993" anchor="ctr"/>
                </a:tc>
              </a:tr>
              <a:tr h="308039">
                <a:tc>
                  <a:txBody>
                    <a:bodyPr/>
                    <a:lstStyle/>
                    <a:p>
                      <a:r>
                        <a:rPr lang="en-US" sz="1400" dirty="0"/>
                        <a:t>border-bottom-width</a:t>
                      </a:r>
                    </a:p>
                  </a:txBody>
                  <a:tcPr marL="87987" marR="87987" marT="43993" marB="4399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Applies only to all bottom border</a:t>
                      </a:r>
                    </a:p>
                  </a:txBody>
                  <a:tcPr marL="87987" marR="87987" marT="43993" marB="43993" anchor="ctr"/>
                </a:tc>
              </a:tr>
              <a:tr h="308039">
                <a:tc>
                  <a:txBody>
                    <a:bodyPr/>
                    <a:lstStyle/>
                    <a:p>
                      <a:r>
                        <a:rPr lang="en-US" sz="1400" dirty="0"/>
                        <a:t>border-left-width</a:t>
                      </a:r>
                    </a:p>
                  </a:txBody>
                  <a:tcPr marL="87987" marR="87987" marT="43993" marB="4399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Applies only to the left border</a:t>
                      </a:r>
                    </a:p>
                  </a:txBody>
                  <a:tcPr marL="87987" marR="87987" marT="43993" marB="4399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8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border-width Shorthand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(See </a:t>
            </a:r>
            <a:r>
              <a:rPr lang="en-US" dirty="0" smtClean="0">
                <a:hlinkClick r:id="rId2"/>
              </a:rPr>
              <a:t>border-short.html</a:t>
            </a:r>
            <a:r>
              <a:rPr lang="en-US" dirty="0" smtClean="0"/>
              <a:t> example)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964167"/>
              </p:ext>
            </p:extLst>
          </p:nvPr>
        </p:nvGraphicFramePr>
        <p:xfrm>
          <a:off x="1308811" y="2179562"/>
          <a:ext cx="9788813" cy="267917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293432"/>
                <a:gridCol w="6495381"/>
              </a:tblGrid>
              <a:tr h="3625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Example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54119">
                <a:tc>
                  <a:txBody>
                    <a:bodyPr/>
                    <a:lstStyle/>
                    <a:p>
                      <a:r>
                        <a:rPr lang="en-US" sz="1800" dirty="0"/>
                        <a:t>border-width:6px;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adds a border - 6px to all four sides</a:t>
                      </a:r>
                    </a:p>
                  </a:txBody>
                  <a:tcPr anchor="ctr"/>
                </a:tc>
              </a:tr>
              <a:tr h="708238">
                <a:tc>
                  <a:txBody>
                    <a:bodyPr/>
                    <a:lstStyle/>
                    <a:p>
                      <a:r>
                        <a:rPr lang="en-US" sz="1800" dirty="0"/>
                        <a:t>border-width:6px 12px;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adds a border - 6px to top and bottom - 12px to the right and left</a:t>
                      </a:r>
                    </a:p>
                  </a:txBody>
                  <a:tcPr anchor="ctr"/>
                </a:tc>
              </a:tr>
              <a:tr h="649217">
                <a:tc>
                  <a:txBody>
                    <a:bodyPr/>
                    <a:lstStyle/>
                    <a:p>
                      <a:r>
                        <a:rPr lang="en-US" sz="1800" dirty="0"/>
                        <a:t>border-width:6px 12px 10px;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adds a border - 6px to the top, 12px to the right, 10px to bottom and 12px to the left</a:t>
                      </a:r>
                    </a:p>
                  </a:txBody>
                  <a:tcPr anchor="ctr"/>
                </a:tc>
              </a:tr>
              <a:tr h="5901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border:6px solid red;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width, style, color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7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Model – b</a:t>
            </a:r>
            <a:r>
              <a:rPr lang="en-US" dirty="0" smtClean="0"/>
              <a:t>order-style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089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b="1" dirty="0"/>
              <a:t>border-style</a:t>
            </a:r>
            <a:r>
              <a:rPr lang="en-US" dirty="0"/>
              <a:t> </a:t>
            </a:r>
            <a:r>
              <a:rPr lang="en-US" dirty="0" smtClean="0"/>
              <a:t>property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can </a:t>
            </a:r>
            <a:r>
              <a:rPr lang="en-US" dirty="0"/>
              <a:t>have from one to four values from the list of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dotted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b="1" dirty="0"/>
              <a:t>dashed</a:t>
            </a:r>
            <a:r>
              <a:rPr lang="en-US" dirty="0"/>
              <a:t> , </a:t>
            </a:r>
            <a:r>
              <a:rPr lang="en-US" b="1" dirty="0"/>
              <a:t>solid</a:t>
            </a:r>
            <a:r>
              <a:rPr lang="en-US" dirty="0"/>
              <a:t> , </a:t>
            </a:r>
            <a:r>
              <a:rPr lang="en-US" b="1" dirty="0"/>
              <a:t>double</a:t>
            </a:r>
            <a:r>
              <a:rPr lang="en-US" dirty="0"/>
              <a:t> , </a:t>
            </a:r>
            <a:r>
              <a:rPr lang="en-US" b="1" dirty="0"/>
              <a:t>groove</a:t>
            </a:r>
            <a:r>
              <a:rPr lang="en-US" dirty="0"/>
              <a:t> , </a:t>
            </a:r>
            <a:r>
              <a:rPr lang="en-US" b="1" dirty="0"/>
              <a:t>ridge</a:t>
            </a:r>
            <a:r>
              <a:rPr lang="en-US" dirty="0"/>
              <a:t> , </a:t>
            </a:r>
            <a:r>
              <a:rPr lang="en-US" b="1" dirty="0"/>
              <a:t>inset</a:t>
            </a:r>
            <a:r>
              <a:rPr lang="en-US" dirty="0"/>
              <a:t> , </a:t>
            </a:r>
            <a:r>
              <a:rPr lang="en-US" b="1" dirty="0"/>
              <a:t>outset</a:t>
            </a:r>
            <a:r>
              <a:rPr lang="en-US" dirty="0"/>
              <a:t> , </a:t>
            </a:r>
            <a:r>
              <a:rPr lang="en-US" b="1" dirty="0"/>
              <a:t>hidden</a:t>
            </a:r>
            <a:r>
              <a:rPr lang="en-US" dirty="0" smtClean="0"/>
              <a:t>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(See </a:t>
            </a:r>
            <a:r>
              <a:rPr lang="en-US" dirty="0" smtClean="0">
                <a:hlinkClick r:id="rId2"/>
              </a:rPr>
              <a:t>border-style.html</a:t>
            </a:r>
            <a:r>
              <a:rPr lang="en-US" dirty="0" smtClean="0"/>
              <a:t> example)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4115"/>
              </p:ext>
            </p:extLst>
          </p:nvPr>
        </p:nvGraphicFramePr>
        <p:xfrm>
          <a:off x="1977031" y="2324157"/>
          <a:ext cx="7616912" cy="236847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936161"/>
                <a:gridCol w="4680751"/>
              </a:tblGrid>
              <a:tr h="2714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border-style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Applies to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61404">
                <a:tc>
                  <a:txBody>
                    <a:bodyPr/>
                    <a:lstStyle/>
                    <a:p>
                      <a:r>
                        <a:rPr lang="en-US" sz="1600" dirty="0"/>
                        <a:t>border-</a:t>
                      </a:r>
                      <a:r>
                        <a:rPr lang="en-US" sz="1600" dirty="0" err="1"/>
                        <a:t>style:solid</a:t>
                      </a:r>
                      <a:r>
                        <a:rPr lang="en-US" sz="1600" dirty="0"/>
                        <a:t>; </a:t>
                      </a:r>
                      <a:r>
                        <a:rPr lang="en-US" sz="1600" dirty="0" smtClean="0"/>
                        <a:t> </a:t>
                      </a:r>
                    </a:p>
                    <a:p>
                      <a:r>
                        <a:rPr lang="en-US" sz="1600" dirty="0" smtClean="0"/>
                        <a:t>/* default </a:t>
                      </a:r>
                      <a:r>
                        <a:rPr lang="en-US" sz="1600" dirty="0"/>
                        <a:t>width of </a:t>
                      </a:r>
                      <a:r>
                        <a:rPr lang="en-US" sz="1600" dirty="0" smtClean="0"/>
                        <a:t>3px */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Applies a solid border to all sides</a:t>
                      </a:r>
                    </a:p>
                  </a:txBody>
                  <a:tcPr anchor="ctr"/>
                </a:tc>
              </a:tr>
              <a:tr h="271414">
                <a:tc>
                  <a:txBody>
                    <a:bodyPr/>
                    <a:lstStyle/>
                    <a:p>
                      <a:r>
                        <a:rPr lang="en-US" sz="1600" dirty="0"/>
                        <a:t>border-top-style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Applies the style only to the top border</a:t>
                      </a:r>
                    </a:p>
                  </a:txBody>
                  <a:tcPr anchor="ctr"/>
                </a:tc>
              </a:tr>
              <a:tr h="391756">
                <a:tc>
                  <a:txBody>
                    <a:bodyPr/>
                    <a:lstStyle/>
                    <a:p>
                      <a:r>
                        <a:rPr lang="en-US" sz="1600" dirty="0"/>
                        <a:t>border-right-style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Applies the style only to the right border</a:t>
                      </a:r>
                    </a:p>
                  </a:txBody>
                  <a:tcPr anchor="ctr"/>
                </a:tc>
              </a:tr>
              <a:tr h="391756">
                <a:tc>
                  <a:txBody>
                    <a:bodyPr/>
                    <a:lstStyle/>
                    <a:p>
                      <a:r>
                        <a:rPr lang="en-US" sz="1600"/>
                        <a:t>border-bottom-style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Applies the style only to all bottom border</a:t>
                      </a:r>
                    </a:p>
                  </a:txBody>
                  <a:tcPr anchor="ctr"/>
                </a:tc>
              </a:tr>
              <a:tr h="271414">
                <a:tc>
                  <a:txBody>
                    <a:bodyPr/>
                    <a:lstStyle/>
                    <a:p>
                      <a:r>
                        <a:rPr lang="en-US" sz="1600" dirty="0"/>
                        <a:t>border-left-style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Applies the style only to the left border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64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CSS </a:t>
            </a:r>
            <a:r>
              <a:rPr lang="en-US" dirty="0"/>
              <a:t>properties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text, font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Box </a:t>
            </a:r>
            <a:r>
              <a:rPr lang="en-US" dirty="0"/>
              <a:t>model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CSS </a:t>
            </a:r>
            <a:r>
              <a:rPr lang="en-US" dirty="0"/>
              <a:t>margin, border, padding, shorthand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CSS3 </a:t>
            </a:r>
            <a:r>
              <a:rPr lang="en-US" dirty="0"/>
              <a:t>shadow effects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1366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Model – </a:t>
            </a:r>
            <a:r>
              <a:rPr lang="en-US" dirty="0" smtClean="0"/>
              <a:t>border-color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The </a:t>
            </a:r>
            <a:r>
              <a:rPr lang="en-US" b="1" dirty="0"/>
              <a:t>border-style</a:t>
            </a:r>
            <a:r>
              <a:rPr lang="en-US" dirty="0"/>
              <a:t> </a:t>
            </a:r>
            <a:r>
              <a:rPr lang="en-US" dirty="0" smtClean="0"/>
              <a:t>property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(See </a:t>
            </a:r>
            <a:r>
              <a:rPr lang="en-US" dirty="0" smtClean="0">
                <a:hlinkClick r:id="rId2"/>
              </a:rPr>
              <a:t>border-color.html</a:t>
            </a:r>
            <a:r>
              <a:rPr lang="en-US" dirty="0" smtClean="0"/>
              <a:t> example)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794958"/>
              </p:ext>
            </p:extLst>
          </p:nvPr>
        </p:nvGraphicFramePr>
        <p:xfrm>
          <a:off x="1554332" y="2452734"/>
          <a:ext cx="9144295" cy="233308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685284"/>
                <a:gridCol w="4459011"/>
              </a:tblGrid>
              <a:tr h="2881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border-color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Applies </a:t>
                      </a:r>
                      <a:r>
                        <a:rPr lang="en-US" sz="1800" dirty="0" smtClean="0"/>
                        <a:t>to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4284">
                <a:tc>
                  <a:txBody>
                    <a:bodyPr/>
                    <a:lstStyle/>
                    <a:p>
                      <a:r>
                        <a:rPr lang="en-US" sz="1800" dirty="0"/>
                        <a:t>border-color:#ff0000; border-style</a:t>
                      </a:r>
                      <a:r>
                        <a:rPr lang="en-US" sz="1800" dirty="0" smtClean="0"/>
                        <a:t>: solid</a:t>
                      </a:r>
                      <a:r>
                        <a:rPr lang="en-US" sz="1800" dirty="0"/>
                        <a:t>;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a solid border to all sides</a:t>
                      </a:r>
                    </a:p>
                  </a:txBody>
                  <a:tcPr anchor="ctr"/>
                </a:tc>
              </a:tr>
              <a:tr h="288162">
                <a:tc>
                  <a:txBody>
                    <a:bodyPr/>
                    <a:lstStyle/>
                    <a:p>
                      <a:r>
                        <a:rPr lang="en-US" sz="1800"/>
                        <a:t>border-top-color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only to the top border</a:t>
                      </a:r>
                    </a:p>
                  </a:txBody>
                  <a:tcPr anchor="ctr"/>
                </a:tc>
              </a:tr>
              <a:tr h="288162">
                <a:tc>
                  <a:txBody>
                    <a:bodyPr/>
                    <a:lstStyle/>
                    <a:p>
                      <a:r>
                        <a:rPr lang="en-US" sz="1800"/>
                        <a:t>border-right-color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Applies only to the right border</a:t>
                      </a:r>
                    </a:p>
                  </a:txBody>
                  <a:tcPr anchor="ctr"/>
                </a:tc>
              </a:tr>
              <a:tr h="288162">
                <a:tc>
                  <a:txBody>
                    <a:bodyPr/>
                    <a:lstStyle/>
                    <a:p>
                      <a:r>
                        <a:rPr lang="en-US" sz="1800"/>
                        <a:t>border-bottom-color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only to all bottom border</a:t>
                      </a:r>
                    </a:p>
                  </a:txBody>
                  <a:tcPr anchor="ctr"/>
                </a:tc>
              </a:tr>
              <a:tr h="288162">
                <a:tc>
                  <a:txBody>
                    <a:bodyPr/>
                    <a:lstStyle/>
                    <a:p>
                      <a:r>
                        <a:rPr lang="en-US" sz="1800" dirty="0"/>
                        <a:t>border-left-color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only to the left border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43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Model – </a:t>
            </a:r>
            <a:r>
              <a:rPr lang="en-US" dirty="0" smtClean="0"/>
              <a:t>border shorthand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Specify </a:t>
            </a:r>
            <a:r>
              <a:rPr lang="en-US" dirty="0"/>
              <a:t>all the individual border properties in one property.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border property is a shorthand for the following individual border properties: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border-width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border-style (required)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border-color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border</a:t>
            </a:r>
            <a:r>
              <a:rPr lang="en-US" b="1" dirty="0"/>
              <a:t>: 5px solid red;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2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</a:t>
            </a:r>
            <a:r>
              <a:rPr lang="en-US" dirty="0" smtClean="0"/>
              <a:t>Model - 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3809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CSS </a:t>
            </a:r>
            <a:r>
              <a:rPr lang="en-US" dirty="0"/>
              <a:t>Padding property defines the white space around the inside of an HTML element's border. See the "Box model". </a:t>
            </a: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(See </a:t>
            </a:r>
            <a:r>
              <a:rPr lang="en-US" dirty="0" smtClean="0">
                <a:hlinkClick r:id="rId2"/>
              </a:rPr>
              <a:t>box-padding.html</a:t>
            </a:r>
            <a:r>
              <a:rPr lang="en-US" dirty="0" smtClean="0"/>
              <a:t> example)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223330"/>
              </p:ext>
            </p:extLst>
          </p:nvPr>
        </p:nvGraphicFramePr>
        <p:xfrm>
          <a:off x="1686179" y="2696493"/>
          <a:ext cx="9243077" cy="259228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222625"/>
                <a:gridCol w="5020452"/>
              </a:tblGrid>
              <a:tr h="418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padding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Applies to all sides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1733">
                <a:tc>
                  <a:txBody>
                    <a:bodyPr/>
                    <a:lstStyle/>
                    <a:p>
                      <a:r>
                        <a:rPr lang="en-US"/>
                        <a:t>padding:6px; /* this a short cut */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padding to all sides of an element</a:t>
                      </a:r>
                    </a:p>
                  </a:txBody>
                  <a:tcPr anchor="ctr"/>
                </a:tc>
              </a:tr>
              <a:tr h="418111">
                <a:tc>
                  <a:txBody>
                    <a:bodyPr/>
                    <a:lstStyle/>
                    <a:p>
                      <a:r>
                        <a:rPr lang="en-US" dirty="0"/>
                        <a:t>padding-top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Applies padding to the top of an element</a:t>
                      </a:r>
                    </a:p>
                  </a:txBody>
                  <a:tcPr anchor="ctr"/>
                </a:tc>
              </a:tr>
              <a:tr h="418111">
                <a:tc>
                  <a:txBody>
                    <a:bodyPr/>
                    <a:lstStyle/>
                    <a:p>
                      <a:r>
                        <a:rPr lang="en-US"/>
                        <a:t>padding-right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padding to the right of an element</a:t>
                      </a:r>
                    </a:p>
                  </a:txBody>
                  <a:tcPr anchor="ctr"/>
                </a:tc>
              </a:tr>
              <a:tr h="418111">
                <a:tc>
                  <a:txBody>
                    <a:bodyPr/>
                    <a:lstStyle/>
                    <a:p>
                      <a:r>
                        <a:rPr lang="en-US"/>
                        <a:t>padding-bottom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padding to the bottom of an element</a:t>
                      </a:r>
                    </a:p>
                  </a:txBody>
                  <a:tcPr anchor="ctr"/>
                </a:tc>
              </a:tr>
              <a:tr h="418111">
                <a:tc>
                  <a:txBody>
                    <a:bodyPr/>
                    <a:lstStyle/>
                    <a:p>
                      <a:r>
                        <a:rPr lang="en-US"/>
                        <a:t>padding-left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padding to the left of an element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06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 Rounded Corners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Property</a:t>
            </a:r>
            <a:r>
              <a:rPr lang="en-US" dirty="0"/>
              <a:t>: </a:t>
            </a:r>
            <a:r>
              <a:rPr lang="en-US" b="1" dirty="0"/>
              <a:t>border-radius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Example: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(See </a:t>
            </a:r>
            <a:r>
              <a:rPr lang="en-US" dirty="0" smtClean="0">
                <a:hlinkClick r:id="rId2"/>
              </a:rPr>
              <a:t>boxShadow_roundedCorners.html</a:t>
            </a:r>
            <a:r>
              <a:rPr lang="en-US" dirty="0" smtClean="0"/>
              <a:t> example)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11084" y="2745919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div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	border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2px solid #a1a1a1;</a:t>
            </a:r>
            <a:endParaRPr lang="en-US" sz="1600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	padding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10px 40px;</a:t>
            </a:r>
            <a:endParaRPr lang="en-US" sz="1600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	background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grey;</a:t>
            </a:r>
            <a:endParaRPr lang="en-US" sz="1600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	width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300px;</a:t>
            </a:r>
            <a:endParaRPr lang="en-US" sz="1600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	border-radius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:250px;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/* border-radius:10%; */</a:t>
            </a:r>
            <a:endParaRPr lang="en-US" sz="1600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005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 Rounded </a:t>
            </a:r>
            <a:r>
              <a:rPr lang="en-US" dirty="0" smtClean="0"/>
              <a:t>Corners – Shorthand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border-radius: 2em;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is </a:t>
            </a:r>
            <a:r>
              <a:rPr lang="en-US" dirty="0"/>
              <a:t>equivalent to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9829" y="265708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border-top-left-radius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2em;</a:t>
            </a:r>
            <a:endParaRPr lang="en-US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8080C0"/>
                </a:solidFill>
                <a:highlight>
                  <a:srgbClr val="FFFFFF"/>
                </a:highlight>
              </a:rPr>
              <a:t>border-top-right-radius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2em;</a:t>
            </a:r>
            <a:endParaRPr lang="en-US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8080C0"/>
                </a:solidFill>
                <a:highlight>
                  <a:srgbClr val="FFFFFF"/>
                </a:highlight>
              </a:rPr>
              <a:t>border-bottom-right-radius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2em;</a:t>
            </a:r>
            <a:endParaRPr lang="en-US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8080C0"/>
                </a:solidFill>
                <a:highlight>
                  <a:srgbClr val="FFFFFF"/>
                </a:highlight>
              </a:rPr>
              <a:t>border-bottom-left-radius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2em;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 Box Shadow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CSS3 </a:t>
            </a:r>
            <a:r>
              <a:rPr lang="en-US" dirty="0"/>
              <a:t>provides not only text-shadow but also box-shadow effects</a:t>
            </a:r>
            <a:r>
              <a:rPr lang="en-US" dirty="0" smtClean="0"/>
              <a:t>.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Property</a:t>
            </a:r>
            <a:r>
              <a:rPr lang="en-US" dirty="0"/>
              <a:t>: </a:t>
            </a:r>
            <a:r>
              <a:rPr lang="en-US" b="1" dirty="0" smtClean="0"/>
              <a:t>box-shadow</a:t>
            </a:r>
            <a:endParaRPr lang="en-US" b="1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box-shadow </a:t>
            </a:r>
            <a:r>
              <a:rPr lang="en-US" dirty="0"/>
              <a:t>value: </a:t>
            </a:r>
            <a:r>
              <a:rPr lang="en-US" b="1" dirty="0"/>
              <a:t>h-shadow v-shadow blur spread color inset</a:t>
            </a:r>
            <a:r>
              <a:rPr lang="en-US" dirty="0"/>
              <a:t>; </a:t>
            </a: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(See </a:t>
            </a:r>
            <a:r>
              <a:rPr lang="en-US" dirty="0">
                <a:hlinkClick r:id="rId2"/>
              </a:rPr>
              <a:t>boxShadow_roundedCorners.html</a:t>
            </a:r>
            <a:r>
              <a:rPr lang="en-US" dirty="0"/>
              <a:t> example)</a:t>
            </a:r>
          </a:p>
        </p:txBody>
      </p:sp>
    </p:spTree>
    <p:extLst>
      <p:ext uri="{BB962C8B-B14F-4D97-AF65-F5344CB8AC3E}">
        <p14:creationId xmlns:p14="http://schemas.microsoft.com/office/powerpoint/2010/main" val="302644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 Box Shadow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7352"/>
          </a:xfrm>
        </p:spPr>
        <p:txBody>
          <a:bodyPr/>
          <a:lstStyle/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(see css-ball.html example)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box </a:t>
            </a:r>
            <a:r>
              <a:rPr lang="en-US" dirty="0"/>
              <a:t>shadow generator: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www.cssmatic.com/box-shadow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586438"/>
              </p:ext>
            </p:extLst>
          </p:nvPr>
        </p:nvGraphicFramePr>
        <p:xfrm>
          <a:off x="1237928" y="2092475"/>
          <a:ext cx="9917752" cy="2804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781405"/>
                <a:gridCol w="81363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Value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Description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/>
                        <a:t>h-shadow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Required. The position of the horizontal shadow. Negative values are allowed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/>
                        <a:t>v-shadow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Required. The position of the vertical shadow. Negative values are allowed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/>
                        <a:t>blur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Optional. The blur distance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/>
                        <a:t>spread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Optional. The size of shadow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Optional. The color of the shadow. The default value is black. Look at CSS Color Values for a complete list of possible color values</a:t>
                      </a:r>
                      <a:r>
                        <a:rPr lang="en-CA" sz="1600" dirty="0" smtClean="0"/>
                        <a:t>.</a:t>
                      </a:r>
                      <a:endParaRPr lang="en-CA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/>
                        <a:t>inset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Optional. Changes the shadow from an outer shadow (outset) to an inner shadow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40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CSS </a:t>
            </a:r>
            <a:r>
              <a:rPr lang="en-US" b="1" dirty="0"/>
              <a:t>Reference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reference.sitepoint.com/css</a:t>
            </a:r>
            <a:r>
              <a:rPr lang="en-US" dirty="0" smtClean="0"/>
              <a:t> 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Box </a:t>
            </a:r>
            <a:r>
              <a:rPr lang="en-US" b="1" dirty="0"/>
              <a:t>model - CSS | MDN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developer.mozilla.org/en-US/docs/Web/CSS/box_model</a:t>
            </a:r>
            <a:r>
              <a:rPr lang="en-US" dirty="0" smtClean="0"/>
              <a:t> 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CSS </a:t>
            </a:r>
            <a:r>
              <a:rPr lang="en-US" b="1" dirty="0"/>
              <a:t>Properties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reference.sitepoint.com/css/propertyref</a:t>
            </a:r>
            <a:r>
              <a:rPr lang="en-US" dirty="0" smtClean="0"/>
              <a:t> 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CSS </a:t>
            </a:r>
            <a:r>
              <a:rPr lang="en-US" b="1" dirty="0"/>
              <a:t>Selectors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reference.sitepoint.com/css/selectorref</a:t>
            </a:r>
            <a:r>
              <a:rPr lang="en-US" dirty="0" smtClean="0"/>
              <a:t> 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0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Any 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Would you like to see any more examples?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and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 </a:t>
            </a:r>
            <a:r>
              <a:rPr lang="en-US" b="1" dirty="0"/>
              <a:t>property</a:t>
            </a:r>
            <a:r>
              <a:rPr lang="en-US" dirty="0"/>
              <a:t> is assigned to a selector in order to manipulate its style.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 of properties include color, margin, font and many more. </a:t>
            </a:r>
            <a:endParaRPr lang="en-US" dirty="0" smtClean="0"/>
          </a:p>
          <a:p>
            <a:pPr marL="201168" lvl="1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property can have one or more value. </a:t>
            </a:r>
            <a:r>
              <a:rPr lang="en-US" b="1" dirty="0"/>
              <a:t>Values</a:t>
            </a:r>
            <a:r>
              <a:rPr lang="en-US" dirty="0"/>
              <a:t> must be spelled exactly as described in the CSS rules.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Times New Roman and serif in the above are two value examples for the font-family.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Multiple words for any value must be in quotations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There </a:t>
            </a:r>
            <a:r>
              <a:rPr lang="en-US" dirty="0"/>
              <a:t>are large number of properties and their values. We cannot cover all of them in the courses.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4390" y="2638214"/>
            <a:ext cx="20525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p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text-indent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1em;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674390" y="350298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#</a:t>
            </a:r>
            <a:r>
              <a:rPr lang="en-US" sz="1600" b="1" dirty="0">
                <a:solidFill>
                  <a:srgbClr val="0080FF"/>
                </a:solidFill>
                <a:highlight>
                  <a:srgbClr val="FFFFFF"/>
                </a:highlight>
              </a:rPr>
              <a:t>cnt2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  span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text-decoration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underline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overline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;}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p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font-family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"Times New Roman"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, Serif;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226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-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background-image</a:t>
            </a:r>
            <a:r>
              <a:rPr lang="en-US" b="1" dirty="0"/>
              <a:t>: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where </a:t>
            </a:r>
            <a:r>
              <a:rPr lang="en-US" dirty="0"/>
              <a:t>image.jpg may be a relative or absolute path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background-color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 can </a:t>
            </a:r>
            <a:r>
              <a:rPr lang="en-US" dirty="0"/>
              <a:t>still be used, and will provide </a:t>
            </a:r>
            <a:r>
              <a:rPr lang="en-US" dirty="0" err="1"/>
              <a:t>colour</a:t>
            </a:r>
            <a:r>
              <a:rPr lang="en-US" dirty="0"/>
              <a:t> where the image is not displayed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background-position</a:t>
            </a:r>
            <a:r>
              <a:rPr lang="en-US" dirty="0"/>
              <a:t>: v</a:t>
            </a:r>
            <a:r>
              <a:rPr lang="en-US" dirty="0" smtClean="0"/>
              <a:t>alues</a:t>
            </a:r>
            <a:r>
              <a:rPr lang="en-US" dirty="0"/>
              <a:t>: left top (default), right bottom, center </a:t>
            </a:r>
            <a:r>
              <a:rPr lang="en-US" dirty="0" err="1"/>
              <a:t>center</a:t>
            </a: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background-repeat:</a:t>
            </a:r>
            <a:r>
              <a:rPr lang="en-US" dirty="0" smtClean="0"/>
              <a:t> values</a:t>
            </a:r>
            <a:r>
              <a:rPr lang="en-US" dirty="0"/>
              <a:t>: repeat (default), repeat-x, repeat-y, </a:t>
            </a:r>
            <a:r>
              <a:rPr lang="en-US" dirty="0" smtClean="0"/>
              <a:t>no-repeat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background-size: </a:t>
            </a:r>
            <a:r>
              <a:rPr lang="en-US" dirty="0" smtClean="0"/>
              <a:t>values: width (value), height (value), contain, cover</a:t>
            </a: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shorthand </a:t>
            </a:r>
            <a:r>
              <a:rPr lang="en-US" b="1" dirty="0"/>
              <a:t>property</a:t>
            </a:r>
            <a:r>
              <a:rPr lang="en-US" dirty="0"/>
              <a:t>: 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(See </a:t>
            </a:r>
            <a:r>
              <a:rPr lang="en-US" dirty="0" smtClean="0">
                <a:hlinkClick r:id="rId2"/>
              </a:rPr>
              <a:t>bg.html</a:t>
            </a:r>
            <a:r>
              <a:rPr lang="en-US" dirty="0" smtClean="0"/>
              <a:t> example)</a:t>
            </a: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48119" y="2216722"/>
            <a:ext cx="31225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background-image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url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(image.jpg);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412988" y="4847550"/>
            <a:ext cx="72803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background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url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"../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img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/seneca_logo.gif"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) no-repeat grey right top;}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28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 Backgrounds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Property </a:t>
            </a:r>
            <a:r>
              <a:rPr lang="en-US" dirty="0"/>
              <a:t>"</a:t>
            </a:r>
            <a:r>
              <a:rPr lang="en-US" b="1" dirty="0"/>
              <a:t>background-size</a:t>
            </a:r>
            <a:r>
              <a:rPr lang="en-US" dirty="0"/>
              <a:t>": specifies the size of the background </a:t>
            </a:r>
            <a:r>
              <a:rPr lang="en-US" dirty="0" smtClean="0"/>
              <a:t>image.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Before </a:t>
            </a:r>
            <a:r>
              <a:rPr lang="en-US" dirty="0"/>
              <a:t>CSS3, the background image size was determined by the actual size of the image.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In </a:t>
            </a:r>
            <a:r>
              <a:rPr lang="en-US" dirty="0"/>
              <a:t>CSS3 it is possible to specify the size of the background image, which allows us to re-use background images in different contexts.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You </a:t>
            </a:r>
            <a:r>
              <a:rPr lang="en-US" dirty="0"/>
              <a:t>can specify the size in pixels or in percentages.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If you specify the size as a percentage, the size is relative to the width and height of the parent element.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7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 Backgrounds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Resize a background image: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(See </a:t>
            </a:r>
            <a:r>
              <a:rPr lang="en-US" dirty="0" smtClean="0">
                <a:hlinkClick r:id="rId2"/>
              </a:rPr>
              <a:t>bg_new.html</a:t>
            </a:r>
            <a:r>
              <a:rPr lang="en-US" dirty="0" smtClean="0"/>
              <a:t> </a:t>
            </a:r>
            <a:r>
              <a:rPr lang="en-US" dirty="0"/>
              <a:t>example)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8834" y="2405466"/>
            <a:ext cx="75242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 "/>
              </a:rPr>
              <a:t>body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libri "/>
              </a:rPr>
              <a:t>{</a:t>
            </a:r>
            <a:endParaRPr lang="en-US" sz="1600" b="1" dirty="0">
              <a:solidFill>
                <a:srgbClr val="8080C0"/>
              </a:solidFill>
              <a:highlight>
                <a:srgbClr val="FFFFFF"/>
              </a:highlight>
              <a:latin typeface="Calibri "/>
            </a:endParaRP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  <a:latin typeface="Calibri "/>
              </a:rPr>
              <a:t>	</a:t>
            </a:r>
            <a:r>
              <a:rPr lang="en-US" sz="1600" b="1" dirty="0" err="1">
                <a:solidFill>
                  <a:srgbClr val="8080C0"/>
                </a:solidFill>
                <a:highlight>
                  <a:srgbClr val="FFFFFF"/>
                </a:highlight>
                <a:latin typeface="Calibri "/>
              </a:rPr>
              <a:t>background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alibri "/>
              </a:rPr>
              <a:t>:url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libri "/>
              </a:rPr>
              <a:t>(seneca_logo.gif);</a:t>
            </a:r>
            <a:endParaRPr lang="en-US" sz="1600" b="1" dirty="0">
              <a:solidFill>
                <a:srgbClr val="8080C0"/>
              </a:solidFill>
              <a:highlight>
                <a:srgbClr val="FFFFFF"/>
              </a:highlight>
              <a:latin typeface="Calibri "/>
            </a:endParaRP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  <a:latin typeface="Calibri "/>
              </a:rPr>
              <a:t>	background-size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libri "/>
              </a:rPr>
              <a:t>: 80px 60px;</a:t>
            </a:r>
            <a:endParaRPr lang="en-US" sz="1600" b="1" dirty="0">
              <a:solidFill>
                <a:srgbClr val="8080C0"/>
              </a:solidFill>
              <a:highlight>
                <a:srgbClr val="FFFFFF"/>
              </a:highlight>
              <a:latin typeface="Calibri "/>
            </a:endParaRP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  <a:latin typeface="Calibri "/>
              </a:rPr>
              <a:t>	background-repeat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libri "/>
              </a:rPr>
              <a:t>: no-repeat;</a:t>
            </a:r>
            <a:endParaRPr lang="en-US" sz="1600" b="1" dirty="0">
              <a:solidFill>
                <a:srgbClr val="8080C0"/>
              </a:solidFill>
              <a:highlight>
                <a:srgbClr val="FFFFFF"/>
              </a:highlight>
              <a:latin typeface="Calibri "/>
            </a:endParaRP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  <a:latin typeface="Calibri "/>
              </a:rPr>
              <a:t>	padding-top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libri "/>
              </a:rPr>
              <a:t>: 40px;</a:t>
            </a:r>
            <a:endParaRPr lang="en-US" sz="1600" b="1" dirty="0">
              <a:solidFill>
                <a:srgbClr val="8080C0"/>
              </a:solidFill>
              <a:highlight>
                <a:srgbClr val="FFFFFF"/>
              </a:highlight>
              <a:latin typeface="Calibri 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libri "/>
              </a:rPr>
              <a:t>}</a:t>
            </a:r>
            <a:endParaRPr lang="en-US" sz="16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35434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 Backgrounds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Stretch </a:t>
            </a:r>
            <a:r>
              <a:rPr lang="en-US" dirty="0"/>
              <a:t>the background image to completely fill the </a:t>
            </a:r>
            <a:r>
              <a:rPr lang="en-US" b="1" dirty="0"/>
              <a:t>content area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(See </a:t>
            </a:r>
            <a:r>
              <a:rPr lang="en-US" dirty="0" smtClean="0">
                <a:hlinkClick r:id="rId2"/>
              </a:rPr>
              <a:t>bg_new_100.html</a:t>
            </a:r>
            <a:r>
              <a:rPr lang="en-US" dirty="0" smtClean="0"/>
              <a:t> example)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smtClean="0"/>
              <a:t>NOTE: </a:t>
            </a:r>
            <a:r>
              <a:rPr lang="en-US" b="1" dirty="0" smtClean="0"/>
              <a:t>background-size: contain</a:t>
            </a:r>
            <a:r>
              <a:rPr lang="en-US" dirty="0" smtClean="0"/>
              <a:t>; and </a:t>
            </a:r>
            <a:r>
              <a:rPr lang="en-US" b="1" dirty="0" smtClean="0"/>
              <a:t>background-size: cover</a:t>
            </a:r>
            <a:r>
              <a:rPr lang="en-US" dirty="0" smtClean="0"/>
              <a:t>; are also useful for stretching background images when the </a:t>
            </a:r>
            <a:r>
              <a:rPr lang="en-US" b="1" dirty="0" smtClean="0"/>
              <a:t>aspect ratio</a:t>
            </a:r>
            <a:r>
              <a:rPr lang="en-US" dirty="0" smtClean="0"/>
              <a:t> must remain the same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28505" y="2353213"/>
            <a:ext cx="84821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endParaRPr lang="en-US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	</a:t>
            </a:r>
            <a:r>
              <a:rPr lang="en-US" b="1" dirty="0" err="1" smtClean="0">
                <a:solidFill>
                  <a:srgbClr val="8080C0"/>
                </a:solidFill>
                <a:highlight>
                  <a:srgbClr val="FFFFFF"/>
                </a:highlight>
              </a:rPr>
              <a:t>background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:url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(NiagaraFalls.jpg);</a:t>
            </a:r>
            <a:endParaRPr lang="en-US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	background-size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100% 100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%;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/* contain or cover works here too */</a:t>
            </a:r>
            <a:endParaRPr lang="en-US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	</a:t>
            </a:r>
            <a:r>
              <a:rPr lang="en-US" b="1" dirty="0" smtClean="0">
                <a:solidFill>
                  <a:srgbClr val="8080C0"/>
                </a:solidFill>
                <a:highlight>
                  <a:srgbClr val="FFFFFF"/>
                </a:highlight>
              </a:rPr>
              <a:t>background-repeat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no-repeat;</a:t>
            </a:r>
            <a:endParaRPr lang="en-US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	padding-top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40px;</a:t>
            </a:r>
            <a:endParaRPr lang="en-US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  Property </a:t>
            </a:r>
            <a:r>
              <a:rPr lang="en-US" sz="1800" dirty="0"/>
              <a:t>“</a:t>
            </a:r>
            <a:r>
              <a:rPr lang="en-US" sz="1800" b="1" dirty="0" smtClean="0"/>
              <a:t>background-origin</a:t>
            </a:r>
            <a:r>
              <a:rPr lang="en-US" sz="1800" dirty="0" smtClean="0"/>
              <a:t>”: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  Specifies </a:t>
            </a:r>
            <a:r>
              <a:rPr lang="en-US" sz="1800" dirty="0"/>
              <a:t>the positioning area of the background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  The </a:t>
            </a:r>
            <a:r>
              <a:rPr lang="en-US" sz="1800" dirty="0"/>
              <a:t>background image can be placed within the </a:t>
            </a:r>
            <a:r>
              <a:rPr lang="en-US" sz="1800" b="1" dirty="0"/>
              <a:t>content-box</a:t>
            </a:r>
            <a:r>
              <a:rPr lang="en-US" sz="1800" dirty="0"/>
              <a:t>, </a:t>
            </a:r>
            <a:r>
              <a:rPr lang="en-US" sz="1800" b="1" dirty="0"/>
              <a:t>padding-box</a:t>
            </a:r>
            <a:r>
              <a:rPr lang="en-US" sz="1800" dirty="0"/>
              <a:t>, or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smtClean="0"/>
              <a:t>border-box </a:t>
            </a:r>
            <a:r>
              <a:rPr lang="en-US" sz="1800" dirty="0"/>
              <a:t>area</a:t>
            </a:r>
            <a:r>
              <a:rPr lang="en-US" sz="1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(See </a:t>
            </a:r>
            <a:r>
              <a:rPr lang="en-US" sz="1800" dirty="0" smtClean="0">
                <a:hlinkClick r:id="rId2"/>
              </a:rPr>
              <a:t>bg_new_origin.html</a:t>
            </a:r>
            <a:r>
              <a:rPr lang="en-US" sz="1800" dirty="0" smtClean="0"/>
              <a:t> </a:t>
            </a:r>
            <a:r>
              <a:rPr lang="en-US" sz="1800" dirty="0"/>
              <a:t>example)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127" y="3372645"/>
            <a:ext cx="3910148" cy="19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82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10761</TotalTime>
  <Words>2326</Words>
  <Application>Microsoft Office PowerPoint</Application>
  <PresentationFormat>Widescreen</PresentationFormat>
  <Paragraphs>413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</vt:lpstr>
      <vt:lpstr>Calibri Light</vt:lpstr>
      <vt:lpstr>Retrospect</vt:lpstr>
      <vt:lpstr>INT222</vt:lpstr>
      <vt:lpstr>Announcements</vt:lpstr>
      <vt:lpstr>Agenda</vt:lpstr>
      <vt:lpstr>CSS Properties and Values</vt:lpstr>
      <vt:lpstr>background - Properties</vt:lpstr>
      <vt:lpstr>CSS3 Backgrounds</vt:lpstr>
      <vt:lpstr>CSS3 Backgrounds</vt:lpstr>
      <vt:lpstr>CSS3 Backgrounds</vt:lpstr>
      <vt:lpstr>CSS3 Backgrounds</vt:lpstr>
      <vt:lpstr>Formatting Text: font-family Properties</vt:lpstr>
      <vt:lpstr>Formatting Text: font-family</vt:lpstr>
      <vt:lpstr>Formatting Text: font-family</vt:lpstr>
      <vt:lpstr>CSS Web Safe Font Combinations</vt:lpstr>
      <vt:lpstr>Formatting Text: font-size</vt:lpstr>
      <vt:lpstr>font-size: Property Values</vt:lpstr>
      <vt:lpstr>Formatting Text: other text properties</vt:lpstr>
      <vt:lpstr>Formatting Text: other text properties</vt:lpstr>
      <vt:lpstr>CSS3 Text Effects</vt:lpstr>
      <vt:lpstr>CSS3 Text Effects</vt:lpstr>
      <vt:lpstr>The CSS Box model</vt:lpstr>
      <vt:lpstr>The CSS Box model – Detail</vt:lpstr>
      <vt:lpstr>The CSS Box model – Shorthand</vt:lpstr>
      <vt:lpstr>The CSS Box Model – Margin</vt:lpstr>
      <vt:lpstr>The CSS Box Model – Margin Shorthand</vt:lpstr>
      <vt:lpstr>The CSS Box Model – Margin Collapsing</vt:lpstr>
      <vt:lpstr>The CSS Box Model – Border</vt:lpstr>
      <vt:lpstr>The CSS Box Model – border-width</vt:lpstr>
      <vt:lpstr>border-width Shorthand</vt:lpstr>
      <vt:lpstr>The CSS Box Model – border-style</vt:lpstr>
      <vt:lpstr>The CSS Box Model – border-color</vt:lpstr>
      <vt:lpstr>The CSS Box Model – border shorthand</vt:lpstr>
      <vt:lpstr>The CSS Box Model - padding</vt:lpstr>
      <vt:lpstr>CSS3 Rounded Corners</vt:lpstr>
      <vt:lpstr>CSS3 Rounded Corners – Shorthand </vt:lpstr>
      <vt:lpstr>CSS3 Box Shadow</vt:lpstr>
      <vt:lpstr>CSS3 Box Shadow</vt:lpstr>
      <vt:lpstr>Useful Links</vt:lpstr>
      <vt:lpstr>Questions? </vt:lpstr>
    </vt:vector>
  </TitlesOfParts>
  <Company>Seneca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IPC144</dc:title>
  <dc:creator>Patrick Crawford</dc:creator>
  <cp:lastModifiedBy>Patrick Crawford</cp:lastModifiedBy>
  <cp:revision>360</cp:revision>
  <cp:lastPrinted>2016-01-07T17:03:32Z</cp:lastPrinted>
  <dcterms:created xsi:type="dcterms:W3CDTF">2015-09-07T20:55:59Z</dcterms:created>
  <dcterms:modified xsi:type="dcterms:W3CDTF">2016-10-11T16:19:17Z</dcterms:modified>
</cp:coreProperties>
</file>