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56" r:id="rId2"/>
    <p:sldId id="399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347" r:id="rId2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css_displa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center_tex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center_blo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2/position_relative.html" TargetMode="External"/><Relationship Id="rId2" Type="http://schemas.openxmlformats.org/officeDocument/2006/relationships/hyperlink" Target="https://scs.senecac.on.ca/~patrick.crawford/shared/fall-2016/int222/lecture6-pt2/posi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posi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position_graphi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2/layout-2-column.html" TargetMode="External"/><Relationship Id="rId2" Type="http://schemas.openxmlformats.org/officeDocument/2006/relationships/hyperlink" Target="https://scs.senecac.on.ca/~patrick.crawford/shared/fall-2016/int222/lecture6-pt2/layout-1-column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patrick.crawford/shared/fall-2016/int222/lecture6-pt2/layout-3-colum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2/menu-single-level-vertical.html" TargetMode="External"/><Relationship Id="rId2" Type="http://schemas.openxmlformats.org/officeDocument/2006/relationships/hyperlink" Target="https://scs.senecac.on.ca/~patrick.crawford/shared/fall-2016/int222/lecture6-pt2/menu-single-level-horizont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patrick.crawford/shared/fall-2016/int222/lecture6-pt2/menu-multi-level-vertical.html" TargetMode="External"/><Relationship Id="rId4" Type="http://schemas.openxmlformats.org/officeDocument/2006/relationships/hyperlink" Target="https://scs.senecac.on.ca/~patrick.crawford/shared/fall-2016/int222/lecture6-pt2/menu-multi-level-horizontal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css_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CSS/list-style-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css_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patrick.crawford/shared/fall-2016/int222/lecture6-pt2/css_table_s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patrick.crawford/shared/fall-2016/int222/lecture6-pt2/css_link-as-button.html" TargetMode="External"/><Relationship Id="rId2" Type="http://schemas.openxmlformats.org/officeDocument/2006/relationships/hyperlink" Target="https://scs.senecac.on.ca/~patrick.crawford/shared/fall-2016/int222/lecture6-pt2/css_lin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More on </a:t>
            </a:r>
            <a:r>
              <a:rPr lang="en-US" dirty="0" smtClean="0"/>
              <a:t>CSS, </a:t>
            </a:r>
            <a:r>
              <a:rPr lang="en-US" dirty="0"/>
              <a:t>Page Layouts </a:t>
            </a:r>
            <a:r>
              <a:rPr lang="en-US" dirty="0" smtClean="0"/>
              <a:t>&amp; Navigation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display</a:t>
            </a:r>
            <a:r>
              <a:rPr lang="en-US" dirty="0"/>
              <a:t> CSS property specifies the type of rendering box used for an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default </a:t>
            </a:r>
            <a:r>
              <a:rPr lang="en-US" dirty="0"/>
              <a:t>value: 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value </a:t>
            </a:r>
            <a:r>
              <a:rPr lang="en-US" b="1" dirty="0"/>
              <a:t>none</a:t>
            </a:r>
            <a:r>
              <a:rPr lang="en-US" dirty="0"/>
              <a:t> lets you turn off the display of an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Example: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(See </a:t>
            </a:r>
            <a:r>
              <a:rPr lang="en-US" dirty="0" smtClean="0">
                <a:hlinkClick r:id="rId2"/>
              </a:rPr>
              <a:t>css_display.html</a:t>
            </a:r>
            <a:r>
              <a:rPr lang="en-US" dirty="0" smtClean="0"/>
              <a:t> example)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3055" y="3328193"/>
            <a:ext cx="259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display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none;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display Property Values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205150" y="1881808"/>
          <a:ext cx="9950529" cy="447598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544881"/>
                <a:gridCol w="7405648"/>
              </a:tblGrid>
              <a:tr h="1592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Value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Description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inline</a:t>
                      </a:r>
                      <a:endParaRPr lang="en-CA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Default value. Displays an element as an inline element (like &lt;span&gt;)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block</a:t>
                      </a:r>
                      <a:endParaRPr lang="en-CA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Displays an element as a block element (like &lt;p&gt;)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07388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inline-block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inline-table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The element is displayed as an inline-level table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list-item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&lt;li&gt;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</a:t>
                      </a:r>
                      <a:endParaRPr lang="en-CA" sz="12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Let the element behave like a &lt;table&gt; element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table-caption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&lt;caption&gt;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table-column-group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Let the element behave like a &lt;</a:t>
                      </a:r>
                      <a:r>
                        <a:rPr lang="en-CA" sz="1400" dirty="0" err="1">
                          <a:effectLst/>
                        </a:rPr>
                        <a:t>colgroup</a:t>
                      </a:r>
                      <a:r>
                        <a:rPr lang="en-CA" sz="1400" dirty="0">
                          <a:effectLst/>
                        </a:rPr>
                        <a:t>&gt; element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table-header-group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&lt;thead&gt;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table-footer-group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&lt;tfoot&gt;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table-row-group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&lt;tbody&gt;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table-cell</a:t>
                      </a:r>
                      <a:endParaRPr lang="en-CA" sz="14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&lt;td&gt;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table-column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&lt;col&gt;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table-row</a:t>
                      </a:r>
                      <a:endParaRPr lang="en-CA" sz="1400" b="1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Let the element behave like a &lt;tr&gt; element</a:t>
                      </a:r>
                      <a:endParaRPr lang="en-CA" sz="1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59255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endParaRPr lang="en-CA" sz="1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The element will not be displayed at all (has no effect on layout)</a:t>
                      </a:r>
                      <a:endParaRPr lang="en-CA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Centering </a:t>
            </a:r>
            <a:r>
              <a:rPr lang="en-US" dirty="0"/>
              <a:t>lines of text in a paragraph or in a heading.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center_text.html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731" y="231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center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h2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 text-align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center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Rephrase</a:t>
            </a:r>
            <a:r>
              <a:rPr lang="en-US" dirty="0"/>
              <a:t>: left and right </a:t>
            </a:r>
            <a:r>
              <a:rPr lang="en-US" b="1" dirty="0"/>
              <a:t>margin</a:t>
            </a:r>
            <a:r>
              <a:rPr lang="en-US" dirty="0"/>
              <a:t> to be equal.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set </a:t>
            </a:r>
            <a:r>
              <a:rPr lang="en-US" b="1" dirty="0"/>
              <a:t>the margins to 'auto'.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with a block of fixed width.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center_block.html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301" y="30990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div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center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2px solid red;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margin-left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margin-right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endParaRPr lang="en-US" sz="1600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	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400px;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300819" y="4917115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"center"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…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725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b="1" dirty="0"/>
              <a:t>position</a:t>
            </a:r>
            <a:r>
              <a:rPr lang="en-US" dirty="0"/>
              <a:t> property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used to position elements precisely in HTML pages.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browser renders html statements in the order that they are in the html file - this is called </a:t>
            </a:r>
            <a:r>
              <a:rPr lang="en-US" b="1" dirty="0"/>
              <a:t>normal 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Values </a:t>
            </a:r>
            <a:r>
              <a:rPr lang="en-US" dirty="0"/>
              <a:t>for property: </a:t>
            </a:r>
            <a:r>
              <a:rPr lang="en-US" b="1" dirty="0"/>
              <a:t>position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absolute</a:t>
            </a:r>
            <a:r>
              <a:rPr lang="en-US" dirty="0"/>
              <a:t> - position precisely within the containing element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relative</a:t>
            </a:r>
            <a:r>
              <a:rPr lang="en-US" dirty="0"/>
              <a:t> - position precisely relative to normal flow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fixed</a:t>
            </a:r>
            <a:r>
              <a:rPr lang="en-US" dirty="0"/>
              <a:t> - position precisely within the browser window, and does not move when the page is scrolled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static</a:t>
            </a:r>
            <a:r>
              <a:rPr lang="en-US" dirty="0"/>
              <a:t> - position using normal flow 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Values </a:t>
            </a:r>
            <a:r>
              <a:rPr lang="en-US" dirty="0"/>
              <a:t>for Properties: "</a:t>
            </a:r>
            <a:r>
              <a:rPr lang="en-US" b="1" dirty="0"/>
              <a:t>left</a:t>
            </a:r>
            <a:r>
              <a:rPr lang="en-US" dirty="0"/>
              <a:t>", "</a:t>
            </a:r>
            <a:r>
              <a:rPr lang="en-US" b="1" dirty="0"/>
              <a:t>right</a:t>
            </a:r>
            <a:r>
              <a:rPr lang="en-US" dirty="0"/>
              <a:t>", "</a:t>
            </a:r>
            <a:r>
              <a:rPr lang="en-US" b="1" dirty="0"/>
              <a:t>top</a:t>
            </a:r>
            <a:r>
              <a:rPr lang="en-US" dirty="0"/>
              <a:t>", and "</a:t>
            </a:r>
            <a:r>
              <a:rPr lang="en-US" b="1" dirty="0"/>
              <a:t>bottom</a:t>
            </a:r>
            <a:r>
              <a:rPr lang="en-US" dirty="0"/>
              <a:t>" can be given </a:t>
            </a:r>
            <a:r>
              <a:rPr lang="en-US" b="1" dirty="0"/>
              <a:t>offsets</a:t>
            </a:r>
            <a:r>
              <a:rPr lang="en-US" dirty="0"/>
              <a:t> in </a:t>
            </a:r>
            <a:r>
              <a:rPr lang="en-US" b="1" dirty="0" err="1"/>
              <a:t>px</a:t>
            </a:r>
            <a:r>
              <a:rPr lang="en-US" dirty="0"/>
              <a:t> or </a:t>
            </a:r>
            <a:r>
              <a:rPr lang="en-US" b="1" dirty="0"/>
              <a:t>%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NOTE</a:t>
            </a:r>
            <a:r>
              <a:rPr lang="en-US" dirty="0" smtClean="0"/>
              <a:t>: If you want to position a &lt;div&gt; using "absolute" positioning, relative to the parent element, the</a:t>
            </a:r>
            <a:r>
              <a:rPr lang="en-US" dirty="0"/>
              <a:t> </a:t>
            </a:r>
            <a:r>
              <a:rPr lang="en-US" dirty="0" smtClean="0"/>
              <a:t>parent element </a:t>
            </a:r>
            <a:r>
              <a:rPr lang="en-US" b="1" dirty="0" smtClean="0"/>
              <a:t>cannot </a:t>
            </a:r>
            <a:r>
              <a:rPr lang="en-US" dirty="0" smtClean="0"/>
              <a:t>have be positioned using "static"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NOTE: </a:t>
            </a:r>
            <a:r>
              <a:rPr lang="en-US" dirty="0" smtClean="0"/>
              <a:t>Pay close attention to the "z-index" property when using position absolute</a:t>
            </a:r>
            <a:endParaRPr lang="en-US" b="1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 smtClean="0">
                <a:hlinkClick r:id="rId2"/>
              </a:rPr>
              <a:t>position.html</a:t>
            </a:r>
            <a:r>
              <a:rPr lang="en-US" dirty="0" smtClean="0"/>
              <a:t> &amp; </a:t>
            </a:r>
            <a:r>
              <a:rPr lang="en-US" dirty="0">
                <a:hlinkClick r:id="rId3"/>
              </a:rPr>
              <a:t>p</a:t>
            </a:r>
            <a:r>
              <a:rPr lang="en-US" dirty="0" smtClean="0">
                <a:hlinkClick r:id="rId3"/>
              </a:rPr>
              <a:t>osition_relative.html</a:t>
            </a:r>
            <a:r>
              <a:rPr lang="en-US" dirty="0" smtClean="0"/>
              <a:t> examples)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What </a:t>
            </a:r>
            <a:r>
              <a:rPr lang="en-US" dirty="0"/>
              <a:t>if the text takes more than the allotted space?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use </a:t>
            </a:r>
            <a:r>
              <a:rPr lang="en-US" dirty="0"/>
              <a:t>the property "overflow" to specify an action: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overflow:scroll</a:t>
            </a:r>
            <a:r>
              <a:rPr lang="en-US" b="1" dirty="0"/>
              <a:t>; }</a:t>
            </a:r>
            <a:r>
              <a:rPr lang="en-US" dirty="0"/>
              <a:t> - include scroll bars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overflow:auto</a:t>
            </a:r>
            <a:r>
              <a:rPr lang="en-US" b="1" dirty="0"/>
              <a:t>; } </a:t>
            </a:r>
            <a:r>
              <a:rPr lang="en-US" dirty="0"/>
              <a:t>- scroll if required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overflow:hidden</a:t>
            </a:r>
            <a:r>
              <a:rPr lang="en-US" b="1" dirty="0"/>
              <a:t>; } </a:t>
            </a:r>
            <a:r>
              <a:rPr lang="en-US" dirty="0"/>
              <a:t>- hide overflow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{ </a:t>
            </a:r>
            <a:r>
              <a:rPr lang="en-US" b="1" dirty="0" err="1"/>
              <a:t>overflow:visible</a:t>
            </a:r>
            <a:r>
              <a:rPr lang="en-US" b="1" dirty="0"/>
              <a:t>; } </a:t>
            </a:r>
            <a:r>
              <a:rPr lang="en-US" dirty="0"/>
              <a:t>– </a:t>
            </a:r>
            <a:r>
              <a:rPr lang="en-US" dirty="0" smtClean="0"/>
              <a:t>default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position.html</a:t>
            </a:r>
            <a:r>
              <a:rPr lang="en-US" dirty="0" smtClean="0"/>
              <a:t>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Graphics </a:t>
            </a:r>
            <a:r>
              <a:rPr lang="en-US" dirty="0"/>
              <a:t>and titles can be positioned in a similar fashion: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(see </a:t>
            </a:r>
            <a:r>
              <a:rPr lang="en-US" dirty="0" smtClean="0">
                <a:hlinkClick r:id="rId2"/>
              </a:rPr>
              <a:t>position_graphic.html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HTML </a:t>
            </a:r>
            <a:r>
              <a:rPr lang="en-US" sz="1800" dirty="0"/>
              <a:t>5 defines a number of new </a:t>
            </a:r>
            <a:r>
              <a:rPr lang="en-US" sz="1800" dirty="0" smtClean="0"/>
              <a:t>container </a:t>
            </a:r>
            <a:r>
              <a:rPr lang="en-US" sz="1800" dirty="0"/>
              <a:t>elements for constructing documents.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header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nav</a:t>
            </a:r>
            <a:r>
              <a:rPr lang="en-US" b="1" dirty="0" smtClean="0"/>
              <a:t>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b="1" dirty="0" smtClean="0"/>
              <a:t>ection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aside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b="1" dirty="0" smtClean="0"/>
              <a:t>rticle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footer</a:t>
            </a:r>
            <a:endParaRPr lang="en-US" b="1" dirty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sz="1600" dirty="0"/>
          </a:p>
        </p:txBody>
      </p:sp>
      <p:pic>
        <p:nvPicPr>
          <p:cNvPr id="4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5784" y="2296946"/>
            <a:ext cx="6021712" cy="3680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42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b="1" dirty="0" smtClean="0"/>
              <a:t>Regarding &lt;div&gt; </a:t>
            </a:r>
            <a:r>
              <a:rPr lang="en-US" sz="1600" dirty="0" smtClean="0"/>
              <a:t>- </a:t>
            </a:r>
            <a:r>
              <a:rPr lang="en-CA" sz="1600" dirty="0"/>
              <a:t>The </a:t>
            </a:r>
            <a:r>
              <a:rPr lang="en-CA" sz="1600" b="1" dirty="0"/>
              <a:t>&lt;div&gt; </a:t>
            </a:r>
            <a:r>
              <a:rPr lang="en-CA" sz="1600" dirty="0"/>
              <a:t>element is the generic container for flow content, which does </a:t>
            </a:r>
            <a:r>
              <a:rPr lang="en-CA" sz="1600" dirty="0" smtClean="0"/>
              <a:t>not inherently </a:t>
            </a:r>
            <a:r>
              <a:rPr lang="en-CA" sz="1600" dirty="0"/>
              <a:t>represent anything. It should be used only when no other semantic element </a:t>
            </a:r>
            <a:r>
              <a:rPr lang="en-CA" sz="1600" dirty="0" smtClean="0"/>
              <a:t>(</a:t>
            </a:r>
            <a:r>
              <a:rPr lang="en-CA" sz="1600" dirty="0"/>
              <a:t>such as above elements) is appropriate</a:t>
            </a:r>
            <a:r>
              <a:rPr lang="en-CA" sz="1600" dirty="0" smtClean="0"/>
              <a:t>.</a:t>
            </a:r>
            <a:endParaRPr lang="en-CA" sz="16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221160" y="2090394"/>
          <a:ext cx="9934520" cy="2682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9232"/>
                <a:gridCol w="7415288"/>
              </a:tblGrid>
              <a:tr h="30357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Elements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smtClean="0"/>
                        <a:t>Description</a:t>
                      </a:r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&lt;header&gt;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the web page/site header content</a:t>
                      </a:r>
                      <a:endParaRPr lang="en-CA" sz="1600" dirty="0"/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</a:t>
                      </a:r>
                      <a:r>
                        <a:rPr lang="en-CA" sz="1600" dirty="0" err="1" smtClean="0"/>
                        <a:t>nav</a:t>
                      </a:r>
                      <a:r>
                        <a:rPr lang="en-CA" sz="1600" dirty="0" smtClean="0"/>
                        <a:t>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the navigation functionality for the page/site.</a:t>
                      </a:r>
                      <a:endParaRPr lang="en-CA" sz="1600" dirty="0"/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&lt;section&gt;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the grouping of related subjects on the web page.</a:t>
                      </a:r>
                      <a:endParaRPr lang="en-CA" sz="1600" dirty="0"/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&lt;main&gt;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/>
                        <a:t>the main content on the web page.</a:t>
                      </a:r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&lt;article&gt;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contains a standalone content on the web page.</a:t>
                      </a:r>
                      <a:endParaRPr lang="en-CA" sz="1600" dirty="0"/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&lt;aside&gt;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used for content that's not central to the web page.</a:t>
                      </a:r>
                      <a:endParaRPr lang="en-CA" sz="1600" dirty="0"/>
                    </a:p>
                  </a:txBody>
                  <a:tcPr/>
                </a:tc>
              </a:tr>
              <a:tr h="303575">
                <a:tc>
                  <a:txBody>
                    <a:bodyPr/>
                    <a:lstStyle/>
                    <a:p>
                      <a:r>
                        <a:rPr lang="en-CA" sz="1600" dirty="0" smtClean="0"/>
                        <a:t>&lt;footer&gt;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/>
                        <a:t>the web page/site footer content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6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Styling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lists, tables and hyperlinks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CSS </a:t>
            </a:r>
            <a:r>
              <a:rPr lang="en-US" dirty="0" smtClean="0"/>
              <a:t>Centering &amp; CSS Positioning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Page Layouts and Navigation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5947" y="2144909"/>
            <a:ext cx="73682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&lt;header&gt;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logo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etc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&lt;/header&gt;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menu options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"sidebar1"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section 1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&lt;section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</a:rPr>
              <a:t>"main"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&lt;!-- may be replaced by main element --&gt;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&lt;article&gt;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article within the section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&lt;/article&gt;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&lt;article&gt;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another article within the section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&lt;/article&gt;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&lt;/section&gt;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&lt;aside&gt;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......... aside content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&lt;/aside&gt;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&lt;footer&gt;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......... footer content ...copyright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etc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...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&lt;/footer&gt;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30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One-column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 smtClean="0">
                <a:hlinkClick r:id="rId2"/>
              </a:rPr>
              <a:t>layout-1-column.html</a:t>
            </a:r>
            <a:r>
              <a:rPr lang="en-US" dirty="0" smtClean="0"/>
              <a:t> </a:t>
            </a:r>
            <a:r>
              <a:rPr lang="en-US" dirty="0"/>
              <a:t>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Two-Column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(See </a:t>
            </a:r>
            <a:r>
              <a:rPr lang="en-US" dirty="0" smtClean="0">
                <a:hlinkClick r:id="rId3"/>
              </a:rPr>
              <a:t>layout-2-column.html</a:t>
            </a:r>
            <a:r>
              <a:rPr lang="en-US" dirty="0" smtClean="0"/>
              <a:t> </a:t>
            </a:r>
            <a:r>
              <a:rPr lang="en-US" dirty="0"/>
              <a:t>example)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63" y="2429880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57" y="2429880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Three-column Layout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See </a:t>
            </a:r>
            <a:r>
              <a:rPr lang="en-US" dirty="0">
                <a:hlinkClick r:id="rId2"/>
              </a:rPr>
              <a:t>layout-3-column.html</a:t>
            </a:r>
            <a:r>
              <a:rPr lang="en-US" dirty="0"/>
              <a:t> example)</a:t>
            </a:r>
          </a:p>
        </p:txBody>
      </p:sp>
      <p:pic>
        <p:nvPicPr>
          <p:cNvPr id="4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46" y="2487096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Creating </a:t>
            </a:r>
            <a:r>
              <a:rPr lang="en-US" dirty="0"/>
              <a:t>2-column fluid (float-based) layouts with CSS</a:t>
            </a:r>
          </a:p>
          <a:p>
            <a:pPr marL="544068" lvl="1" indent="-3429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/>
              <a:t>Set  </a:t>
            </a:r>
            <a:r>
              <a:rPr lang="en-US" dirty="0"/>
              <a:t>the width of the page (e.g. 960px) and center the page: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44068" lvl="1" indent="-3429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dirty="0"/>
              <a:t>Set the width of the  “aside” block and float it to left: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44068" lvl="1" indent="-3429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US" dirty="0" smtClean="0"/>
              <a:t>Set </a:t>
            </a:r>
            <a:r>
              <a:rPr lang="en-US" dirty="0"/>
              <a:t>the width of the  “main” section and float it to left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8253" y="2634733"/>
            <a:ext cx="3671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container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960px;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88253" y="3453371"/>
            <a:ext cx="2953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aside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192px;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left;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588253" y="4263044"/>
            <a:ext cx="3590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section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main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768px;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float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left;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69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dirty="0"/>
              <a:t>Set the clear property of the footer to ‘both</a:t>
            </a:r>
            <a:r>
              <a:rPr lang="en-US" dirty="0" smtClean="0"/>
              <a:t>’: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dirty="0" smtClean="0"/>
              <a:t>Set </a:t>
            </a:r>
            <a:r>
              <a:rPr lang="en-US" dirty="0"/>
              <a:t>margin, border, padding, background-color, … to each structural element, e.g.:</a:t>
            </a:r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Note</a:t>
            </a:r>
            <a:r>
              <a:rPr lang="en-US" dirty="0"/>
              <a:t>: You </a:t>
            </a:r>
            <a:r>
              <a:rPr lang="en-US" dirty="0" smtClean="0"/>
              <a:t>can also use </a:t>
            </a:r>
            <a:r>
              <a:rPr lang="en-US" dirty="0"/>
              <a:t>relative </a:t>
            </a:r>
            <a:r>
              <a:rPr lang="en-US" dirty="0" smtClean="0"/>
              <a:t>widths </a:t>
            </a:r>
            <a:r>
              <a:rPr lang="en-US" dirty="0"/>
              <a:t>for the page and </a:t>
            </a:r>
            <a:r>
              <a:rPr lang="en-US" dirty="0" smtClean="0"/>
              <a:t>columns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, completed </a:t>
            </a:r>
            <a:r>
              <a:rPr lang="en-US" smtClean="0"/>
              <a:t>Lab </a:t>
            </a:r>
            <a:r>
              <a:rPr lang="en-US" smtClean="0"/>
              <a:t>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49819" y="2290178"/>
            <a:ext cx="407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footer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clear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both;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background-color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#444;</a:t>
            </a:r>
            <a:r>
              <a:rPr lang="en-US" sz="1600" b="1" dirty="0" smtClean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49819" y="3135256"/>
            <a:ext cx="7593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aside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section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main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margin-top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58px;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margin-right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margin-left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9923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Web </a:t>
            </a:r>
            <a:r>
              <a:rPr lang="en-US" dirty="0"/>
              <a:t>page navigation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convert </a:t>
            </a:r>
            <a:r>
              <a:rPr lang="en-US" dirty="0"/>
              <a:t>the unordered the list a navigation bar or menu.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7496" y="2484786"/>
            <a:ext cx="8107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li&gt;&lt;a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"#top"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Home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&lt;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li&gt;&lt;a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"#timetable"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Timetable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li&gt;&lt;a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"#standards"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Standards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&lt;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li&gt;&lt;a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"ibc233/ibc233.html"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IBC233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li&gt;&lt;a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"int222/int222.html"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INT222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    &lt;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li&gt;&lt;a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600" dirty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it-IT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it-IT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"bti220/bti220.html"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BTI220</a:t>
            </a:r>
            <a:r>
              <a:rPr lang="it-IT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&lt;/a&gt;&lt;/li&gt;</a:t>
            </a:r>
            <a:endParaRPr lang="it-IT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ul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nav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32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Single </a:t>
            </a:r>
            <a:r>
              <a:rPr lang="en-US" b="1" dirty="0"/>
              <a:t>Level Menu Options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Horizontal Single Level Menu </a:t>
            </a:r>
            <a:r>
              <a:rPr lang="en-US" dirty="0" smtClean="0"/>
              <a:t>- (</a:t>
            </a:r>
            <a:r>
              <a:rPr lang="en-US" dirty="0"/>
              <a:t>See </a:t>
            </a:r>
            <a:r>
              <a:rPr lang="en-US" dirty="0" smtClean="0">
                <a:hlinkClick r:id="rId2"/>
              </a:rPr>
              <a:t>menu-single-level-horizontal.html</a:t>
            </a:r>
            <a:r>
              <a:rPr lang="en-US" dirty="0" smtClean="0"/>
              <a:t> example)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Vertical </a:t>
            </a:r>
            <a:r>
              <a:rPr lang="en-US" dirty="0"/>
              <a:t>Single Level Menu Example – (See </a:t>
            </a:r>
            <a:r>
              <a:rPr lang="en-US" dirty="0" smtClean="0">
                <a:hlinkClick r:id="rId3"/>
              </a:rPr>
              <a:t>menu-single-level-vertical.html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Multi </a:t>
            </a:r>
            <a:r>
              <a:rPr lang="en-US" b="1" dirty="0"/>
              <a:t>Level Menu Options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Horizontal Multi Level Menu Example – (See </a:t>
            </a:r>
            <a:r>
              <a:rPr lang="en-US" dirty="0" smtClean="0">
                <a:hlinkClick r:id="rId4"/>
              </a:rPr>
              <a:t>menu-multi-level-horizontal.html</a:t>
            </a:r>
            <a:r>
              <a:rPr lang="en-US" dirty="0" smtClean="0"/>
              <a:t> example)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Multi Level Menu Example – </a:t>
            </a:r>
            <a:r>
              <a:rPr lang="en-US" dirty="0" smtClean="0"/>
              <a:t>(See </a:t>
            </a:r>
            <a:r>
              <a:rPr lang="en-US" dirty="0" smtClean="0">
                <a:hlinkClick r:id="rId5"/>
              </a:rPr>
              <a:t>menu-multi-level-vertical.html</a:t>
            </a:r>
            <a:r>
              <a:rPr lang="en-US" dirty="0" smtClean="0"/>
              <a:t> example)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list-style-type CSS property specifies appearance of a list item element.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Examples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{ </a:t>
            </a:r>
            <a:r>
              <a:rPr lang="en-US" dirty="0" err="1" smtClean="0"/>
              <a:t>list-style-type:</a:t>
            </a:r>
            <a:r>
              <a:rPr lang="en-US" b="1" dirty="0" err="1" smtClean="0"/>
              <a:t>circle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list-style-type:</a:t>
            </a:r>
            <a:r>
              <a:rPr lang="en-US" b="1" dirty="0" err="1" smtClean="0"/>
              <a:t>square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list-style-type:</a:t>
            </a:r>
            <a:r>
              <a:rPr lang="en-US" b="1" dirty="0" err="1" smtClean="0"/>
              <a:t>upper-roman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{ </a:t>
            </a:r>
            <a:r>
              <a:rPr lang="en-US" dirty="0" err="1" smtClean="0"/>
              <a:t>list-style-type:l</a:t>
            </a:r>
            <a:r>
              <a:rPr lang="en-US" b="1" dirty="0" err="1" smtClean="0"/>
              <a:t>ower-alpha</a:t>
            </a:r>
            <a:r>
              <a:rPr lang="en-US" dirty="0" smtClean="0"/>
              <a:t>; 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Default </a:t>
            </a:r>
            <a:r>
              <a:rPr lang="en-US" dirty="0"/>
              <a:t>value: </a:t>
            </a:r>
            <a:r>
              <a:rPr lang="en-US" b="1" dirty="0" smtClean="0"/>
              <a:t>disc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ee </a:t>
            </a:r>
            <a:r>
              <a:rPr lang="en-US" dirty="0" smtClean="0">
                <a:hlinkClick r:id="rId2"/>
              </a:rPr>
              <a:t>css_list.html</a:t>
            </a:r>
            <a:r>
              <a:rPr lang="en-US" dirty="0" smtClean="0"/>
              <a:t> example)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5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list-style-type </a:t>
            </a:r>
            <a:r>
              <a:rPr lang="en-US" dirty="0"/>
              <a:t>Property</a:t>
            </a:r>
            <a:r>
              <a:rPr lang="en-US" dirty="0" smtClean="0"/>
              <a:t> </a:t>
            </a:r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530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 for a </a:t>
            </a:r>
            <a:r>
              <a:rPr lang="en-US" sz="1600" dirty="0"/>
              <a:t>complete list, see: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developer.mozilla.org/en/docs/Web/CSS/list-style-type</a:t>
            </a:r>
            <a:r>
              <a:rPr lang="en-US" sz="1600" dirty="0" smtClean="0"/>
              <a:t>  </a:t>
            </a:r>
            <a:endParaRPr lang="en-US" sz="16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/>
          </p:nvPr>
        </p:nvGraphicFramePr>
        <p:xfrm>
          <a:off x="1202772" y="1968684"/>
          <a:ext cx="9952908" cy="3840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51729"/>
                <a:gridCol w="3884434"/>
                <a:gridCol w="2416745"/>
              </a:tblGrid>
              <a:tr h="309708"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Value</a:t>
                      </a:r>
                      <a:endParaRPr lang="en-CA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Description</a:t>
                      </a:r>
                      <a:endParaRPr lang="en-CA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500" dirty="0" smtClean="0"/>
                        <a:t>e.g.</a:t>
                      </a:r>
                      <a:endParaRPr lang="en-CA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none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No item marker is shown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disc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A filled circle (default value)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circle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A hollow circle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square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A filled square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decimal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>
                          <a:effectLst/>
                        </a:rPr>
                        <a:t>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1, 2,</a:t>
                      </a:r>
                      <a:r>
                        <a:rPr lang="en-CA" sz="1500" baseline="0" dirty="0" smtClean="0"/>
                        <a:t> </a:t>
                      </a:r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decimal-leading-zero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Decimal numbers (leading 0)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01, 02, 03, … 98</a:t>
                      </a:r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lower-roman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Lowercase roman numerals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500" dirty="0" smtClean="0"/>
                        <a:t>i, ii, iii, iv, v…</a:t>
                      </a:r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upper-roman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Uppercase roman numerals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II, III, IV, V…</a:t>
                      </a:r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lower-</a:t>
                      </a:r>
                      <a:r>
                        <a:rPr lang="en-CA" sz="1500" dirty="0" err="1" smtClean="0"/>
                        <a:t>greek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Lowercase classical Greek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500" dirty="0" smtClean="0"/>
                        <a:t>α, β, γ…</a:t>
                      </a:r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lower-alpha, lower-</a:t>
                      </a:r>
                      <a:r>
                        <a:rPr lang="en-CA" sz="1500" dirty="0" err="1" smtClean="0"/>
                        <a:t>latin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Lowercase ASCII letters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a, b, c, … z</a:t>
                      </a:r>
                      <a:endParaRPr lang="en-CA" sz="1500" dirty="0"/>
                    </a:p>
                  </a:txBody>
                  <a:tcPr/>
                </a:tc>
              </a:tr>
              <a:tr h="309708"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upper-alpha, upper-</a:t>
                      </a:r>
                      <a:r>
                        <a:rPr lang="en-CA" sz="1500" dirty="0" err="1" smtClean="0"/>
                        <a:t>latin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Uppercase ASCII letters</a:t>
                      </a: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A, B, C, … Z</a:t>
                      </a:r>
                      <a:endParaRPr lang="en-CA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Formatting with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Tables </a:t>
            </a:r>
            <a:r>
              <a:rPr lang="en-US" dirty="0"/>
              <a:t>are the most complex elements in HTML. A table may contain </a:t>
            </a:r>
            <a:r>
              <a:rPr lang="en-US" dirty="0" smtClean="0"/>
              <a:t>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caption, row, cell, row groups, and column </a:t>
            </a:r>
            <a:r>
              <a:rPr lang="en-US" dirty="0" smtClean="0"/>
              <a:t>groups, header section, body section, footer section…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Some </a:t>
            </a:r>
            <a:r>
              <a:rPr lang="en-US" dirty="0"/>
              <a:t>CSS properties for table </a:t>
            </a:r>
            <a:r>
              <a:rPr lang="en-US" dirty="0" smtClean="0"/>
              <a:t>formatting include: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margin, padding, width, height, text-align, vertical-align, background-color, background-image, border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2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Formatting the whole Table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 Formatting </a:t>
            </a:r>
            <a:r>
              <a:rPr lang="en-CA" dirty="0"/>
              <a:t>Table </a:t>
            </a:r>
            <a:r>
              <a:rPr lang="en-CA" dirty="0" smtClean="0"/>
              <a:t>Cells: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dirty="0" smtClean="0"/>
              <a:t>(</a:t>
            </a:r>
            <a:r>
              <a:rPr lang="en-US" dirty="0"/>
              <a:t>See </a:t>
            </a:r>
            <a:r>
              <a:rPr lang="en-US" dirty="0" smtClean="0">
                <a:hlinkClick r:id="rId2"/>
              </a:rPr>
              <a:t>css_table.html</a:t>
            </a:r>
            <a:r>
              <a:rPr lang="en-US" dirty="0" smtClean="0"/>
              <a:t> </a:t>
            </a:r>
            <a:r>
              <a:rPr lang="en-US" dirty="0"/>
              <a:t>example) </a:t>
            </a:r>
            <a:endParaRPr lang="en-CA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244" y="225171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table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margin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auto;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80%;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table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1px solid black;}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table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background-color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yellow;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84244" y="363124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border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4px inset #4400FF;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padding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:10px 20px;}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background-color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green;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height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100px;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width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400px;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td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text-align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left;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vertical-align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: bottom;</a:t>
            </a:r>
            <a:r>
              <a:rPr lang="en-US" sz="1600" b="1" dirty="0">
                <a:solidFill>
                  <a:srgbClr val="8080C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81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Property</a:t>
            </a:r>
            <a:r>
              <a:rPr lang="en-US" dirty="0"/>
              <a:t>: </a:t>
            </a:r>
            <a:r>
              <a:rPr lang="en-US" b="1" dirty="0"/>
              <a:t>border-collapse</a:t>
            </a:r>
            <a:r>
              <a:rPr lang="en-US" dirty="0"/>
              <a:t> sets whether the table borders are collapsed into a single border or separated.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Example: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0504" y="296699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border-collapse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collapse;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80C0"/>
                </a:solidFill>
                <a:highlight>
                  <a:srgbClr val="FFFFFF"/>
                </a:highlight>
              </a:rPr>
              <a:t>	border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: 1px solid black;</a:t>
            </a:r>
            <a:endParaRPr lang="en-US" b="1" dirty="0">
              <a:solidFill>
                <a:srgbClr val="8080C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Sections/Groups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&lt;</a:t>
            </a:r>
            <a:r>
              <a:rPr lang="en-US" b="1" dirty="0" err="1"/>
              <a:t>thead</a:t>
            </a:r>
            <a:r>
              <a:rPr lang="en-US" b="1" dirty="0"/>
              <a:t>&gt; </a:t>
            </a:r>
            <a:r>
              <a:rPr lang="en-US" dirty="0"/>
              <a:t>- group the first one or more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&lt;</a:t>
            </a:r>
            <a:r>
              <a:rPr lang="en-US" b="1" dirty="0" err="1"/>
              <a:t>tbody</a:t>
            </a:r>
            <a:r>
              <a:rPr lang="en-US" b="1" dirty="0"/>
              <a:t>&gt; </a:t>
            </a:r>
            <a:r>
              <a:rPr lang="en-US" dirty="0"/>
              <a:t>- group the middle rows of a table for 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&lt;</a:t>
            </a:r>
            <a:r>
              <a:rPr lang="en-US" b="1" dirty="0" err="1"/>
              <a:t>tfoot</a:t>
            </a:r>
            <a:r>
              <a:rPr lang="en-US" b="1" dirty="0"/>
              <a:t>&gt; </a:t>
            </a:r>
            <a:r>
              <a:rPr lang="en-US" dirty="0"/>
              <a:t>- group the last one or more rows of a table for </a:t>
            </a:r>
            <a:r>
              <a:rPr lang="en-US" dirty="0" smtClean="0"/>
              <a:t>formatting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See </a:t>
            </a:r>
            <a:r>
              <a:rPr lang="en-US" dirty="0" smtClean="0">
                <a:hlinkClick r:id="rId2"/>
              </a:rPr>
              <a:t>css_table_section.html</a:t>
            </a:r>
            <a:r>
              <a:rPr lang="en-US" dirty="0" smtClean="0"/>
              <a:t> </a:t>
            </a:r>
            <a:r>
              <a:rPr lang="en-US" dirty="0"/>
              <a:t>example)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CSS </a:t>
            </a:r>
            <a:r>
              <a:rPr lang="en-US" dirty="0"/>
              <a:t>pseudo-class: is a keyword added to selectors that specifies a special state of the element to be selected.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Syntax: </a:t>
            </a:r>
            <a:r>
              <a:rPr lang="en-US" dirty="0" err="1"/>
              <a:t>Selector:pseudo-class</a:t>
            </a:r>
            <a:r>
              <a:rPr lang="en-US" dirty="0"/>
              <a:t> { property: values; }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Anchor </a:t>
            </a:r>
            <a:r>
              <a:rPr lang="en-US" dirty="0"/>
              <a:t>Pseudo-classes: links are styled differently depending on what state they are in: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a:link</a:t>
            </a:r>
            <a:r>
              <a:rPr lang="en-US" dirty="0"/>
              <a:t> - a normal, unvisited link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a:visited</a:t>
            </a:r>
            <a:r>
              <a:rPr lang="en-US" dirty="0"/>
              <a:t> - a link the user has visited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a:hover</a:t>
            </a:r>
            <a:r>
              <a:rPr lang="en-US" dirty="0"/>
              <a:t> - a link when the cursor hovers over it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a:active</a:t>
            </a:r>
            <a:r>
              <a:rPr lang="en-US" dirty="0"/>
              <a:t> - a link the moment it is clicked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Note</a:t>
            </a:r>
            <a:r>
              <a:rPr lang="en-US" dirty="0"/>
              <a:t>: When setting the style for several link states, </a:t>
            </a:r>
            <a:r>
              <a:rPr lang="en-US" dirty="0" smtClean="0"/>
              <a:t>you must declare the </a:t>
            </a:r>
            <a:r>
              <a:rPr lang="en-US" dirty="0" err="1" smtClean="0"/>
              <a:t>pseudoclasses</a:t>
            </a:r>
            <a:r>
              <a:rPr lang="en-US" dirty="0" smtClean="0"/>
              <a:t> in the above order in your CSS file,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b="1" dirty="0" smtClean="0"/>
              <a:t>:link :visited :hover: active</a:t>
            </a:r>
            <a:endParaRPr lang="en-US" b="1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/>
              <a:t>(See </a:t>
            </a:r>
            <a:r>
              <a:rPr lang="en-US" dirty="0" smtClean="0">
                <a:hlinkClick r:id="rId2"/>
              </a:rPr>
              <a:t>css_link.html</a:t>
            </a:r>
            <a:r>
              <a:rPr lang="en-US" dirty="0" smtClean="0"/>
              <a:t> &amp; </a:t>
            </a:r>
            <a:r>
              <a:rPr lang="en-US" dirty="0">
                <a:hlinkClick r:id="rId3"/>
              </a:rPr>
              <a:t>css_link-as-button.html</a:t>
            </a:r>
            <a:r>
              <a:rPr lang="en-US" dirty="0" smtClean="0"/>
              <a:t> examples)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10763</TotalTime>
  <Words>1793</Words>
  <Application>Microsoft Office PowerPoint</Application>
  <PresentationFormat>Widescreen</PresentationFormat>
  <Paragraphs>319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Retrospect</vt:lpstr>
      <vt:lpstr>INT222</vt:lpstr>
      <vt:lpstr>Agenda</vt:lpstr>
      <vt:lpstr>CSS Lists</vt:lpstr>
      <vt:lpstr>list-style-type Property Values</vt:lpstr>
      <vt:lpstr>Table Formatting with CSS</vt:lpstr>
      <vt:lpstr>Table Formatting</vt:lpstr>
      <vt:lpstr>Border Collapse</vt:lpstr>
      <vt:lpstr>Table Sections/Groups</vt:lpstr>
      <vt:lpstr>Styling Links</vt:lpstr>
      <vt:lpstr>CSS – display Property</vt:lpstr>
      <vt:lpstr>The display Property Values</vt:lpstr>
      <vt:lpstr>Centering Lines Of Text</vt:lpstr>
      <vt:lpstr>Centering a Block</vt:lpstr>
      <vt:lpstr>Positioning</vt:lpstr>
      <vt:lpstr>Positioning</vt:lpstr>
      <vt:lpstr>Positioning</vt:lpstr>
      <vt:lpstr>Positioning</vt:lpstr>
      <vt:lpstr>HTML5 Structural Elements</vt:lpstr>
      <vt:lpstr>HTML5 Structural Elements</vt:lpstr>
      <vt:lpstr>HTML5 Structural Elements</vt:lpstr>
      <vt:lpstr>Web Page Layouts </vt:lpstr>
      <vt:lpstr>Web Page Layouts</vt:lpstr>
      <vt:lpstr>Create Layouts with HTML5 and CSS3</vt:lpstr>
      <vt:lpstr>Create Layouts with HTML5 and CSS3</vt:lpstr>
      <vt:lpstr>Navigation and Menus</vt:lpstr>
      <vt:lpstr>Navigation and Menus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361</cp:revision>
  <cp:lastPrinted>2016-01-07T17:03:32Z</cp:lastPrinted>
  <dcterms:created xsi:type="dcterms:W3CDTF">2015-09-07T20:55:59Z</dcterms:created>
  <dcterms:modified xsi:type="dcterms:W3CDTF">2016-10-13T19:05:20Z</dcterms:modified>
</cp:coreProperties>
</file>