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34"/>
  </p:notesMasterIdLst>
  <p:sldIdLst>
    <p:sldId id="256" r:id="rId2"/>
    <p:sldId id="435" r:id="rId3"/>
    <p:sldId id="436" r:id="rId4"/>
    <p:sldId id="437" r:id="rId5"/>
    <p:sldId id="438" r:id="rId6"/>
    <p:sldId id="439" r:id="rId7"/>
    <p:sldId id="440" r:id="rId8"/>
    <p:sldId id="441" r:id="rId9"/>
    <p:sldId id="442" r:id="rId10"/>
    <p:sldId id="443" r:id="rId11"/>
    <p:sldId id="444" r:id="rId12"/>
    <p:sldId id="445" r:id="rId13"/>
    <p:sldId id="446" r:id="rId14"/>
    <p:sldId id="447" r:id="rId15"/>
    <p:sldId id="448" r:id="rId16"/>
    <p:sldId id="449" r:id="rId17"/>
    <p:sldId id="450" r:id="rId18"/>
    <p:sldId id="451" r:id="rId19"/>
    <p:sldId id="452" r:id="rId20"/>
    <p:sldId id="453" r:id="rId21"/>
    <p:sldId id="454" r:id="rId22"/>
    <p:sldId id="455" r:id="rId23"/>
    <p:sldId id="456" r:id="rId24"/>
    <p:sldId id="457" r:id="rId25"/>
    <p:sldId id="458" r:id="rId26"/>
    <p:sldId id="459" r:id="rId27"/>
    <p:sldId id="460" r:id="rId28"/>
    <p:sldId id="461" r:id="rId29"/>
    <p:sldId id="462" r:id="rId30"/>
    <p:sldId id="463" r:id="rId31"/>
    <p:sldId id="465" r:id="rId32"/>
    <p:sldId id="347" r:id="rId33"/>
  </p:sldIdLst>
  <p:sldSz cx="12192000" cy="6858000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63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38" y="1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6C823-1D9E-4D70-86C7-43C7714287C3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9925"/>
            <a:ext cx="5619750" cy="36655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275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061DDE-A2AF-4403-8BC5-E6385BCF2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290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5632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546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466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471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2454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921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73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072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234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5C13C94-C31D-40E5-8260-267204DC9039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462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500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5C13C94-C31D-40E5-8260-267204DC9039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9038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patrick.crawford/shared/fall-2016/int222/lecture8/input-tags-html5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patrick.crawford/shared/fall-2016/int222/lecture8/js-form-validation-all-digits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patrick.crawford/shared/fall-2016/int222/lecture8/js-form-validation-all-alphabetic-letters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patrick.crawford/shared/fall-2016/int222/lecture8/js-form-validation-at-least-1-letter.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patrick.crawford/shared/fall-2016/int222/lecture8/js-form-validation-name-and-phone.htm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patrick.crawford/shared/fall-2016/int222/lecture8/js-form-validation-multipleField-error-on-page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patrick.crawford/shared/fall-2016/int222/lecture8/form-validation-textarea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patrick.crawford/shared/fall-2016/int222/lecture8/form-radio-validation.htm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patrick.crawford/shared/fall-2016/int222/lecture8/form-validation-checkbox.html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patrick.crawford/shared/fall-2016/int222/lecture8/form-validation-select-single.html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patrick.crawford/shared/fall-2016/int222/lecture8/form-validation-select-multiple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patrick.crawford/shared/fall-2016/int222/lecture8/js-code-inline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patrick.crawford/shared/fall-2016/int222/lecture8/js-code-internal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patrick.crawford/shared/fall-2016/int222/lecture8/js-code-external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yahoo.com/performance/rules.html#js_bottom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cs.senecac.on.ca/~patrick.crawford/shared/fall-2016/int222/lecture8/changeCSS.html" TargetMode="External"/><Relationship Id="rId2" Type="http://schemas.openxmlformats.org/officeDocument/2006/relationships/hyperlink" Target="https://scs.senecac.on.ca/~patrick.crawford/shared/fall-2016/int222/lecture8/innerHTML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cs.senecac.on.ca/~patrick.crawford/shared/fall-2016/int222/lecture8/temp-conversion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347552" y="1557982"/>
            <a:ext cx="7772400" cy="1470025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en-US" dirty="0" smtClean="0"/>
              <a:t>INT222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742793" y="3103449"/>
            <a:ext cx="6981916" cy="1752600"/>
          </a:xfrm>
        </p:spPr>
        <p:txBody>
          <a:bodyPr rtlCol="0">
            <a:norm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en-US" dirty="0"/>
              <a:t>Using JavaScript in HTML </a:t>
            </a:r>
            <a:r>
              <a:rPr lang="en-US" dirty="0" smtClean="0"/>
              <a:t>&amp; </a:t>
            </a:r>
            <a:r>
              <a:rPr lang="en-US" dirty="0"/>
              <a:t>Introduction to Client-side </a:t>
            </a:r>
            <a:r>
              <a:rPr lang="en-US" dirty="0" smtClean="0"/>
              <a:t>validation</a:t>
            </a:r>
            <a:endParaRPr lang="en-US" dirty="0"/>
          </a:p>
          <a:p>
            <a:pPr algn="ctr">
              <a:spcAft>
                <a:spcPts val="0"/>
              </a:spcAft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47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/>
              <a:t>Introduction to Client-side Form </a:t>
            </a:r>
            <a:r>
              <a:rPr lang="en-US" sz="5400" dirty="0" smtClean="0"/>
              <a:t>Validation</a:t>
            </a:r>
            <a:br>
              <a:rPr lang="en-US" sz="5400" dirty="0" smtClean="0"/>
            </a:b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541712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Client-Side Form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At </a:t>
            </a:r>
            <a:r>
              <a:rPr lang="en-US" dirty="0"/>
              <a:t>the client-side of an web app, validate and ensure the user’s form inputs are necessary and properly formatted for form processing.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</a:t>
            </a:r>
            <a:r>
              <a:rPr lang="en-US" b="1" dirty="0" smtClean="0"/>
              <a:t>Advantages</a:t>
            </a:r>
            <a:endParaRPr lang="en-US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Saves</a:t>
            </a:r>
            <a:r>
              <a:rPr lang="en-US" dirty="0"/>
              <a:t> time and bandwidth.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It's </a:t>
            </a:r>
            <a:r>
              <a:rPr lang="en-US" b="1" dirty="0"/>
              <a:t>fast</a:t>
            </a:r>
            <a:r>
              <a:rPr lang="en-US" dirty="0"/>
              <a:t> with immediate user feedback without having to wait for the page to load.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You can safely display only one error at a time and focus on the </a:t>
            </a:r>
            <a:r>
              <a:rPr lang="en-US" dirty="0" smtClean="0"/>
              <a:t>invalid </a:t>
            </a:r>
            <a:r>
              <a:rPr lang="en-US" dirty="0"/>
              <a:t>field, to help ensure that the user correctly fills in all the details as required.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However, we do still </a:t>
            </a:r>
            <a:r>
              <a:rPr lang="en-US" dirty="0"/>
              <a:t>need</a:t>
            </a:r>
            <a:r>
              <a:rPr lang="en-US" b="1" dirty="0"/>
              <a:t> server-side </a:t>
            </a:r>
            <a:r>
              <a:rPr lang="en-US" b="1" dirty="0" smtClean="0"/>
              <a:t>validation</a:t>
            </a:r>
            <a:r>
              <a:rPr lang="en-US" dirty="0"/>
              <a:t> </a:t>
            </a:r>
            <a:r>
              <a:rPr lang="en-US" dirty="0" smtClean="0"/>
              <a:t>(validating a user account, </a:t>
            </a:r>
            <a:r>
              <a:rPr lang="en-US" dirty="0" err="1" smtClean="0"/>
              <a:t>etc</a:t>
            </a:r>
            <a:r>
              <a:rPr lang="en-US" dirty="0" smtClean="0"/>
              <a:t>).</a:t>
            </a:r>
            <a:endParaRPr lang="en-US" b="1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Modern web applications make extensive use of both</a:t>
            </a:r>
          </a:p>
        </p:txBody>
      </p:sp>
    </p:spTree>
    <p:extLst>
      <p:ext uri="{BB962C8B-B14F-4D97-AF65-F5344CB8AC3E}">
        <p14:creationId xmlns:p14="http://schemas.microsoft.com/office/powerpoint/2010/main" val="619389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Client-Side Validation with </a:t>
            </a:r>
            <a:r>
              <a:rPr lang="en-US" b="1" dirty="0"/>
              <a:t>HTML5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HTML5 </a:t>
            </a:r>
            <a:r>
              <a:rPr lang="en-US" dirty="0"/>
              <a:t>provides several new types for form &lt;input&gt; tags.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These </a:t>
            </a:r>
            <a:r>
              <a:rPr lang="en-US" dirty="0"/>
              <a:t>new features allow better input control and validation.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Some </a:t>
            </a:r>
            <a:r>
              <a:rPr lang="en-US" dirty="0"/>
              <a:t>HTML5 new values of input type attribute: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color</a:t>
            </a:r>
            <a:r>
              <a:rPr lang="en-US" dirty="0"/>
              <a:t>, date, </a:t>
            </a:r>
            <a:r>
              <a:rPr lang="en-US" dirty="0" err="1" smtClean="0"/>
              <a:t>datetime</a:t>
            </a:r>
            <a:r>
              <a:rPr lang="en-US" dirty="0" smtClean="0"/>
              <a:t>-local, </a:t>
            </a:r>
            <a:r>
              <a:rPr lang="en-US" dirty="0"/>
              <a:t>email, month, number, range, search, </a:t>
            </a:r>
            <a:r>
              <a:rPr lang="en-US" dirty="0" err="1"/>
              <a:t>tel</a:t>
            </a:r>
            <a:r>
              <a:rPr lang="en-US" dirty="0"/>
              <a:t>, time, </a:t>
            </a:r>
            <a:r>
              <a:rPr lang="en-US" dirty="0" err="1"/>
              <a:t>url</a:t>
            </a:r>
            <a:r>
              <a:rPr lang="en-US" dirty="0"/>
              <a:t>, week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Example: </a:t>
            </a:r>
            <a:r>
              <a:rPr lang="en-US" dirty="0" smtClean="0">
                <a:hlinkClick r:id="rId2"/>
              </a:rPr>
              <a:t>input-tags-html5.html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35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Client-Side Validation with </a:t>
            </a:r>
            <a:r>
              <a:rPr lang="en-US" b="1" dirty="0"/>
              <a:t>HTML5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</a:t>
            </a:r>
            <a:r>
              <a:rPr lang="en-US" b="1" dirty="0" smtClean="0"/>
              <a:t>required</a:t>
            </a:r>
            <a:r>
              <a:rPr lang="en-US" dirty="0" smtClean="0"/>
              <a:t> </a:t>
            </a:r>
            <a:r>
              <a:rPr lang="en-US" dirty="0"/>
              <a:t>attribute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Specifies that an input field is required (must </a:t>
            </a:r>
            <a:r>
              <a:rPr lang="en-US" dirty="0" smtClean="0"/>
              <a:t>have a </a:t>
            </a:r>
            <a:r>
              <a:rPr lang="en-US" b="1" dirty="0" smtClean="0"/>
              <a:t>value</a:t>
            </a:r>
            <a:r>
              <a:rPr lang="en-US" dirty="0" smtClean="0"/>
              <a:t> to send to the server).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spaces </a:t>
            </a:r>
            <a:r>
              <a:rPr lang="en-US" dirty="0"/>
              <a:t>are acceptable</a:t>
            </a:r>
            <a:r>
              <a:rPr lang="en-US" dirty="0" smtClean="0"/>
              <a:t>. 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</a:t>
            </a:r>
            <a:r>
              <a:rPr lang="en-US" b="1" dirty="0" smtClean="0"/>
              <a:t>pattern</a:t>
            </a:r>
            <a:r>
              <a:rPr lang="en-US" dirty="0" smtClean="0"/>
              <a:t> </a:t>
            </a:r>
            <a:r>
              <a:rPr lang="en-US" dirty="0"/>
              <a:t>attribute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Specifies a regular expression to check the input value against.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E.g. Phone Number (format: xxx-xxx-</a:t>
            </a:r>
            <a:r>
              <a:rPr lang="en-US" dirty="0" err="1"/>
              <a:t>xxxx</a:t>
            </a:r>
            <a:r>
              <a:rPr lang="en-US" dirty="0"/>
              <a:t>):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Attribute </a:t>
            </a:r>
            <a:r>
              <a:rPr lang="en-US" dirty="0"/>
              <a:t>pattern is only allowed when the input type is email, password, search, </a:t>
            </a:r>
            <a:r>
              <a:rPr lang="en-US" dirty="0" err="1"/>
              <a:t>tel</a:t>
            </a:r>
            <a:r>
              <a:rPr lang="en-US" dirty="0"/>
              <a:t>, text, or </a:t>
            </a:r>
            <a:r>
              <a:rPr lang="en-US" dirty="0" err="1"/>
              <a:t>url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06581" y="3977529"/>
            <a:ext cx="72977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&lt;label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</a:rPr>
              <a:t>for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"phone"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Phone Number: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&lt;/label&gt;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input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</a:rPr>
              <a:t>type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n-US" sz="1400" b="1" dirty="0" err="1">
                <a:solidFill>
                  <a:srgbClr val="8000FF"/>
                </a:solidFill>
                <a:highlight>
                  <a:srgbClr val="FFFFFF"/>
                </a:highlight>
              </a:rPr>
              <a:t>tel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pattern=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"^\d{3}-\d{3}-\d{4}$"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</a:rPr>
              <a:t>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"phone"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388183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Client-Side Validation with </a:t>
            </a:r>
            <a:r>
              <a:rPr lang="en-US" b="1" dirty="0"/>
              <a:t>HTML5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</a:t>
            </a:r>
            <a:r>
              <a:rPr lang="en-US" b="1" dirty="0" smtClean="0"/>
              <a:t>min</a:t>
            </a:r>
            <a:r>
              <a:rPr lang="en-US" dirty="0"/>
              <a:t>, </a:t>
            </a:r>
            <a:r>
              <a:rPr lang="en-US" b="1" dirty="0"/>
              <a:t>max</a:t>
            </a:r>
            <a:r>
              <a:rPr lang="en-US" dirty="0"/>
              <a:t>, </a:t>
            </a:r>
            <a:r>
              <a:rPr lang="en-US" b="1" dirty="0" err="1"/>
              <a:t>maxlength</a:t>
            </a:r>
            <a:r>
              <a:rPr lang="en-US" dirty="0"/>
              <a:t>, </a:t>
            </a:r>
            <a:r>
              <a:rPr lang="en-US" b="1" dirty="0"/>
              <a:t>step</a:t>
            </a:r>
            <a:r>
              <a:rPr lang="en-US" dirty="0"/>
              <a:t> attributes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Specifies </a:t>
            </a:r>
            <a:r>
              <a:rPr lang="en-US" dirty="0"/>
              <a:t>the minimum/maximum value for number, date or range input field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E.g.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24297" y="2722658"/>
            <a:ext cx="76809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&lt;input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b="1" dirty="0">
                <a:solidFill>
                  <a:srgbClr val="8000FF"/>
                </a:solidFill>
                <a:highlight>
                  <a:srgbClr val="FFFFFF"/>
                </a:highlight>
              </a:rPr>
              <a:t>"number"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b="1" dirty="0">
                <a:solidFill>
                  <a:srgbClr val="8000FF"/>
                </a:solidFill>
                <a:highlight>
                  <a:srgbClr val="FFFFFF"/>
                </a:highlight>
              </a:rPr>
              <a:t>"entry12"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min=</a:t>
            </a:r>
            <a:r>
              <a:rPr lang="en-US" b="1" dirty="0">
                <a:solidFill>
                  <a:srgbClr val="8000FF"/>
                </a:solidFill>
                <a:highlight>
                  <a:srgbClr val="FFFFFF"/>
                </a:highlight>
              </a:rPr>
              <a:t>"2"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max=</a:t>
            </a:r>
            <a:r>
              <a:rPr lang="en-US" b="1" dirty="0">
                <a:solidFill>
                  <a:srgbClr val="8000FF"/>
                </a:solidFill>
                <a:highlight>
                  <a:srgbClr val="FFFFFF"/>
                </a:highlight>
              </a:rPr>
              <a:t>"20"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step=</a:t>
            </a:r>
            <a:r>
              <a:rPr lang="en-US" b="1" dirty="0">
                <a:solidFill>
                  <a:srgbClr val="8000FF"/>
                </a:solidFill>
                <a:highlight>
                  <a:srgbClr val="FFFFFF"/>
                </a:highlight>
              </a:rPr>
              <a:t>"2"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/&gt;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9948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Client-Side Validation with </a:t>
            </a:r>
            <a:r>
              <a:rPr lang="en-US" b="1" dirty="0"/>
              <a:t>HTML5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 smtClean="0"/>
              <a:t>  title</a:t>
            </a:r>
            <a:r>
              <a:rPr lang="en-US" dirty="0" smtClean="0"/>
              <a:t> attribute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Used </a:t>
            </a:r>
            <a:r>
              <a:rPr lang="en-US" dirty="0"/>
              <a:t>to give hints, show validation rules or instructions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Becomes visible when the user hovers over the corresponding element, </a:t>
            </a:r>
            <a:r>
              <a:rPr lang="en-US" dirty="0" err="1" smtClean="0"/>
              <a:t>ie</a:t>
            </a:r>
            <a:r>
              <a:rPr lang="en-US" dirty="0" smtClean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84663" y="3272639"/>
            <a:ext cx="917012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SSN: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&lt;input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type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600" b="1" dirty="0">
                <a:solidFill>
                  <a:srgbClr val="8000FF"/>
                </a:solidFill>
                <a:highlight>
                  <a:srgbClr val="FFFFFF"/>
                </a:highlight>
              </a:rPr>
              <a:t>"text"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6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n-US" sz="1600" b="1" dirty="0" err="1">
                <a:solidFill>
                  <a:srgbClr val="8000FF"/>
                </a:solidFill>
                <a:highlight>
                  <a:srgbClr val="FFFFFF"/>
                </a:highlight>
              </a:rPr>
              <a:t>ssn</a:t>
            </a:r>
            <a:r>
              <a:rPr lang="en-US" sz="16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pattern=</a:t>
            </a:r>
            <a:r>
              <a:rPr lang="en-US" sz="1600" b="1" dirty="0">
                <a:solidFill>
                  <a:srgbClr val="8000FF"/>
                </a:solidFill>
                <a:highlight>
                  <a:srgbClr val="FFFFFF"/>
                </a:highlight>
              </a:rPr>
              <a:t>"^\d{3}-\d{2}-\d{4}$"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title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600" b="1" dirty="0">
                <a:solidFill>
                  <a:srgbClr val="8000FF"/>
                </a:solidFill>
                <a:highlight>
                  <a:srgbClr val="FFFFFF"/>
                </a:highlight>
              </a:rPr>
              <a:t>"The Social Security Number"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/&gt;</a:t>
            </a:r>
            <a:endParaRPr lang="en-US" sz="1600" dirty="0"/>
          </a:p>
        </p:txBody>
      </p:sp>
      <p:pic>
        <p:nvPicPr>
          <p:cNvPr id="5" name="Picture 3" descr="C:\SenecaCollege\INT222-BTI220\tmp\bk_tile-ol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663" y="3804039"/>
            <a:ext cx="3027067" cy="666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13450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Client-Side Validation with </a:t>
            </a:r>
            <a:r>
              <a:rPr lang="en-US" b="1" dirty="0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With JavaScript, we have more freedom to create more complex validation rules in the client-side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We also have more control of how errors are displayed, </a:t>
            </a:r>
            <a:r>
              <a:rPr lang="en-US" dirty="0" err="1" smtClean="0"/>
              <a:t>ie</a:t>
            </a:r>
            <a:r>
              <a:rPr lang="en-US" dirty="0" smtClean="0"/>
              <a:t>: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Highlight all fields currently in error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Hide / Show error messages depending on if the user is focused on the control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Hide / Show a full list of all errors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Hide / Show errors directly beside the offending control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 smtClean="0"/>
              <a:t>etc</a:t>
            </a:r>
            <a:r>
              <a:rPr lang="en-US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9128253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Client-Side Validation with </a:t>
            </a:r>
            <a:r>
              <a:rPr lang="en-US" b="1" dirty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4239651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 smtClean="0"/>
              <a:t>  General Guidelines</a:t>
            </a:r>
            <a:endParaRPr lang="en-US" b="1" dirty="0"/>
          </a:p>
          <a:p>
            <a:pPr marL="201168" lvl="1" indent="0">
              <a:spcBef>
                <a:spcPts val="1800"/>
              </a:spcBef>
              <a:buNone/>
            </a:pPr>
            <a:r>
              <a:rPr lang="en-US" b="1" dirty="0" smtClean="0"/>
              <a:t>Presence</a:t>
            </a:r>
            <a:r>
              <a:rPr lang="en-US" dirty="0" smtClean="0"/>
              <a:t> </a:t>
            </a:r>
            <a:r>
              <a:rPr lang="en-US" dirty="0"/>
              <a:t>or </a:t>
            </a:r>
            <a:r>
              <a:rPr lang="en-US" b="1" dirty="0"/>
              <a:t>Absence</a:t>
            </a:r>
            <a:r>
              <a:rPr lang="en-US" dirty="0"/>
              <a:t> Test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/>
              <a:t>To determine whether the required fields left empty. </a:t>
            </a:r>
          </a:p>
          <a:p>
            <a:pPr marL="201168" lvl="1" indent="0">
              <a:spcBef>
                <a:spcPts val="1200"/>
              </a:spcBef>
              <a:buNone/>
            </a:pPr>
            <a:r>
              <a:rPr lang="en-US" b="1" dirty="0" smtClean="0"/>
              <a:t>Value</a:t>
            </a:r>
            <a:r>
              <a:rPr lang="en-US" dirty="0" smtClean="0"/>
              <a:t> </a:t>
            </a:r>
            <a:r>
              <a:rPr lang="en-US" dirty="0"/>
              <a:t>Test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/>
              <a:t>To determine if a field has a specific value or code. </a:t>
            </a:r>
          </a:p>
          <a:p>
            <a:pPr marL="201168" lvl="1" indent="0">
              <a:spcBef>
                <a:spcPts val="1200"/>
              </a:spcBef>
              <a:buNone/>
            </a:pPr>
            <a:r>
              <a:rPr lang="en-US" b="1" dirty="0" smtClean="0"/>
              <a:t>Range</a:t>
            </a:r>
            <a:r>
              <a:rPr lang="en-US" dirty="0" smtClean="0"/>
              <a:t> </a:t>
            </a:r>
            <a:r>
              <a:rPr lang="en-US" dirty="0"/>
              <a:t>Test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 smtClean="0"/>
              <a:t>To </a:t>
            </a:r>
            <a:r>
              <a:rPr lang="en-US" sz="1600" dirty="0"/>
              <a:t>determine if a value entered is within a specific range (inclusive or exclusive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875355" y="1845734"/>
            <a:ext cx="5114862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201168" lvl="1" indent="0">
              <a:spcBef>
                <a:spcPts val="1800"/>
              </a:spcBef>
              <a:buNone/>
            </a:pPr>
            <a:r>
              <a:rPr lang="en-US" b="1" dirty="0" smtClean="0"/>
              <a:t>"Reasonableness"</a:t>
            </a:r>
            <a:r>
              <a:rPr lang="en-US" dirty="0" smtClean="0"/>
              <a:t> Test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/>
              <a:t>To determine if a value entered is reasonable based on other information supplied or information available to us. This test needs to be </a:t>
            </a:r>
            <a:r>
              <a:rPr lang="en-US" sz="1600" dirty="0" smtClean="0"/>
              <a:t>reviewed </a:t>
            </a:r>
            <a:r>
              <a:rPr lang="en-US" sz="1600" dirty="0"/>
              <a:t>periodically. </a:t>
            </a:r>
            <a:endParaRPr lang="en-US" sz="1600" dirty="0" smtClean="0"/>
          </a:p>
          <a:p>
            <a:pPr marL="201168" lvl="1" indent="0">
              <a:spcBef>
                <a:spcPts val="1200"/>
              </a:spcBef>
              <a:buNone/>
            </a:pPr>
            <a:r>
              <a:rPr lang="en-US" b="1" dirty="0"/>
              <a:t>Check Digit</a:t>
            </a:r>
            <a:r>
              <a:rPr lang="en-US" dirty="0"/>
              <a:t> Test</a:t>
            </a:r>
            <a:endParaRPr lang="en-US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/>
              <a:t>To determine if for example, a credit card number or a Driver's license number is valid. </a:t>
            </a:r>
            <a:endParaRPr lang="en-US" sz="1600" dirty="0" smtClean="0"/>
          </a:p>
          <a:p>
            <a:pPr marL="201168" lvl="1" indent="0">
              <a:spcBef>
                <a:spcPts val="1200"/>
              </a:spcBef>
              <a:buNone/>
            </a:pPr>
            <a:r>
              <a:rPr lang="en-US" b="1" dirty="0"/>
              <a:t>Consistency</a:t>
            </a:r>
            <a:r>
              <a:rPr lang="en-US" dirty="0"/>
              <a:t> </a:t>
            </a:r>
            <a:r>
              <a:rPr lang="en-US" dirty="0" smtClean="0"/>
              <a:t>Test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/>
              <a:t>To determine if a value entered is consistent with other information entered.</a:t>
            </a:r>
          </a:p>
        </p:txBody>
      </p:sp>
    </p:spTree>
    <p:extLst>
      <p:ext uri="{BB962C8B-B14F-4D97-AF65-F5344CB8AC3E}">
        <p14:creationId xmlns:p14="http://schemas.microsoft.com/office/powerpoint/2010/main" val="15812243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Validation - </a:t>
            </a:r>
            <a:r>
              <a:rPr lang="en-US" b="1" dirty="0" err="1" smtClean="0"/>
              <a:t>onsubmit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HTML </a:t>
            </a:r>
            <a:r>
              <a:rPr lang="en-US" dirty="0"/>
              <a:t>form </a:t>
            </a:r>
            <a:r>
              <a:rPr lang="en-US" b="1" dirty="0" err="1"/>
              <a:t>onsubmit</a:t>
            </a:r>
            <a:r>
              <a:rPr lang="en-US" dirty="0"/>
              <a:t> event attribute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Executes some </a:t>
            </a:r>
            <a:r>
              <a:rPr lang="en-US" dirty="0"/>
              <a:t>JavaScript when a form is submitted.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browser will stop sending the form to </a:t>
            </a:r>
            <a:r>
              <a:rPr lang="en-US" dirty="0" smtClean="0"/>
              <a:t>the server </a:t>
            </a:r>
            <a:r>
              <a:rPr lang="en-US" b="1" dirty="0"/>
              <a:t>only when </a:t>
            </a:r>
            <a:r>
              <a:rPr lang="en-US" dirty="0"/>
              <a:t>the </a:t>
            </a:r>
            <a:r>
              <a:rPr lang="en-US" dirty="0" err="1"/>
              <a:t>onsubmit</a:t>
            </a:r>
            <a:r>
              <a:rPr lang="en-US" dirty="0"/>
              <a:t> attribute (event handler) gets the value of </a:t>
            </a:r>
            <a:r>
              <a:rPr lang="en-US" dirty="0" smtClean="0"/>
              <a:t>"return false".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e.g.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</a:t>
            </a:r>
            <a:r>
              <a:rPr lang="en-US" b="1" dirty="0" smtClean="0"/>
              <a:t>Note</a:t>
            </a:r>
            <a:r>
              <a:rPr lang="en-US" dirty="0"/>
              <a:t>: never use </a:t>
            </a:r>
            <a:r>
              <a:rPr lang="en-US" dirty="0" err="1"/>
              <a:t>onsubmit</a:t>
            </a:r>
            <a:r>
              <a:rPr lang="en-US" dirty="0"/>
              <a:t> on the submit button. </a:t>
            </a:r>
            <a:r>
              <a:rPr lang="en-US" dirty="0" smtClean="0"/>
              <a:t>This </a:t>
            </a:r>
            <a:r>
              <a:rPr lang="en-US" dirty="0"/>
              <a:t>will not stop the invalid data to be send </a:t>
            </a:r>
            <a:r>
              <a:rPr lang="en-US" dirty="0" smtClean="0"/>
              <a:t>out to the server.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58536" y="3735365"/>
            <a:ext cx="828185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&lt;form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</a:rPr>
              <a:t>name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'</a:t>
            </a:r>
            <a:r>
              <a:rPr lang="en-US" sz="1400" b="1" dirty="0" err="1">
                <a:solidFill>
                  <a:srgbClr val="8000FF"/>
                </a:solidFill>
                <a:highlight>
                  <a:srgbClr val="FFFFFF"/>
                </a:highlight>
              </a:rPr>
              <a:t>exForm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'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</a:rPr>
              <a:t>method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'post'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</a:rPr>
              <a:t>action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'https://httpbin.org/post'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FF0000"/>
                </a:solidFill>
                <a:highlight>
                  <a:srgbClr val="FFFFFF"/>
                </a:highlight>
              </a:rPr>
              <a:t>onsubmit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'return </a:t>
            </a:r>
            <a:r>
              <a:rPr lang="en-US" sz="1400" b="1" dirty="0" err="1">
                <a:solidFill>
                  <a:srgbClr val="8000FF"/>
                </a:solidFill>
                <a:highlight>
                  <a:srgbClr val="FFFFFF"/>
                </a:highlight>
              </a:rPr>
              <a:t>formValidation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();'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     &lt;!--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</a:rPr>
              <a:t>... --&gt;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form&gt;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08745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Validation -</a:t>
            </a:r>
            <a:r>
              <a:rPr lang="en-US" dirty="0" smtClean="0"/>
              <a:t> </a:t>
            </a:r>
            <a:r>
              <a:rPr lang="en-US" b="1" dirty="0" smtClean="0"/>
              <a:t>text fields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Rule</a:t>
            </a:r>
            <a:r>
              <a:rPr lang="en-US" dirty="0"/>
              <a:t>: </a:t>
            </a:r>
            <a:r>
              <a:rPr lang="en-US" b="1" dirty="0"/>
              <a:t>all digits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Code:  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Example: </a:t>
            </a:r>
            <a:r>
              <a:rPr lang="en-US" dirty="0" smtClean="0">
                <a:hlinkClick r:id="rId2"/>
              </a:rPr>
              <a:t>js-form-validation-all-digits.html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45622" y="2841751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validatePhoneNumber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</a:t>
            </a:r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input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804000"/>
                </a:solidFill>
                <a:highlight>
                  <a:srgbClr val="FFFFFF"/>
                </a:highlight>
              </a:rPr>
              <a:t>document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form1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phone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value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trim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b="1" dirty="0" err="1">
                <a:solidFill>
                  <a:srgbClr val="804000"/>
                </a:solidFill>
                <a:highlight>
                  <a:srgbClr val="FFFFFF"/>
                </a:highlight>
              </a:rPr>
              <a:t>parseInt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input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!=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input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en-US" sz="1400" b="1" dirty="0">
                <a:solidFill>
                  <a:srgbClr val="804000"/>
                </a:solidFill>
                <a:highlight>
                  <a:srgbClr val="FFFFFF"/>
                </a:highlight>
              </a:rPr>
              <a:t>alert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'Please enter a phone number, numbers only'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en-US" sz="1400" b="1" dirty="0" smtClean="0">
                <a:solidFill>
                  <a:srgbClr val="804000"/>
                </a:solidFill>
                <a:highlight>
                  <a:srgbClr val="FFFFFF"/>
                </a:highlight>
              </a:rPr>
              <a:t>document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form1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phone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b="1" dirty="0" smtClean="0">
                <a:solidFill>
                  <a:srgbClr val="804000"/>
                </a:solidFill>
                <a:highlight>
                  <a:srgbClr val="FFFFFF"/>
                </a:highlight>
              </a:rPr>
              <a:t>focus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en-US" sz="14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false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// failed for validation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true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</a:rPr>
              <a:t>// passed for validation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</a:rPr>
              <a:t>//  </a:t>
            </a:r>
            <a:r>
              <a:rPr lang="en-US" sz="14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End of function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0515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Lab </a:t>
            </a:r>
            <a:r>
              <a:rPr lang="en-US" dirty="0"/>
              <a:t>5 Released (Due in 2 </a:t>
            </a:r>
            <a:r>
              <a:rPr lang="en-US" dirty="0" smtClean="0"/>
              <a:t>weeks)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Quiz 5 Next Week! (Covers this lecture)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(</a:t>
            </a:r>
            <a:r>
              <a:rPr lang="en-US" dirty="0" smtClean="0"/>
              <a:t>Review during the lab)</a:t>
            </a:r>
          </a:p>
        </p:txBody>
      </p:sp>
    </p:spTree>
    <p:extLst>
      <p:ext uri="{BB962C8B-B14F-4D97-AF65-F5344CB8AC3E}">
        <p14:creationId xmlns:p14="http://schemas.microsoft.com/office/powerpoint/2010/main" val="39959837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Validation - </a:t>
            </a:r>
            <a:r>
              <a:rPr lang="en-US" b="1" dirty="0"/>
              <a:t>text fields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69440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Rule</a:t>
            </a:r>
            <a:r>
              <a:rPr lang="en-US" dirty="0"/>
              <a:t>: </a:t>
            </a:r>
            <a:r>
              <a:rPr lang="en-US" b="1" dirty="0"/>
              <a:t>all alphabetic letters </a:t>
            </a:r>
            <a:r>
              <a:rPr lang="en-US" b="1" dirty="0" smtClean="0"/>
              <a:t>('a'-'z', 'A'-'Z')</a:t>
            </a: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 Example: </a:t>
            </a:r>
            <a:r>
              <a:rPr lang="en-US" dirty="0" smtClean="0">
                <a:hlinkClick r:id="rId2"/>
              </a:rPr>
              <a:t>js-form-validation-all-alphabetic-letters.html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10787" y="2275344"/>
            <a:ext cx="823830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validateSurname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2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allAlpha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true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elem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 err="1">
                <a:solidFill>
                  <a:srgbClr val="804000"/>
                </a:solidFill>
                <a:highlight>
                  <a:srgbClr val="FFFFFF"/>
                </a:highlight>
              </a:rPr>
              <a:t>document</a:t>
            </a:r>
            <a:r>
              <a:rPr lang="en-US" sz="1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querySelector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</a:rPr>
              <a:t>"#client"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inputValue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elem</a:t>
            </a:r>
            <a:r>
              <a:rPr lang="en-US" sz="1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value</a:t>
            </a:r>
            <a:r>
              <a:rPr lang="en-US" sz="1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trim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inputValue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inputValue</a:t>
            </a:r>
            <a:r>
              <a:rPr lang="en-US" sz="1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toUpperCase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2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inputValue</a:t>
            </a:r>
            <a:r>
              <a:rPr lang="en-US" sz="1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length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++)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 </a:t>
            </a:r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//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</a:rPr>
              <a:t>check all </a:t>
            </a:r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characters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</a:rPr>
              <a:t>are </a:t>
            </a:r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letters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</a:t>
            </a:r>
            <a:r>
              <a:rPr lang="en-US" sz="12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inputValue</a:t>
            </a:r>
            <a:r>
              <a:rPr lang="en-US" sz="12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charAt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"A"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||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inputValue</a:t>
            </a:r>
            <a:r>
              <a:rPr lang="en-US" sz="12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charAt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&gt;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"Z"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allAlpha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false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(!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allAlpha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){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1" dirty="0" smtClean="0">
                <a:solidFill>
                  <a:srgbClr val="804000"/>
                </a:solidFill>
                <a:highlight>
                  <a:srgbClr val="FFFFFF"/>
                </a:highlight>
              </a:rPr>
              <a:t>          alert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</a:rPr>
              <a:t>"Name : Please enter a meaningful name with all alphabet letters."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elem</a:t>
            </a:r>
            <a:r>
              <a:rPr lang="en-US" sz="12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200" b="1" dirty="0" err="1" smtClean="0">
                <a:solidFill>
                  <a:srgbClr val="804000"/>
                </a:solidFill>
                <a:highlight>
                  <a:srgbClr val="FFFFFF"/>
                </a:highlight>
              </a:rPr>
              <a:t>focus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</a:t>
            </a:r>
            <a:r>
              <a:rPr lang="en-US" sz="12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false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2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true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908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Validation - </a:t>
            </a:r>
            <a:r>
              <a:rPr lang="en-US" b="1" dirty="0"/>
              <a:t>text fields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62473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Rule</a:t>
            </a:r>
            <a:r>
              <a:rPr lang="en-US" dirty="0"/>
              <a:t>: </a:t>
            </a:r>
            <a:r>
              <a:rPr lang="en-US" b="1" dirty="0"/>
              <a:t>(contains) at least one alphabetic letter </a:t>
            </a:r>
            <a:r>
              <a:rPr lang="en-US" b="1" dirty="0" smtClean="0"/>
              <a:t>('a'-'z', 'A'-'Z')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  Example: </a:t>
            </a:r>
            <a:r>
              <a:rPr lang="en-US" dirty="0" smtClean="0">
                <a:hlinkClick r:id="rId2"/>
              </a:rPr>
              <a:t>js-form-validation-at-least-1-letter.html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58834" y="2393872"/>
            <a:ext cx="7585166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validateSurname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frm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</a:rPr>
              <a:t>// pass in form object in HTML</a:t>
            </a:r>
          </a:p>
          <a:p>
            <a:r>
              <a:rPr lang="en-US" sz="12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     </a:t>
            </a:r>
            <a:r>
              <a:rPr lang="en-US" sz="12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passAlpha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false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alphString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n-US" sz="1200" dirty="0" err="1">
                <a:solidFill>
                  <a:srgbClr val="808080"/>
                </a:solidFill>
                <a:highlight>
                  <a:srgbClr val="FFFFFF"/>
                </a:highlight>
              </a:rPr>
              <a:t>abcdefghijklmnopqrstuvwxyzABCDEFGHIJKLMNOPQRSTUVWXYZ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inputValue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frm</a:t>
            </a:r>
            <a:r>
              <a:rPr lang="en-US" sz="1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surname</a:t>
            </a:r>
            <a:r>
              <a:rPr lang="en-US" sz="1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value</a:t>
            </a:r>
            <a:r>
              <a:rPr lang="en-US" sz="1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trim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inputValue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elem</a:t>
            </a:r>
            <a:r>
              <a:rPr lang="en-US" sz="1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value</a:t>
            </a:r>
            <a:r>
              <a:rPr lang="en-US" sz="1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trim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2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inputValue</a:t>
            </a:r>
            <a:r>
              <a:rPr lang="en-US" sz="1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length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++)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          //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</a:rPr>
              <a:t>check at least one character is a letter</a:t>
            </a:r>
          </a:p>
          <a:p>
            <a:r>
              <a:rPr lang="en-US" sz="12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          if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alphString</a:t>
            </a:r>
            <a:r>
              <a:rPr lang="en-US" sz="1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indexOf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inputValue</a:t>
            </a:r>
            <a:r>
              <a:rPr lang="en-US" sz="1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substr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20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))&gt;=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passAlpha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true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(!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passAlpha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){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1" dirty="0" smtClean="0">
                <a:solidFill>
                  <a:srgbClr val="804000"/>
                </a:solidFill>
                <a:highlight>
                  <a:srgbClr val="FFFFFF"/>
                </a:highlight>
              </a:rPr>
              <a:t>          alert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</a:rPr>
              <a:t>"Name : Please enter a meaningful name with at least one Alphabet letter."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frm</a:t>
            </a:r>
            <a:r>
              <a:rPr lang="en-US" sz="12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surname</a:t>
            </a:r>
            <a:r>
              <a:rPr lang="en-US" sz="12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200" b="1" dirty="0" err="1" smtClean="0">
                <a:solidFill>
                  <a:srgbClr val="804000"/>
                </a:solidFill>
                <a:highlight>
                  <a:srgbClr val="FFFFFF"/>
                </a:highlight>
              </a:rPr>
              <a:t>focus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          return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false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true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7666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JavaScript </a:t>
            </a:r>
            <a:r>
              <a:rPr lang="en-US" sz="4400" dirty="0" smtClean="0"/>
              <a:t>Validation -</a:t>
            </a:r>
            <a:r>
              <a:rPr lang="en-US" sz="4400" b="1" dirty="0" smtClean="0"/>
              <a:t> Multiple Fields/Rules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</a:t>
            </a:r>
            <a:r>
              <a:rPr lang="en-US" b="1" dirty="0" smtClean="0"/>
              <a:t>Example </a:t>
            </a:r>
            <a:r>
              <a:rPr lang="en-US" b="1" dirty="0"/>
              <a:t>1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Show error messages using alert().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Example: </a:t>
            </a:r>
            <a:r>
              <a:rPr lang="en-US" dirty="0" smtClean="0">
                <a:hlinkClick r:id="rId2"/>
              </a:rPr>
              <a:t>js-form-validation-name-and-phone.html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Summary</a:t>
            </a:r>
            <a:r>
              <a:rPr lang="en-US" dirty="0"/>
              <a:t>: text field objects can be assessed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using </a:t>
            </a:r>
            <a:r>
              <a:rPr lang="en-US" b="1" dirty="0" err="1" smtClean="0"/>
              <a:t>querySelector</a:t>
            </a:r>
            <a:endParaRPr lang="en-US" b="1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using </a:t>
            </a:r>
            <a:r>
              <a:rPr lang="en-US" b="1" dirty="0"/>
              <a:t>form name </a:t>
            </a:r>
            <a:r>
              <a:rPr lang="en-US" dirty="0"/>
              <a:t>and </a:t>
            </a:r>
            <a:r>
              <a:rPr lang="en-US" b="1" dirty="0"/>
              <a:t>form control/element name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using </a:t>
            </a:r>
            <a:r>
              <a:rPr lang="en-US" b="1" dirty="0"/>
              <a:t>this</a:t>
            </a:r>
            <a:r>
              <a:rPr lang="en-US" dirty="0"/>
              <a:t> keyword with </a:t>
            </a:r>
            <a:r>
              <a:rPr lang="en-US" b="1" dirty="0"/>
              <a:t>passing form object </a:t>
            </a:r>
            <a:r>
              <a:rPr lang="en-US" dirty="0"/>
              <a:t>in HTML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12438" y="3671563"/>
            <a:ext cx="35811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err="1" smtClean="0">
                <a:solidFill>
                  <a:srgbClr val="804000"/>
                </a:solidFill>
                <a:highlight>
                  <a:srgbClr val="FFFFFF"/>
                </a:highlight>
              </a:rPr>
              <a:t>document</a:t>
            </a:r>
            <a:r>
              <a:rPr lang="en-U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querySelector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"#</a:t>
            </a:r>
            <a:r>
              <a:rPr lang="en-US" sz="1400" dirty="0" err="1">
                <a:solidFill>
                  <a:srgbClr val="808080"/>
                </a:solidFill>
                <a:highlight>
                  <a:srgbClr val="FFFFFF"/>
                </a:highlight>
              </a:rPr>
              <a:t>elementid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).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value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1612438" y="4263242"/>
            <a:ext cx="32623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err="1">
                <a:solidFill>
                  <a:srgbClr val="804000"/>
                </a:solidFill>
                <a:highlight>
                  <a:srgbClr val="FFFFFF"/>
                </a:highlight>
              </a:rPr>
              <a:t>document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formname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elementname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value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1612438" y="4869130"/>
            <a:ext cx="27186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passedInForm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elementname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value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0025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JavaScript Validation -</a:t>
            </a:r>
            <a:r>
              <a:rPr lang="en-US" sz="4400" b="1" dirty="0"/>
              <a:t> Multiple Fields/Rules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 smtClean="0"/>
              <a:t>  Example </a:t>
            </a:r>
            <a:r>
              <a:rPr lang="en-US" b="1" dirty="0"/>
              <a:t>2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Show error messages on the web page: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Example: </a:t>
            </a:r>
            <a:r>
              <a:rPr lang="en-US" dirty="0" smtClean="0">
                <a:hlinkClick r:id="rId2"/>
              </a:rPr>
              <a:t>js-form-validation-multipleField-error-on-page.html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Validation </a:t>
            </a:r>
            <a:r>
              <a:rPr lang="en-US" dirty="0"/>
              <a:t>rules used: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Validating name: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b="1" dirty="0" smtClean="0"/>
              <a:t>must be </a:t>
            </a:r>
            <a:r>
              <a:rPr lang="en-US" b="1" dirty="0"/>
              <a:t>present; minimum 4; all alphabetic letters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Validating phone number: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b="1" dirty="0"/>
              <a:t>must </a:t>
            </a:r>
            <a:r>
              <a:rPr lang="en-US" b="1" dirty="0" smtClean="0"/>
              <a:t>be present</a:t>
            </a:r>
            <a:r>
              <a:rPr lang="en-US" b="1" dirty="0"/>
              <a:t>; in the format: ###-###-####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Error message: </a:t>
            </a:r>
            <a:r>
              <a:rPr lang="en-US" dirty="0" smtClean="0"/>
              <a:t>shown </a:t>
            </a:r>
            <a:r>
              <a:rPr lang="en-US" dirty="0"/>
              <a:t>on web page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38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Validation - </a:t>
            </a:r>
            <a:r>
              <a:rPr lang="en-US" b="1" dirty="0" err="1" smtClean="0"/>
              <a:t>textarea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Rule</a:t>
            </a:r>
            <a:r>
              <a:rPr lang="en-US" dirty="0"/>
              <a:t>: </a:t>
            </a:r>
            <a:r>
              <a:rPr lang="en-US" b="1" dirty="0"/>
              <a:t>presence, not only whitespace(s)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Example: </a:t>
            </a:r>
            <a:r>
              <a:rPr lang="en-US" dirty="0" smtClean="0">
                <a:hlinkClick r:id="rId2"/>
              </a:rPr>
              <a:t>form-validation-textarea.html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15290" y="2357404"/>
            <a:ext cx="7419703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validateTextarea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form1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</a:rPr>
              <a:t>/* Validate that the </a:t>
            </a:r>
            <a:r>
              <a:rPr lang="en-US" sz="1400" dirty="0" err="1">
                <a:solidFill>
                  <a:srgbClr val="008000"/>
                </a:solidFill>
                <a:highlight>
                  <a:srgbClr val="FFFFFF"/>
                </a:highlight>
              </a:rPr>
              <a:t>textarea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</a:rPr>
              <a:t> named "comments" in the form named  </a:t>
            </a:r>
          </a:p>
          <a:p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</a:rPr>
              <a:t>    "form1" has some text. */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form1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comments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value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trim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().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length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 </a:t>
            </a:r>
            <a:r>
              <a:rPr lang="en-US" sz="14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//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</a:rPr>
              <a:t>check length of </a:t>
            </a:r>
            <a:r>
              <a:rPr lang="en-US" sz="1400" dirty="0" err="1">
                <a:solidFill>
                  <a:srgbClr val="008000"/>
                </a:solidFill>
                <a:highlight>
                  <a:srgbClr val="FFFFFF"/>
                </a:highlight>
              </a:rPr>
              <a:t>textarea</a:t>
            </a:r>
            <a:endParaRPr lang="en-US" sz="14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en-US" sz="1400" b="1" dirty="0">
                <a:solidFill>
                  <a:srgbClr val="804000"/>
                </a:solidFill>
                <a:highlight>
                  <a:srgbClr val="FFFFFF"/>
                </a:highlight>
              </a:rPr>
              <a:t>alert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"No input! Please enter your comments.\n"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    form1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comments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value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""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    form1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comments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b="1" dirty="0">
                <a:solidFill>
                  <a:srgbClr val="804000"/>
                </a:solidFill>
                <a:highlight>
                  <a:srgbClr val="FFFFFF"/>
                </a:highlight>
              </a:rPr>
              <a:t>focus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false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true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5858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Validation -</a:t>
            </a:r>
            <a:r>
              <a:rPr lang="en-US" dirty="0" smtClean="0"/>
              <a:t> </a:t>
            </a:r>
            <a:r>
              <a:rPr lang="en-US" b="1" dirty="0" smtClean="0"/>
              <a:t>radio button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Rule</a:t>
            </a:r>
            <a:r>
              <a:rPr lang="en-US" dirty="0"/>
              <a:t>: </a:t>
            </a:r>
            <a:r>
              <a:rPr lang="en-US" b="1" dirty="0" smtClean="0"/>
              <a:t>must </a:t>
            </a:r>
            <a:r>
              <a:rPr lang="en-US" b="1" dirty="0"/>
              <a:t>select one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To determine which one is checked: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if (</a:t>
            </a:r>
            <a:r>
              <a:rPr lang="en-US" dirty="0" err="1"/>
              <a:t>document.formname.radioname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].checked)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  Example: </a:t>
            </a:r>
            <a:r>
              <a:rPr lang="en-US" dirty="0" smtClean="0">
                <a:hlinkClick r:id="rId2"/>
              </a:rPr>
              <a:t>form-radio-validation.html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54333" y="3083899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checked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false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</a:p>
          <a:p>
            <a:r>
              <a:rPr lang="nn-NO" sz="16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nn-NO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n-NO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nn-NO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</a:rPr>
              <a:t> i </a:t>
            </a:r>
            <a:r>
              <a:rPr lang="nn-NO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n-NO" sz="160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nn-NO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</a:rPr>
              <a:t> i </a:t>
            </a:r>
            <a:r>
              <a:rPr lang="nn-NO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</a:rPr>
              <a:t> radio_num</a:t>
            </a:r>
            <a:r>
              <a:rPr lang="nn-NO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</a:rPr>
              <a:t> i</a:t>
            </a:r>
            <a:r>
              <a:rPr lang="nn-NO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++)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nn-NO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nn-NO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     //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if (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</a:rPr>
              <a:t>document.formname.radioname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[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</a:rPr>
              <a:t>i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].checked== true) </a:t>
            </a:r>
          </a:p>
          <a:p>
            <a:r>
              <a:rPr lang="en-US" sz="16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     if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b="1" dirty="0" err="1">
                <a:solidFill>
                  <a:srgbClr val="804000"/>
                </a:solidFill>
                <a:highlight>
                  <a:srgbClr val="FFFFFF"/>
                </a:highlight>
              </a:rPr>
              <a:t>document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formname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radioname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].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checked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  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 checked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true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     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0109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Validation - </a:t>
            </a:r>
            <a:r>
              <a:rPr lang="en-US" b="1" dirty="0" smtClean="0"/>
              <a:t>checkbox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Rule: </a:t>
            </a:r>
            <a:r>
              <a:rPr lang="en-US" b="1" dirty="0" smtClean="0"/>
              <a:t>must select one</a:t>
            </a:r>
            <a:endParaRPr lang="en-US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To </a:t>
            </a:r>
            <a:r>
              <a:rPr lang="en-US" dirty="0"/>
              <a:t>determine which one is checked: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if </a:t>
            </a:r>
            <a:r>
              <a:rPr lang="en-US" dirty="0"/>
              <a:t>(</a:t>
            </a:r>
            <a:r>
              <a:rPr lang="en-US" dirty="0" err="1"/>
              <a:t>document.formname.checkboxname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].checked</a:t>
            </a:r>
            <a:r>
              <a:rPr lang="en-US" dirty="0" smtClean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Example: </a:t>
            </a:r>
            <a:r>
              <a:rPr lang="en-US" dirty="0" smtClean="0">
                <a:hlinkClick r:id="rId2"/>
              </a:rPr>
              <a:t>form-validation-checkbox.html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89164" y="3072584"/>
            <a:ext cx="685364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count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checkbox_num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++)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     if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b="1" dirty="0" err="1">
                <a:solidFill>
                  <a:srgbClr val="804000"/>
                </a:solidFill>
                <a:highlight>
                  <a:srgbClr val="FFFFFF"/>
                </a:highlight>
              </a:rPr>
              <a:t>document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example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system_type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].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checked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true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true  = checked 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 count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++;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     }</a:t>
            </a:r>
            <a:endParaRPr lang="en-US" sz="16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6327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Validation - </a:t>
            </a:r>
            <a:r>
              <a:rPr lang="en-US" b="1" dirty="0" smtClean="0"/>
              <a:t>select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Rule: </a:t>
            </a:r>
            <a:r>
              <a:rPr lang="en-US" b="1" dirty="0" smtClean="0"/>
              <a:t>must select one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Select </a:t>
            </a:r>
            <a:r>
              <a:rPr lang="en-US" dirty="0"/>
              <a:t>options </a:t>
            </a:r>
            <a:r>
              <a:rPr lang="en-US" dirty="0" smtClean="0"/>
              <a:t>logic: </a:t>
            </a:r>
            <a:endParaRPr lang="en-US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Get the </a:t>
            </a:r>
            <a:r>
              <a:rPr lang="en-US" b="1" dirty="0" err="1"/>
              <a:t>selectedIndex</a:t>
            </a:r>
            <a:r>
              <a:rPr lang="en-US" dirty="0" smtClean="0"/>
              <a:t>:</a:t>
            </a:r>
          </a:p>
          <a:p>
            <a:pPr marL="384048" lvl="2" indent="0">
              <a:buNone/>
            </a:pPr>
            <a:endParaRPr lang="en-US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i</a:t>
            </a:r>
            <a:r>
              <a:rPr lang="en-US" dirty="0" smtClean="0"/>
              <a:t>f </a:t>
            </a:r>
            <a:r>
              <a:rPr lang="en-US" b="1" dirty="0" err="1"/>
              <a:t>selectedIndex</a:t>
            </a:r>
            <a:r>
              <a:rPr lang="en-US" b="1" dirty="0"/>
              <a:t> == -1</a:t>
            </a:r>
            <a:r>
              <a:rPr lang="en-US" dirty="0"/>
              <a:t> 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b="1" dirty="0" smtClean="0"/>
              <a:t>None</a:t>
            </a:r>
            <a:r>
              <a:rPr lang="en-US" dirty="0" smtClean="0"/>
              <a:t> </a:t>
            </a:r>
            <a:r>
              <a:rPr lang="en-US" dirty="0"/>
              <a:t>are selected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b="1" dirty="0"/>
              <a:t>If the </a:t>
            </a:r>
            <a:r>
              <a:rPr lang="en-US" b="1" dirty="0" err="1"/>
              <a:t>selectedIndex</a:t>
            </a:r>
            <a:r>
              <a:rPr lang="en-US" b="1" dirty="0"/>
              <a:t> is NOT -1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endParaRPr lang="en-US" dirty="0"/>
          </a:p>
          <a:p>
            <a:pPr lvl="3"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Example: </a:t>
            </a:r>
            <a:r>
              <a:rPr lang="en-US" dirty="0" smtClean="0">
                <a:hlinkClick r:id="rId2"/>
              </a:rPr>
              <a:t>form-validation-select-single.html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70440" y="2742420"/>
            <a:ext cx="40266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x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 err="1">
                <a:solidFill>
                  <a:srgbClr val="804000"/>
                </a:solidFill>
                <a:highlight>
                  <a:srgbClr val="FFFFFF"/>
                </a:highlight>
              </a:rPr>
              <a:t>document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example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whatToDo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selectedIndex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1770440" y="3792994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="1" dirty="0" err="1">
                <a:solidFill>
                  <a:srgbClr val="804000"/>
                </a:solidFill>
                <a:highlight>
                  <a:srgbClr val="FFFFFF"/>
                </a:highlight>
              </a:rPr>
              <a:t>document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example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whatToDo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options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].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value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</a:rPr>
              <a:t>// for the value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1770440" y="4055256"/>
            <a:ext cx="46907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err="1">
                <a:solidFill>
                  <a:srgbClr val="804000"/>
                </a:solidFill>
                <a:highlight>
                  <a:srgbClr val="FFFFFF"/>
                </a:highlight>
              </a:rPr>
              <a:t>document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example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whatToDo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options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].</a:t>
            </a:r>
            <a:r>
              <a:rPr lang="en-US" sz="1400" b="1" dirty="0">
                <a:solidFill>
                  <a:srgbClr val="804000"/>
                </a:solidFill>
                <a:highlight>
                  <a:srgbClr val="FFFFFF"/>
                </a:highlight>
              </a:rPr>
              <a:t>text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sz="14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//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</a:rPr>
              <a:t>for the text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9149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JavaScript Validation -</a:t>
            </a:r>
            <a:r>
              <a:rPr lang="en-US" sz="4400" dirty="0" smtClean="0"/>
              <a:t> </a:t>
            </a:r>
            <a:r>
              <a:rPr lang="en-US" sz="4400" b="1" dirty="0" smtClean="0"/>
              <a:t>select (text vs value)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In </a:t>
            </a:r>
            <a:r>
              <a:rPr lang="en-US" dirty="0"/>
              <a:t>select-option controls, we may have both text and value. It’s the value will be sent to the server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If </a:t>
            </a:r>
            <a:r>
              <a:rPr lang="en-US" dirty="0"/>
              <a:t>value attribute is not provided, the text is the value.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54332" y="2621506"/>
            <a:ext cx="810768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&lt;select&gt;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     &lt;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option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value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600" b="1" dirty="0">
                <a:solidFill>
                  <a:srgbClr val="8000FF"/>
                </a:solidFill>
                <a:highlight>
                  <a:srgbClr val="FFFFFF"/>
                </a:highlight>
              </a:rPr>
              <a:t>"This is a value"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This is the text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&lt;/option&gt;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     &lt;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option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value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600" b="1" dirty="0">
                <a:solidFill>
                  <a:srgbClr val="8000FF"/>
                </a:solidFill>
                <a:highlight>
                  <a:srgbClr val="FFFFFF"/>
                </a:highlight>
              </a:rPr>
              <a:t>"This is a value"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selected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This is text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&lt;/option&gt;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select&gt;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8451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</a:t>
            </a:r>
            <a:r>
              <a:rPr lang="en-US" dirty="0"/>
              <a:t>Validation -</a:t>
            </a:r>
            <a:r>
              <a:rPr lang="en-US" dirty="0" smtClean="0"/>
              <a:t> </a:t>
            </a:r>
            <a:r>
              <a:rPr lang="en-US" b="1" dirty="0" smtClean="0"/>
              <a:t>select (multiple)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Logic: </a:t>
            </a:r>
            <a:r>
              <a:rPr lang="en-US" b="1" dirty="0" smtClean="0"/>
              <a:t>Obtain the number of selected elements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600" dirty="0" smtClean="0"/>
              <a:t>Get </a:t>
            </a:r>
            <a:r>
              <a:rPr lang="en-US" sz="1600" dirty="0"/>
              <a:t>the number of the select options using length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200" dirty="0" smtClean="0"/>
              <a:t> </a:t>
            </a:r>
            <a:endParaRPr lang="en-US" sz="1200" dirty="0"/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Loop to check which one was selected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200" dirty="0" smtClean="0"/>
              <a:t> </a:t>
            </a:r>
            <a:endParaRPr lang="en-US" sz="1200" dirty="0"/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Read option value and text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200" dirty="0" smtClean="0"/>
              <a:t> </a:t>
            </a:r>
            <a:endParaRPr lang="en-US" sz="12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endParaRPr lang="en-US" dirty="0"/>
          </a:p>
          <a:p>
            <a:pPr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  Example: </a:t>
            </a:r>
            <a:r>
              <a:rPr lang="en-US" dirty="0" smtClean="0">
                <a:hlinkClick r:id="rId2"/>
              </a:rPr>
              <a:t>form-validation-select-multiple.html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61272" y="2538941"/>
            <a:ext cx="32551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804000"/>
                </a:solidFill>
                <a:highlight>
                  <a:srgbClr val="FFFFFF"/>
                </a:highlight>
              </a:rPr>
              <a:t>document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form1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selname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options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length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1565488" y="3136669"/>
            <a:ext cx="45609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b="1" dirty="0">
                <a:solidFill>
                  <a:srgbClr val="804000"/>
                </a:solidFill>
                <a:highlight>
                  <a:srgbClr val="FFFFFF"/>
                </a:highlight>
              </a:rPr>
              <a:t>document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form1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selname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].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selected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true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</a:rPr>
              <a:t>//selected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1561272" y="3734397"/>
            <a:ext cx="38843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804000"/>
                </a:solidFill>
                <a:highlight>
                  <a:srgbClr val="FFFFFF"/>
                </a:highlight>
              </a:rPr>
              <a:t>document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form1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selname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].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value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</a:rPr>
              <a:t>// for the value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1561272" y="3996659"/>
            <a:ext cx="36741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804000"/>
                </a:solidFill>
                <a:highlight>
                  <a:srgbClr val="FFFFFF"/>
                </a:highlight>
              </a:rPr>
              <a:t>document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form1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selname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].</a:t>
            </a:r>
            <a:r>
              <a:rPr lang="en-US" sz="1400" b="1" dirty="0">
                <a:solidFill>
                  <a:srgbClr val="804000"/>
                </a:solidFill>
                <a:highlight>
                  <a:srgbClr val="FFFFFF"/>
                </a:highlight>
              </a:rPr>
              <a:t>text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</a:rPr>
              <a:t>// for the text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4700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</a:t>
            </a:r>
            <a:r>
              <a:rPr lang="en-US" dirty="0"/>
              <a:t>Using JavaScript </a:t>
            </a:r>
            <a:r>
              <a:rPr lang="en-US" dirty="0" smtClean="0"/>
              <a:t>in an </a:t>
            </a:r>
            <a:r>
              <a:rPr lang="en-US" dirty="0"/>
              <a:t>HTML Page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Introduction </a:t>
            </a:r>
            <a:r>
              <a:rPr lang="en-US" dirty="0"/>
              <a:t>to Client-side validation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Using HTML5 Features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Using </a:t>
            </a:r>
            <a:r>
              <a:rPr lang="en-US" dirty="0" smtClean="0"/>
              <a:t>JavaScript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4183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Validation - Quick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</a:t>
            </a:r>
            <a:r>
              <a:rPr lang="en-US" dirty="0" err="1" smtClean="0"/>
              <a:t>onsubmit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Refer </a:t>
            </a:r>
            <a:r>
              <a:rPr lang="en-US" dirty="0"/>
              <a:t>to the element</a:t>
            </a:r>
            <a:r>
              <a:rPr lang="en-US" dirty="0" smtClean="0"/>
              <a:t>:</a:t>
            </a:r>
          </a:p>
          <a:p>
            <a:pPr lvl="1"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</a:t>
            </a:r>
            <a:endParaRPr lang="en-US" dirty="0"/>
          </a:p>
          <a:p>
            <a:pPr lvl="1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  </a:t>
            </a:r>
            <a:r>
              <a:rPr lang="en-US" dirty="0" smtClean="0"/>
              <a:t> </a:t>
            </a:r>
            <a:endParaRPr lang="en-US" dirty="0"/>
          </a:p>
          <a:p>
            <a:pPr lvl="1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  </a:t>
            </a:r>
            <a:r>
              <a:rPr lang="en-US" dirty="0" smtClean="0"/>
              <a:t> </a:t>
            </a:r>
            <a:endParaRPr lang="en-US" dirty="0"/>
          </a:p>
          <a:p>
            <a:pPr lvl="1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02080" y="2271487"/>
            <a:ext cx="9448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&lt;form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method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600" b="1" dirty="0">
                <a:solidFill>
                  <a:srgbClr val="8000FF"/>
                </a:solidFill>
                <a:highlight>
                  <a:srgbClr val="FFFFFF"/>
                </a:highlight>
              </a:rPr>
              <a:t>'post'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600" b="1" dirty="0">
                <a:solidFill>
                  <a:srgbClr val="8000FF"/>
                </a:solidFill>
                <a:highlight>
                  <a:srgbClr val="FFFFFF"/>
                </a:highlight>
              </a:rPr>
              <a:t>'form1'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action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n-US" sz="1600" b="1" dirty="0">
                <a:solidFill>
                  <a:srgbClr val="8000FF"/>
                </a:solidFill>
                <a:highlight>
                  <a:srgbClr val="FFFFFF"/>
                </a:highlight>
              </a:rPr>
              <a:t>"https://httpbin.org/post"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FF"/>
                </a:highlight>
              </a:rPr>
              <a:t>onsubmit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600" b="1" dirty="0">
                <a:solidFill>
                  <a:srgbClr val="8000FF"/>
                </a:solidFill>
                <a:highlight>
                  <a:srgbClr val="FFFFFF"/>
                </a:highlight>
              </a:rPr>
              <a:t>'return </a:t>
            </a:r>
            <a:r>
              <a:rPr lang="en-US" sz="1600" b="1" dirty="0" err="1">
                <a:solidFill>
                  <a:srgbClr val="8000FF"/>
                </a:solidFill>
                <a:highlight>
                  <a:srgbClr val="FFFFFF"/>
                </a:highlight>
              </a:rPr>
              <a:t>validateFrom</a:t>
            </a:r>
            <a:r>
              <a:rPr lang="en-US" sz="1600" b="1" dirty="0">
                <a:solidFill>
                  <a:srgbClr val="8000FF"/>
                </a:solidFill>
                <a:highlight>
                  <a:srgbClr val="FFFFFF"/>
                </a:highlight>
              </a:rPr>
              <a:t>()'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     &lt;!--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... --&gt;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form&gt;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1513584" y="3610094"/>
            <a:ext cx="31981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err="1">
                <a:solidFill>
                  <a:srgbClr val="804000"/>
                </a:solidFill>
                <a:highlight>
                  <a:srgbClr val="FFFFFF"/>
                </a:highlight>
              </a:rPr>
              <a:t>document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formname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elementname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1513583" y="3943122"/>
            <a:ext cx="837064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804000"/>
                </a:solidFill>
                <a:highlight>
                  <a:srgbClr val="FFFFFF"/>
                </a:highlight>
              </a:rPr>
              <a:t>document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form1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name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value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trim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//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trim the value of it's whitespace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1513583" y="4264258"/>
            <a:ext cx="855352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b="1" dirty="0">
                <a:solidFill>
                  <a:srgbClr val="804000"/>
                </a:solidFill>
                <a:highlight>
                  <a:srgbClr val="FFFFFF"/>
                </a:highlight>
              </a:rPr>
              <a:t>document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form1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specialty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].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checked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...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  </a:t>
            </a: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// check if the radio button or checkbox is "checked" </a:t>
            </a:r>
            <a:endParaRPr lang="en-US" sz="1600" dirty="0"/>
          </a:p>
          <a:p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1513583" y="4602686"/>
            <a:ext cx="945921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b="1" dirty="0">
                <a:solidFill>
                  <a:srgbClr val="804000"/>
                </a:solidFill>
                <a:highlight>
                  <a:srgbClr val="FFFFFF"/>
                </a:highlight>
              </a:rPr>
              <a:t>document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form1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plans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selectedIndex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...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  </a:t>
            </a: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//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check if the </a:t>
            </a: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user has made a selection (select) </a:t>
            </a:r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437397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Validation - Quick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Refer </a:t>
            </a:r>
            <a:r>
              <a:rPr lang="en-US" dirty="0"/>
              <a:t>to the element (cont’d):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using </a:t>
            </a:r>
            <a:r>
              <a:rPr lang="en-US" b="1" dirty="0" err="1" smtClean="0"/>
              <a:t>querySelector</a:t>
            </a:r>
            <a:endParaRPr lang="en-US" b="1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using </a:t>
            </a:r>
            <a:r>
              <a:rPr lang="en-US" b="1" dirty="0"/>
              <a:t>form name </a:t>
            </a:r>
            <a:r>
              <a:rPr lang="en-US" dirty="0"/>
              <a:t>and form </a:t>
            </a:r>
            <a:r>
              <a:rPr lang="en-US" b="1" dirty="0"/>
              <a:t>control/element name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using </a:t>
            </a:r>
            <a:r>
              <a:rPr lang="en-US" b="1" dirty="0"/>
              <a:t>this</a:t>
            </a:r>
            <a:r>
              <a:rPr lang="en-US" dirty="0"/>
              <a:t> keyword with </a:t>
            </a:r>
            <a:r>
              <a:rPr lang="en-US" b="1" dirty="0"/>
              <a:t>passing </a:t>
            </a:r>
            <a:r>
              <a:rPr lang="en-US" b="1" dirty="0" smtClean="0"/>
              <a:t>the form </a:t>
            </a:r>
            <a:r>
              <a:rPr lang="en-US" b="1" dirty="0"/>
              <a:t>object in HTML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Validation function returns 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b="1" dirty="0" smtClean="0"/>
              <a:t>true </a:t>
            </a:r>
            <a:r>
              <a:rPr lang="en-US" dirty="0" smtClean="0"/>
              <a:t>/ </a:t>
            </a:r>
            <a:r>
              <a:rPr lang="en-US" b="1" dirty="0" smtClean="0"/>
              <a:t>false</a:t>
            </a:r>
            <a:endParaRPr lang="en-US" b="1" dirty="0"/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b="1" dirty="0" smtClean="0"/>
              <a:t>Note</a:t>
            </a:r>
            <a:r>
              <a:rPr lang="en-US" dirty="0" smtClean="0"/>
              <a:t>: </a:t>
            </a:r>
            <a:r>
              <a:rPr lang="en-US" dirty="0"/>
              <a:t>only </a:t>
            </a:r>
            <a:r>
              <a:rPr lang="en-US" dirty="0" smtClean="0"/>
              <a:t>"return false" </a:t>
            </a:r>
            <a:r>
              <a:rPr lang="en-US" dirty="0"/>
              <a:t>can stop </a:t>
            </a:r>
            <a:r>
              <a:rPr lang="en-US" dirty="0" smtClean="0"/>
              <a:t>the </a:t>
            </a:r>
            <a:r>
              <a:rPr lang="en-US" dirty="0"/>
              <a:t>form </a:t>
            </a:r>
            <a:r>
              <a:rPr lang="en-US" dirty="0" smtClean="0"/>
              <a:t>from submitting the data to </a:t>
            </a:r>
            <a:r>
              <a:rPr lang="en-US" dirty="0"/>
              <a:t>server. So if </a:t>
            </a:r>
            <a:r>
              <a:rPr lang="en-US" dirty="0" smtClean="0"/>
              <a:t>your </a:t>
            </a:r>
            <a:r>
              <a:rPr lang="en-US" dirty="0"/>
              <a:t>validation code has syntax error(s), the form will always be sent out.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40011" y="2582489"/>
            <a:ext cx="35377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err="1">
                <a:solidFill>
                  <a:srgbClr val="804000"/>
                </a:solidFill>
                <a:highlight>
                  <a:srgbClr val="FFFFFF"/>
                </a:highlight>
              </a:rPr>
              <a:t>document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querySelector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"#</a:t>
            </a:r>
            <a:r>
              <a:rPr lang="en-US" sz="1400" dirty="0" err="1">
                <a:solidFill>
                  <a:srgbClr val="808080"/>
                </a:solidFill>
                <a:highlight>
                  <a:srgbClr val="FFFFFF"/>
                </a:highlight>
              </a:rPr>
              <a:t>elementid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).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value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1640011" y="3179900"/>
            <a:ext cx="32623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err="1">
                <a:solidFill>
                  <a:srgbClr val="804000"/>
                </a:solidFill>
                <a:highlight>
                  <a:srgbClr val="FFFFFF"/>
                </a:highlight>
              </a:rPr>
              <a:t>document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formname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elementname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value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1640011" y="3749585"/>
            <a:ext cx="27186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passedInForm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elementname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value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149917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Any questions?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Would you like to see any more examples?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489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JavaScript </a:t>
            </a:r>
            <a:r>
              <a:rPr lang="en-US" dirty="0" smtClean="0"/>
              <a:t>in an </a:t>
            </a:r>
            <a:r>
              <a:rPr lang="en-US" dirty="0"/>
              <a:t>HTML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The </a:t>
            </a:r>
            <a:r>
              <a:rPr lang="en-US" dirty="0"/>
              <a:t>ways of adding JavaScript code to HTML page: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Inline</a:t>
            </a:r>
            <a:r>
              <a:rPr lang="en-US" dirty="0"/>
              <a:t> (embedded) JavaScript code: Basic event handlers.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Internal</a:t>
            </a:r>
            <a:r>
              <a:rPr lang="en-US" dirty="0"/>
              <a:t> JavaScript code: Using script tags.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External</a:t>
            </a:r>
            <a:r>
              <a:rPr lang="en-US" dirty="0"/>
              <a:t> JavaScript code: Using code stored in a separate .</a:t>
            </a:r>
            <a:r>
              <a:rPr lang="en-US" dirty="0" err="1"/>
              <a:t>js</a:t>
            </a:r>
            <a:r>
              <a:rPr lang="en-US" dirty="0"/>
              <a:t> file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26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 (embedded) JavaScript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Event </a:t>
            </a:r>
            <a:r>
              <a:rPr lang="en-US" dirty="0"/>
              <a:t>Handlers:  Whenever an event happens on a page, the browser detects it. Scripts that handle events are referred to, appropriately, as event handlers.</a:t>
            </a:r>
          </a:p>
          <a:p>
            <a:pPr marL="0" indent="0">
              <a:buNone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 smtClean="0"/>
              <a:t>Note</a:t>
            </a:r>
            <a:r>
              <a:rPr lang="en-US" dirty="0" smtClean="0"/>
              <a:t>: </a:t>
            </a:r>
            <a:r>
              <a:rPr lang="en-US" b="1" dirty="0"/>
              <a:t>&lt;input&gt; </a:t>
            </a:r>
            <a:r>
              <a:rPr lang="en-US" dirty="0"/>
              <a:t>without a </a:t>
            </a:r>
            <a:r>
              <a:rPr lang="en-US" b="1" dirty="0"/>
              <a:t>&lt;form&gt; </a:t>
            </a:r>
            <a:r>
              <a:rPr lang="en-US" dirty="0" smtClean="0"/>
              <a:t>is considered valid HTML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Example: </a:t>
            </a:r>
            <a:r>
              <a:rPr lang="en-US" dirty="0" smtClean="0">
                <a:hlinkClick r:id="rId2"/>
              </a:rPr>
              <a:t>js-code-inline.html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84664" y="2565904"/>
            <a:ext cx="77419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&lt;input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type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600" b="1" dirty="0">
                <a:solidFill>
                  <a:srgbClr val="8000FF"/>
                </a:solidFill>
                <a:highlight>
                  <a:srgbClr val="FFFFFF"/>
                </a:highlight>
              </a:rPr>
              <a:t>"button"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600" b="1" dirty="0">
                <a:solidFill>
                  <a:srgbClr val="8000FF"/>
                </a:solidFill>
                <a:highlight>
                  <a:srgbClr val="FFFFFF"/>
                </a:highlight>
              </a:rPr>
              <a:t>"hello"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value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600" b="1" dirty="0">
                <a:solidFill>
                  <a:srgbClr val="8000FF"/>
                </a:solidFill>
                <a:highlight>
                  <a:srgbClr val="FFFFFF"/>
                </a:highlight>
              </a:rPr>
              <a:t>"Hello"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smtClean="0">
                <a:solidFill>
                  <a:srgbClr val="FF0000"/>
                </a:solidFill>
                <a:highlight>
                  <a:srgbClr val="FFFFFF"/>
                </a:highlight>
              </a:rPr>
              <a:t>onclick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= </a:t>
            </a:r>
            <a:r>
              <a:rPr lang="en-US" sz="16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n-US" sz="1600" b="1" dirty="0" err="1">
                <a:solidFill>
                  <a:srgbClr val="8000FF"/>
                </a:solidFill>
                <a:highlight>
                  <a:srgbClr val="FFFFFF"/>
                </a:highlight>
              </a:rPr>
              <a:t>window.alert</a:t>
            </a:r>
            <a:r>
              <a:rPr lang="en-US" sz="1600" b="1" dirty="0">
                <a:solidFill>
                  <a:srgbClr val="8000FF"/>
                </a:solidFill>
                <a:highlight>
                  <a:srgbClr val="FFFFFF"/>
                </a:highlight>
              </a:rPr>
              <a:t>('Hello World!')"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2568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JavaScript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13850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 smtClean="0"/>
              <a:t>  Internal </a:t>
            </a:r>
            <a:r>
              <a:rPr lang="en-US" sz="1800" dirty="0"/>
              <a:t>JavaScript code: Using </a:t>
            </a:r>
            <a:r>
              <a:rPr lang="en-US" sz="1800" b="1" dirty="0"/>
              <a:t>&lt;script&gt;</a:t>
            </a:r>
            <a:r>
              <a:rPr lang="en-US" sz="1800" dirty="0"/>
              <a:t> tags.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 smtClean="0"/>
              <a:t>NOTE: the </a:t>
            </a:r>
            <a:r>
              <a:rPr lang="en-US" sz="1600" b="1" dirty="0" smtClean="0"/>
              <a:t>type</a:t>
            </a:r>
            <a:r>
              <a:rPr lang="en-US" sz="1600" dirty="0" smtClean="0"/>
              <a:t> </a:t>
            </a:r>
            <a:r>
              <a:rPr lang="en-US" sz="1600" dirty="0"/>
              <a:t>attribute is optional because </a:t>
            </a:r>
            <a:r>
              <a:rPr lang="en-US" sz="1600" dirty="0" smtClean="0"/>
              <a:t>"</a:t>
            </a:r>
            <a:r>
              <a:rPr lang="en-US" sz="1600" b="1" dirty="0" smtClean="0"/>
              <a:t>text/</a:t>
            </a:r>
            <a:r>
              <a:rPr lang="en-US" sz="1600" b="1" dirty="0" err="1" smtClean="0"/>
              <a:t>javascript</a:t>
            </a:r>
            <a:r>
              <a:rPr lang="en-US" sz="1600" dirty="0" smtClean="0"/>
              <a:t>" </a:t>
            </a:r>
            <a:r>
              <a:rPr lang="en-US" sz="1600" dirty="0"/>
              <a:t>is its default value.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smtClean="0"/>
              <a:t>  Scripts </a:t>
            </a:r>
            <a:r>
              <a:rPr lang="en-US" sz="1800" dirty="0"/>
              <a:t>can be inserted anywhere on a page: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in </a:t>
            </a:r>
            <a:r>
              <a:rPr lang="en-US" sz="1600" b="1" dirty="0"/>
              <a:t>&lt;head&gt;&lt;/head&gt; </a:t>
            </a:r>
            <a:r>
              <a:rPr lang="en-US" sz="1600" dirty="0"/>
              <a:t>e.g.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sz="1600" dirty="0"/>
          </a:p>
          <a:p>
            <a:pPr lvl="1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 smtClean="0"/>
              <a:t>in </a:t>
            </a:r>
            <a:r>
              <a:rPr lang="en-US" sz="1600" b="1" dirty="0"/>
              <a:t>&lt;body&gt;&lt;/body&gt;  </a:t>
            </a:r>
            <a:r>
              <a:rPr lang="en-US" sz="1600" dirty="0"/>
              <a:t>e.g</a:t>
            </a:r>
            <a:r>
              <a:rPr lang="en-US" sz="1600" dirty="0" smtClean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1600" dirty="0"/>
          </a:p>
          <a:p>
            <a:pPr lvl="1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sz="1600" dirty="0"/>
          </a:p>
          <a:p>
            <a:pPr lvl="1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 smtClean="0"/>
              <a:t>Example: </a:t>
            </a:r>
            <a:r>
              <a:rPr lang="en-US" sz="1600" dirty="0" smtClean="0">
                <a:hlinkClick r:id="rId2"/>
              </a:rPr>
              <a:t>js-code-internal.html</a:t>
            </a:r>
            <a:endParaRPr lang="en-US" sz="16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1344023" y="3206801"/>
            <a:ext cx="633403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script&gt;</a:t>
            </a:r>
            <a:endParaRPr lang="en-US" sz="1400" dirty="0" smtClean="0">
              <a:solidFill>
                <a:srgbClr val="000000"/>
              </a:solidFill>
              <a:highlight>
                <a:srgbClr val="F2F4FF"/>
              </a:highlight>
            </a:endParaRP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2F4FF"/>
                </a:highlight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F2F4FF"/>
                </a:highlight>
              </a:rPr>
              <a:t>    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2F4FF"/>
                </a:highlight>
              </a:rPr>
              <a:t>function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2F4FF"/>
                </a:highlight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2F4FF"/>
                </a:highlight>
              </a:rPr>
              <a:t>message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F2F4FF"/>
                </a:highlight>
              </a:rPr>
              <a:t>(){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2F4FF"/>
                </a:highlight>
              </a:rPr>
              <a:t> alert</a:t>
            </a:r>
            <a:r>
              <a:rPr lang="en-US" sz="1400" b="1" dirty="0">
                <a:solidFill>
                  <a:srgbClr val="000000"/>
                </a:solidFill>
                <a:highlight>
                  <a:srgbClr val="F2F4FF"/>
                </a:highlight>
              </a:rPr>
              <a:t>(</a:t>
            </a:r>
            <a:r>
              <a:rPr lang="en-US" sz="1400" dirty="0">
                <a:solidFill>
                  <a:srgbClr val="808080"/>
                </a:solidFill>
                <a:highlight>
                  <a:srgbClr val="F2F4FF"/>
                </a:highlight>
              </a:rPr>
              <a:t>"Hello</a:t>
            </a:r>
            <a:r>
              <a:rPr lang="en-US" sz="1400" dirty="0" smtClean="0">
                <a:solidFill>
                  <a:srgbClr val="808080"/>
                </a:solidFill>
                <a:highlight>
                  <a:srgbClr val="F2F4FF"/>
                </a:highlight>
              </a:rPr>
              <a:t>!"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F2F4FF"/>
                </a:highlight>
              </a:rPr>
              <a:t>);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2F4FF"/>
                </a:highlight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F2F4FF"/>
                </a:highlight>
              </a:rPr>
              <a:t>}</a:t>
            </a:r>
            <a:endParaRPr lang="en-US" sz="1400" dirty="0">
              <a:solidFill>
                <a:srgbClr val="000000"/>
              </a:solidFill>
              <a:highlight>
                <a:srgbClr val="F2F4FF"/>
              </a:highlight>
            </a:endParaRPr>
          </a:p>
          <a:p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script&gt;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1344023" y="4472559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&lt;script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</a:rPr>
              <a:t>type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'text/</a:t>
            </a:r>
            <a:r>
              <a:rPr lang="en-US" sz="1400" b="1" dirty="0" err="1">
                <a:solidFill>
                  <a:srgbClr val="8000FF"/>
                </a:solidFill>
                <a:highlight>
                  <a:srgbClr val="FFFFFF"/>
                </a:highlight>
              </a:rPr>
              <a:t>javascript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'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2F4FF"/>
                </a:highlight>
              </a:rPr>
              <a:t>     today </a:t>
            </a:r>
            <a:r>
              <a:rPr lang="en-US" sz="1400" b="1" dirty="0">
                <a:solidFill>
                  <a:srgbClr val="000000"/>
                </a:solidFill>
                <a:highlight>
                  <a:srgbClr val="F2F4FF"/>
                </a:highlight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2F4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2F4FF"/>
                </a:highlight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2F4FF"/>
                </a:highlight>
              </a:rPr>
              <a:t> Date</a:t>
            </a:r>
            <a:r>
              <a:rPr lang="en-US" sz="1400" b="1" dirty="0">
                <a:solidFill>
                  <a:srgbClr val="000000"/>
                </a:solidFill>
                <a:highlight>
                  <a:srgbClr val="F2F4FF"/>
                </a:highlight>
              </a:rPr>
              <a:t>();</a:t>
            </a:r>
            <a:endParaRPr lang="en-US" sz="1400" dirty="0">
              <a:solidFill>
                <a:srgbClr val="000000"/>
              </a:solidFill>
              <a:highlight>
                <a:srgbClr val="F2F4FF"/>
              </a:highlight>
            </a:endParaRP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2F4FF"/>
                </a:highlight>
              </a:rPr>
              <a:t>    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2F4FF"/>
                </a:highlight>
              </a:rPr>
              <a:t>document.write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F2F4FF"/>
                </a:highlight>
              </a:rPr>
              <a:t>(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2F4FF"/>
                </a:highlight>
              </a:rPr>
              <a:t>today</a:t>
            </a:r>
            <a:r>
              <a:rPr lang="en-US" sz="1400" b="1" dirty="0">
                <a:solidFill>
                  <a:srgbClr val="000000"/>
                </a:solidFill>
                <a:highlight>
                  <a:srgbClr val="F2F4FF"/>
                </a:highlight>
              </a:rPr>
              <a:t>);</a:t>
            </a:r>
            <a:endParaRPr lang="en-US" sz="1400" dirty="0">
              <a:solidFill>
                <a:srgbClr val="000000"/>
              </a:solidFill>
              <a:highlight>
                <a:srgbClr val="F2F4FF"/>
              </a:highlight>
            </a:endParaRPr>
          </a:p>
          <a:p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script&gt;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67409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External JavaScript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Using </a:t>
            </a:r>
            <a:r>
              <a:rPr lang="en-US" dirty="0"/>
              <a:t>code stored in a separate </a:t>
            </a:r>
            <a:r>
              <a:rPr lang="en-US" b="1" dirty="0"/>
              <a:t>.</a:t>
            </a:r>
            <a:r>
              <a:rPr lang="en-US" b="1" dirty="0" err="1"/>
              <a:t>js</a:t>
            </a:r>
            <a:r>
              <a:rPr lang="en-US" b="1" dirty="0"/>
              <a:t> </a:t>
            </a:r>
            <a:r>
              <a:rPr lang="en-US" dirty="0" smtClean="0"/>
              <a:t>file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Example: </a:t>
            </a:r>
            <a:r>
              <a:rPr lang="en-US" dirty="0" smtClean="0">
                <a:hlinkClick r:id="rId2"/>
              </a:rPr>
              <a:t>js-code-external.html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74405" y="2303808"/>
            <a:ext cx="30444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&lt;script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FF"/>
                </a:highlight>
              </a:rPr>
              <a:t>src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600" b="1" dirty="0">
                <a:solidFill>
                  <a:srgbClr val="8000FF"/>
                </a:solidFill>
                <a:highlight>
                  <a:srgbClr val="FFFFFF"/>
                </a:highlight>
              </a:rPr>
              <a:t>"external.js"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&gt;&lt;/script&gt;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42317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put JavaScript?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JavaScript </a:t>
            </a:r>
            <a:r>
              <a:rPr lang="en-US" dirty="0"/>
              <a:t>code can be added anywhere within </a:t>
            </a:r>
            <a:r>
              <a:rPr lang="en-US" b="1" dirty="0"/>
              <a:t>&lt;head</a:t>
            </a:r>
            <a:r>
              <a:rPr lang="en-US" b="1" dirty="0" smtClean="0"/>
              <a:t>&gt;…&lt;/</a:t>
            </a:r>
            <a:r>
              <a:rPr lang="en-US" b="1" dirty="0"/>
              <a:t>head&gt; </a:t>
            </a:r>
            <a:r>
              <a:rPr lang="en-US" dirty="0"/>
              <a:t>or </a:t>
            </a:r>
            <a:r>
              <a:rPr lang="en-US" b="1" dirty="0"/>
              <a:t>&lt;body</a:t>
            </a:r>
            <a:r>
              <a:rPr lang="en-US" b="1" dirty="0" smtClean="0"/>
              <a:t>&gt;…&lt;/</a:t>
            </a:r>
            <a:r>
              <a:rPr lang="en-US" b="1" dirty="0"/>
              <a:t>body</a:t>
            </a:r>
            <a:r>
              <a:rPr lang="en-US" b="1" dirty="0" smtClean="0"/>
              <a:t>&gt;</a:t>
            </a:r>
            <a:r>
              <a:rPr lang="en-US" dirty="0" smtClean="0"/>
              <a:t>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For </a:t>
            </a:r>
            <a:r>
              <a:rPr lang="en-US" dirty="0"/>
              <a:t>large JavaScript libraries, JavaScript code should be placed just before the ending tag of body element. </a:t>
            </a:r>
            <a:endParaRPr lang="en-US" dirty="0" smtClean="0"/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This is because it can cause the page to load more slowly – why not load your images and content first, if you're not executing your JavaScript until a button is pressed or the page has loaded anyway?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Many times we need to wait for the page to be loaded, because we wish to manipulate elements that are expected to be rendered on the page.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For more, see: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developer.yahoo.com/performance/rules.html#js_bottom</a:t>
            </a:r>
            <a:r>
              <a:rPr lang="en-US" dirty="0" smtClean="0"/>
              <a:t> </a:t>
            </a:r>
            <a:endParaRPr lang="en-US" dirty="0"/>
          </a:p>
          <a:p>
            <a:pPr marL="201168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185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</a:t>
            </a:r>
            <a:r>
              <a:rPr lang="en-US" dirty="0"/>
              <a:t>&amp; </a:t>
            </a:r>
            <a:r>
              <a:rPr lang="en-US" dirty="0" smtClean="0"/>
              <a:t>HTML – short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Using </a:t>
            </a:r>
            <a:r>
              <a:rPr lang="en-US" dirty="0"/>
              <a:t>Element </a:t>
            </a:r>
            <a:r>
              <a:rPr lang="en-US" dirty="0" err="1"/>
              <a:t>innerHTML</a:t>
            </a:r>
            <a:r>
              <a:rPr lang="en-US" dirty="0"/>
              <a:t> Property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Example: </a:t>
            </a:r>
            <a:r>
              <a:rPr lang="en-US" dirty="0" smtClean="0">
                <a:hlinkClick r:id="rId2"/>
              </a:rPr>
              <a:t>innerHTML.html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Changing </a:t>
            </a:r>
            <a:r>
              <a:rPr lang="en-US" dirty="0"/>
              <a:t>CSS with JavaScript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Example: </a:t>
            </a:r>
            <a:r>
              <a:rPr lang="en-US" dirty="0" smtClean="0">
                <a:hlinkClick r:id="rId3"/>
              </a:rPr>
              <a:t>changeCSS.html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Example: Temperature </a:t>
            </a:r>
            <a:r>
              <a:rPr lang="en-US" dirty="0"/>
              <a:t>Convertor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Example: </a:t>
            </a:r>
            <a:r>
              <a:rPr lang="en-US" dirty="0" smtClean="0">
                <a:hlinkClick r:id="rId4"/>
              </a:rPr>
              <a:t>temp-conversion.html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65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12542</TotalTime>
  <Words>2180</Words>
  <Application>Microsoft Office PowerPoint</Application>
  <PresentationFormat>Widescreen</PresentationFormat>
  <Paragraphs>361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Retrospect</vt:lpstr>
      <vt:lpstr>INT222</vt:lpstr>
      <vt:lpstr>Announcements</vt:lpstr>
      <vt:lpstr>Agenda</vt:lpstr>
      <vt:lpstr>Using JavaScript in an HTML Page</vt:lpstr>
      <vt:lpstr>Inline (embedded) JavaScript code</vt:lpstr>
      <vt:lpstr>Internal JavaScript code</vt:lpstr>
      <vt:lpstr>External JavaScript code</vt:lpstr>
      <vt:lpstr>Where to put JavaScript?</vt:lpstr>
      <vt:lpstr>JavaScript &amp; HTML – short examples</vt:lpstr>
      <vt:lpstr>Introduction to Client-side Form Validation </vt:lpstr>
      <vt:lpstr>Client-Side Form Validation</vt:lpstr>
      <vt:lpstr>Client-Side Validation with HTML5</vt:lpstr>
      <vt:lpstr>Client-Side Validation with HTML5</vt:lpstr>
      <vt:lpstr>Client-Side Validation with HTML5</vt:lpstr>
      <vt:lpstr>Client-Side Validation with HTML5</vt:lpstr>
      <vt:lpstr>Client-Side Validation with JavaScript</vt:lpstr>
      <vt:lpstr>Client-Side Validation with JavaScript</vt:lpstr>
      <vt:lpstr>JavaScript Validation - onsubmit</vt:lpstr>
      <vt:lpstr>JavaScript Validation - text fields</vt:lpstr>
      <vt:lpstr>JavaScript Validation - text fields</vt:lpstr>
      <vt:lpstr>JavaScript Validation - text fields</vt:lpstr>
      <vt:lpstr>JavaScript Validation - Multiple Fields/Rules</vt:lpstr>
      <vt:lpstr>JavaScript Validation - Multiple Fields/Rules</vt:lpstr>
      <vt:lpstr>JavaScript Validation - textarea</vt:lpstr>
      <vt:lpstr>JavaScript Validation - radio button</vt:lpstr>
      <vt:lpstr>JavaScript Validation - checkbox</vt:lpstr>
      <vt:lpstr>JavaScript Validation - select</vt:lpstr>
      <vt:lpstr>JavaScript Validation - select (text vs value)</vt:lpstr>
      <vt:lpstr>JavaScript Validation - select (multiple)</vt:lpstr>
      <vt:lpstr>JavaScript Validation - Quick Summary</vt:lpstr>
      <vt:lpstr>JavaScript Validation - Quick Summary</vt:lpstr>
      <vt:lpstr>Questions? </vt:lpstr>
    </vt:vector>
  </TitlesOfParts>
  <Company>Seneca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IPC144</dc:title>
  <dc:creator>Patrick Crawford</dc:creator>
  <cp:lastModifiedBy>Patrick Crawford</cp:lastModifiedBy>
  <cp:revision>450</cp:revision>
  <cp:lastPrinted>2016-01-07T17:03:32Z</cp:lastPrinted>
  <dcterms:created xsi:type="dcterms:W3CDTF">2015-09-07T20:55:59Z</dcterms:created>
  <dcterms:modified xsi:type="dcterms:W3CDTF">2016-11-13T17:48:59Z</dcterms:modified>
</cp:coreProperties>
</file>