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6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3" r:id="rId10"/>
    <p:sldId id="442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347" r:id="rId4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create-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cs.senecac.on.ca/~patrick.crawford/shared/fall-2016/int222/lecture9/dom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node-elemen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API/NodeLi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9/node_insertBefore.html" TargetMode="External"/><Relationship Id="rId2" Type="http://schemas.openxmlformats.org/officeDocument/2006/relationships/hyperlink" Target="https://scs.senecac.on.ca/~patrick.crawford/shared/fall-2016/int222/lecture9/node_appendChil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patrick.crawford/shared/fall-2016/int222/lecture9/node_replaceChild.html" TargetMode="External"/><Relationship Id="rId4" Type="http://schemas.openxmlformats.org/officeDocument/2006/relationships/hyperlink" Target="https://scs.senecac.on.ca/~patrick.crawford/shared/fall-2016/int222/lecture9/node_removeChild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innerHTML2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9/js-classlist.html" TargetMode="External"/><Relationship Id="rId2" Type="http://schemas.openxmlformats.org/officeDocument/2006/relationships/hyperlink" Target="https://developer.mozilla.org/en/docs/Web/API/Element/classLi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event-ini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_onchan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_onclick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ondblclick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onfocu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onload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onmouseou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onmouseov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onresiz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js-onbeforeunload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Timers/setInterval" TargetMode="External"/><Relationship Id="rId2" Type="http://schemas.openxmlformats.org/officeDocument/2006/relationships/hyperlink" Target="https://developer.mozilla.org/en-US/docs/Web/API/WindowTimers/setTimeou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WindowTimers/clearInterval" TargetMode="External"/><Relationship Id="rId4" Type="http://schemas.openxmlformats.org/officeDocument/2006/relationships/hyperlink" Target="https://developer.mozilla.org/en-US/docs/Web/API/WindowTimers/clearTimeou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/Examples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wiki/Handling_events_with_JavaScript" TargetMode="External"/><Relationship Id="rId4" Type="http://schemas.openxmlformats.org/officeDocument/2006/relationships/hyperlink" Target="https://developer.mozilla.org/en-US/docs/Mozilla/Tech/XUL/Tutorial/Modifying_a_XUL_Interfac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9/docu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API/Node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 smtClean="0"/>
              <a:t>DOM &amp; Events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document </a:t>
            </a:r>
            <a:r>
              <a:rPr lang="en-US" dirty="0"/>
              <a:t>object properties and methods: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document.</a:t>
            </a:r>
            <a:r>
              <a:rPr lang="en-US" b="1" dirty="0" err="1"/>
              <a:t>createElement</a:t>
            </a:r>
            <a:r>
              <a:rPr lang="en-US" b="1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document.createTextNode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document.createAttribute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document.createComment</a:t>
            </a:r>
            <a:r>
              <a:rPr lang="en-US" dirty="0" smtClean="0"/>
              <a:t>()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document.addEventListener</a:t>
            </a:r>
            <a:r>
              <a:rPr lang="en-US" dirty="0" smtClean="0"/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create-element.html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0146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When </a:t>
            </a:r>
            <a:r>
              <a:rPr lang="en-US" dirty="0"/>
              <a:t>a HTML </a:t>
            </a:r>
            <a:r>
              <a:rPr lang="en-US" b="1" dirty="0"/>
              <a:t>document</a:t>
            </a:r>
            <a:r>
              <a:rPr lang="en-US" dirty="0"/>
              <a:t> is loaded, the browser </a:t>
            </a:r>
            <a:r>
              <a:rPr lang="en-US" dirty="0" smtClean="0"/>
              <a:t>creates a</a:t>
            </a:r>
            <a:r>
              <a:rPr lang="en-US" dirty="0"/>
              <a:t> </a:t>
            </a:r>
            <a:r>
              <a:rPr lang="en-US" b="1" dirty="0" smtClean="0"/>
              <a:t>Document</a:t>
            </a:r>
            <a:r>
              <a:rPr lang="en-US" b="1" dirty="0"/>
              <a:t> </a:t>
            </a:r>
            <a:r>
              <a:rPr lang="en-US" b="1" dirty="0" smtClean="0"/>
              <a:t>Object Model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DOM represents a </a:t>
            </a:r>
            <a:r>
              <a:rPr lang="en-US" b="1" dirty="0"/>
              <a:t>document</a:t>
            </a:r>
            <a:r>
              <a:rPr lang="en-US" dirty="0"/>
              <a:t> as a tree.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2856" y="1853959"/>
            <a:ext cx="615696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doctype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html&gt;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head&gt;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meta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 dirty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title&gt;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a Document!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head&gt;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body&gt;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h3&gt;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Welcome!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&lt;/h3&gt;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a paragraph.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a paragraph with a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 dirty="0">
                <a:solidFill>
                  <a:srgbClr val="8000FF"/>
                </a:solidFill>
                <a:highlight>
                  <a:srgbClr val="FFFFFF"/>
                </a:highlight>
              </a:rPr>
              <a:t>"index.html"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link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in it.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first item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second item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third item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body&gt;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0988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92731" cy="45289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HTML elements of the page are </a:t>
            </a:r>
            <a:r>
              <a:rPr lang="en-US" b="1" dirty="0"/>
              <a:t>nested into a tree-like structure </a:t>
            </a:r>
            <a:r>
              <a:rPr lang="en-US" dirty="0"/>
              <a:t>of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tree is made up of </a:t>
            </a:r>
            <a:r>
              <a:rPr lang="en-US" b="1" dirty="0"/>
              <a:t>parent-child</a:t>
            </a:r>
            <a:r>
              <a:rPr lang="en-US" dirty="0"/>
              <a:t> relationships, a parent can have one or many children elements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CA" dirty="0" smtClean="0">
                <a:hlinkClick r:id="rId2"/>
              </a:rPr>
              <a:t>dom-tree.html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24" y="2022085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b="1" dirty="0"/>
              <a:t>document</a:t>
            </a:r>
            <a:r>
              <a:rPr lang="en-US" dirty="0"/>
              <a:t> is a structure of nodes.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Everything </a:t>
            </a:r>
            <a:r>
              <a:rPr lang="en-US" dirty="0"/>
              <a:t>in an HTML DOM is a node.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window.document</a:t>
            </a:r>
            <a:r>
              <a:rPr lang="en-US" dirty="0"/>
              <a:t>, each element,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attributes and text inside elements are nodes,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DOCTYPE, comments, whitespaces are also nodes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All </a:t>
            </a:r>
            <a:r>
              <a:rPr lang="en-US" dirty="0"/>
              <a:t>these DOM objects inherit </a:t>
            </a:r>
            <a:r>
              <a:rPr lang="en-US" dirty="0" smtClean="0"/>
              <a:t>from a node </a:t>
            </a:r>
            <a:r>
              <a:rPr lang="en-US" dirty="0"/>
              <a:t>object, </a:t>
            </a:r>
            <a:r>
              <a:rPr lang="en-US" dirty="0" smtClean="0"/>
              <a:t>which provides properties </a:t>
            </a:r>
            <a:r>
              <a:rPr lang="en-US" dirty="0"/>
              <a:t>and </a:t>
            </a:r>
            <a:r>
              <a:rPr lang="en-US" dirty="0" smtClean="0"/>
              <a:t>methods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: Web </a:t>
            </a:r>
            <a:r>
              <a:rPr lang="en-US" dirty="0"/>
              <a:t>API </a:t>
            </a:r>
            <a:r>
              <a:rPr lang="en-US" dirty="0" smtClean="0"/>
              <a:t>Interfaces)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DOM d</a:t>
            </a:r>
            <a:r>
              <a:rPr lang="en-US" dirty="0" smtClean="0"/>
              <a:t>ocument </a:t>
            </a:r>
            <a:r>
              <a:rPr lang="en-US" dirty="0"/>
              <a:t>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DOM Element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DOM Attribute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DOM Event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1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 </a:t>
            </a:r>
            <a:r>
              <a:rPr lang="en-US" b="1" dirty="0"/>
              <a:t>documents</a:t>
            </a:r>
            <a:r>
              <a:rPr lang="en-US" dirty="0"/>
              <a:t> are made up by </a:t>
            </a:r>
            <a:r>
              <a:rPr lang="en-US" b="1" dirty="0"/>
              <a:t>HTML </a:t>
            </a:r>
            <a:r>
              <a:rPr lang="en-US" b="1" dirty="0" smtClean="0"/>
              <a:t>elements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the HTML DOM, every HTML element is represented by an element object </a:t>
            </a:r>
            <a:r>
              <a:rPr lang="en-US" dirty="0" smtClean="0"/>
              <a:t>(node).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Types </a:t>
            </a:r>
            <a:r>
              <a:rPr lang="en-US" dirty="0"/>
              <a:t>of DOM </a:t>
            </a:r>
            <a:r>
              <a:rPr lang="en-US" dirty="0" smtClean="0"/>
              <a:t>nodes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element</a:t>
            </a:r>
            <a:r>
              <a:rPr lang="en-US" dirty="0"/>
              <a:t> nodes (HTML tag)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 each HTML element, there is a node </a:t>
            </a:r>
            <a:r>
              <a:rPr lang="en-US" dirty="0" smtClean="0"/>
              <a:t>object. It </a:t>
            </a:r>
            <a:r>
              <a:rPr lang="en-US" dirty="0"/>
              <a:t>can have children and/or </a:t>
            </a:r>
            <a:r>
              <a:rPr lang="en-US" dirty="0" smtClean="0"/>
              <a:t>attributes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text</a:t>
            </a:r>
            <a:r>
              <a:rPr lang="en-US" dirty="0"/>
              <a:t> nodes (text in </a:t>
            </a:r>
            <a:r>
              <a:rPr lang="en-US" dirty="0" smtClean="0"/>
              <a:t>an element</a:t>
            </a:r>
            <a:r>
              <a:rPr lang="en-US" dirty="0"/>
              <a:t>)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attribute</a:t>
            </a:r>
            <a:r>
              <a:rPr lang="en-US" dirty="0"/>
              <a:t> nodes (attribute/value pair)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text/attributes are children in an element node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cannot have children or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 usually shown when drawing the DOM tree</a:t>
            </a:r>
          </a:p>
        </p:txBody>
      </p:sp>
    </p:spTree>
    <p:extLst>
      <p:ext uri="{BB962C8B-B14F-4D97-AF65-F5344CB8AC3E}">
        <p14:creationId xmlns:p14="http://schemas.microsoft.com/office/powerpoint/2010/main" val="93458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Ends of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 HTML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 DOM </a:t>
            </a:r>
            <a:r>
              <a:rPr lang="fr-FR" dirty="0" err="1"/>
              <a:t>nodes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/>
              <a:t>nodes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/>
              <a:t>nodes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(not </a:t>
            </a:r>
            <a:r>
              <a:rPr lang="fr-FR" dirty="0" err="1" smtClean="0"/>
              <a:t>typically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207" y="2272826"/>
            <a:ext cx="5399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a paragraph with a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"index.html"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link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in it.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41419" y="3233387"/>
            <a:ext cx="374468" cy="303658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41419" y="3670794"/>
            <a:ext cx="375920" cy="34001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41419" y="4129346"/>
            <a:ext cx="374468" cy="374468"/>
          </a:xfrm>
          <a:prstGeom prst="ellipse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13" y="2014326"/>
            <a:ext cx="4676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Nodes/Objects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330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Properties </a:t>
            </a:r>
            <a:r>
              <a:rPr lang="en-US" dirty="0"/>
              <a:t>and Methods of element nodes/objects – the standard API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Properties</a:t>
            </a:r>
            <a:r>
              <a:rPr lang="en-US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Methods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Reference: </a:t>
            </a:r>
            <a:r>
              <a:rPr lang="en-US" dirty="0" smtClean="0">
                <a:hlinkClick r:id="rId2"/>
              </a:rPr>
              <a:t>The </a:t>
            </a:r>
            <a:r>
              <a:rPr lang="en-US" dirty="0">
                <a:hlinkClick r:id="rId2"/>
              </a:rPr>
              <a:t>HTML DOM Element </a:t>
            </a:r>
            <a:r>
              <a:rPr lang="en-US" dirty="0" smtClean="0">
                <a:hlinkClick r:id="rId2"/>
              </a:rPr>
              <a:t>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4433" y="2520712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.className</a:t>
            </a:r>
            <a:endParaRPr lang="en-CA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r>
              <a:rPr lang="en-C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.style</a:t>
            </a:r>
            <a:endParaRPr lang="en-C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969" y="2520712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.innerHTML</a:t>
            </a:r>
            <a:endParaRPr lang="en-C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.parentNode</a:t>
            </a:r>
            <a:endParaRPr lang="en-C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.nextSibling</a:t>
            </a:r>
            <a:endParaRPr lang="en-C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4433" y="3849034"/>
            <a:ext cx="39614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.getElementsByTagName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.getElementsByClassName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.querySelector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.querySelectorAll</a:t>
            </a:r>
            <a:r>
              <a:rPr lang="en-CA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CA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.addEventListener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7721" y="3849033"/>
            <a:ext cx="26642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.appendChild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.insertBefore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.removeChild</a:t>
            </a:r>
            <a:r>
              <a:rPr lang="en-CA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CA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.setAttribute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.getAttribute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21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08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Highlight </a:t>
            </a:r>
            <a:r>
              <a:rPr lang="en-US" dirty="0"/>
              <a:t>all paragraphs within a div element: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HTML: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CA" dirty="0" smtClean="0">
                <a:hlinkClick r:id="rId2"/>
              </a:rPr>
              <a:t>node-elements.html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310640" y="2696713"/>
            <a:ext cx="33121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Mail to: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"address"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70 The Pond Road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Toronto, 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405120" y="269671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"#address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getElementsByTagName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highlight all paragraphs inside the div element 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addrParas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backgroundColor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0960" y="1968581"/>
            <a:ext cx="52425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JavaScript:</a:t>
            </a:r>
          </a:p>
        </p:txBody>
      </p:sp>
    </p:spTree>
    <p:extLst>
      <p:ext uri="{BB962C8B-B14F-4D97-AF65-F5344CB8AC3E}">
        <p14:creationId xmlns:p14="http://schemas.microsoft.com/office/powerpoint/2010/main" val="4853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for 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Selecting </a:t>
            </a:r>
            <a:r>
              <a:rPr lang="en-US" dirty="0"/>
              <a:t>groups of elements within an element object, including document </a:t>
            </a:r>
            <a:r>
              <a:rPr lang="en-US" dirty="0" smtClean="0"/>
              <a:t>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50045"/>
              </p:ext>
            </p:extLst>
          </p:nvPr>
        </p:nvGraphicFramePr>
        <p:xfrm>
          <a:off x="1444680" y="2412990"/>
          <a:ext cx="9711000" cy="36702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2278"/>
                <a:gridCol w="7008722"/>
              </a:tblGrid>
              <a:tr h="44756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effectLst/>
                        </a:rPr>
                        <a:t>name </a:t>
                      </a:r>
                      <a:endParaRPr lang="en-CA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effectLst/>
                        </a:rPr>
                        <a:t>description </a:t>
                      </a:r>
                      <a:endParaRPr lang="en-CA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47568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getElementsByTagName</a:t>
                      </a:r>
                      <a:r>
                        <a:rPr lang="en-CA" sz="1600" dirty="0" smtClean="0">
                          <a:effectLst/>
                        </a:rPr>
                        <a:t>()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Returns a collection of all child elements with the specified tag name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447568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getElementsByClassName</a:t>
                      </a:r>
                      <a:r>
                        <a:rPr lang="en-CA" sz="1600" dirty="0" smtClean="0">
                          <a:effectLst/>
                        </a:rPr>
                        <a:t>() 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Returns a collection of all child elements with the specified class name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773072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querySelector</a:t>
                      </a:r>
                      <a:r>
                        <a:rPr lang="en-CA" sz="1600" dirty="0" smtClean="0">
                          <a:effectLst/>
                        </a:rPr>
                        <a:t>()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Returns the first element that matches the selector specified in the parameter</a:t>
                      </a:r>
                      <a:endParaRPr lang="en-CA" sz="16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773072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querySelectorAll</a:t>
                      </a:r>
                      <a:r>
                        <a:rPr lang="en-CA" sz="1600" dirty="0" smtClean="0">
                          <a:effectLst/>
                        </a:rPr>
                        <a:t>()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effectLst/>
                        </a:rPr>
                        <a:t>Returns a static (non-live)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hlinkClick r:id="rId2"/>
                        </a:rPr>
                        <a:t>NodeList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(array) 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effectLst/>
                        </a:rPr>
                        <a:t>of all elements that match the selector specified in the parameter.</a:t>
                      </a:r>
                    </a:p>
                    <a:p>
                      <a:endParaRPr lang="en-CA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effectLst/>
                        </a:rPr>
                        <a:t>NOTE: by "non-live" we mean that the array will not reflect</a:t>
                      </a:r>
                      <a:r>
                        <a:rPr lang="en-CA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changes to the element list based on the addition / subtraction of new nodes.  It's more of a "snapshot" of elements.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6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1557982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6000" dirty="0"/>
              <a:t>Modifying DOM </a:t>
            </a:r>
            <a:r>
              <a:rPr lang="en-US" altLang="en-US" sz="6000" dirty="0" smtClean="0"/>
              <a:t>with JavaScript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2742793" y="3103449"/>
            <a:ext cx="698191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en-US" dirty="0"/>
              <a:t>Modifying HTML Structure and content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1734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Lab - (</a:t>
            </a:r>
            <a:r>
              <a:rPr lang="en-US" dirty="0"/>
              <a:t>Due </a:t>
            </a:r>
            <a:r>
              <a:rPr lang="en-US" dirty="0" smtClean="0"/>
              <a:t>this time next week!)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Quiz 6 Next Week! (Covers this lecture)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Review during the lab)</a:t>
            </a:r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Nodes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6024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NOTE: This </a:t>
            </a:r>
            <a:r>
              <a:rPr lang="en-US" dirty="0"/>
              <a:t>merely </a:t>
            </a:r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dirty="0" smtClean="0"/>
              <a:t>node; it does </a:t>
            </a:r>
            <a:r>
              <a:rPr lang="en-US" dirty="0"/>
              <a:t>not add it to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You </a:t>
            </a:r>
            <a:r>
              <a:rPr lang="en-US" dirty="0"/>
              <a:t>must add the new node as a child of an existing element on the </a:t>
            </a:r>
            <a:r>
              <a:rPr lang="en-US" dirty="0" smtClean="0"/>
              <a:t>page,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69521"/>
              </p:ext>
            </p:extLst>
          </p:nvPr>
        </p:nvGraphicFramePr>
        <p:xfrm>
          <a:off x="1199416" y="1927014"/>
          <a:ext cx="9956264" cy="15121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35141"/>
                <a:gridCol w="6621123"/>
              </a:tblGrid>
              <a:tr h="336037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name 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description </a:t>
                      </a: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sz="1600" dirty="0" err="1"/>
                        <a:t>document.createElement</a:t>
                      </a:r>
                      <a:r>
                        <a:rPr lang="en-CA" sz="1600" dirty="0"/>
                        <a:t>("</a:t>
                      </a:r>
                      <a:r>
                        <a:rPr lang="en-CA" sz="1600" dirty="0" smtClean="0"/>
                        <a:t>tag") </a:t>
                      </a:r>
                      <a:endParaRPr lang="en-CA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sz="1600" dirty="0" err="1"/>
                        <a:t>document.createTextNode</a:t>
                      </a:r>
                      <a:r>
                        <a:rPr lang="en-CA" sz="1600" dirty="0" smtClean="0"/>
                        <a:t>("text") </a:t>
                      </a:r>
                      <a:endParaRPr lang="en-CA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94400" y="3715716"/>
            <a:ext cx="516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create a new &lt;h2&gt; node </a:t>
            </a: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createElement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"h2"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createTextNode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This is a heading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appendChild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body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appendChild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113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090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Every </a:t>
            </a:r>
            <a:r>
              <a:rPr lang="en-US" dirty="0"/>
              <a:t>DOM element object has these methods: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2"/>
              </a:rPr>
              <a:t>node_appendChild.html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3"/>
              </a:rPr>
              <a:t>node_insertBefore.html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4"/>
              </a:rPr>
              <a:t>node_removeChild.html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5"/>
              </a:rPr>
              <a:t>node_replaceChild.html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08384"/>
              </p:ext>
            </p:extLst>
          </p:nvPr>
        </p:nvGraphicFramePr>
        <p:xfrm>
          <a:off x="1513840" y="2271544"/>
          <a:ext cx="9641840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82432"/>
                <a:gridCol w="69594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name </a:t>
                      </a:r>
                      <a:endParaRPr lang="en-CA" sz="16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description </a:t>
                      </a:r>
                      <a:endParaRPr lang="en-CA" sz="1600" b="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appendChild(node) </a:t>
                      </a:r>
                      <a:endParaRPr lang="en-CA" sz="160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insertBefore(new, old) </a:t>
                      </a:r>
                      <a:endParaRPr lang="en-CA" sz="160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removeChild(node) </a:t>
                      </a:r>
                      <a:endParaRPr lang="en-CA" sz="160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replaceChild(new, old) </a:t>
                      </a:r>
                      <a:endParaRPr lang="en-CA" sz="160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 / node 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30874"/>
              </p:ext>
            </p:extLst>
          </p:nvPr>
        </p:nvGraphicFramePr>
        <p:xfrm>
          <a:off x="1215120" y="2054240"/>
          <a:ext cx="9940560" cy="253808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70280"/>
                <a:gridCol w="4970280"/>
              </a:tblGrid>
              <a:tr h="509011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/>
                </a:tc>
              </a:tr>
              <a:tr h="509011">
                <a:tc>
                  <a:txBody>
                    <a:bodyPr/>
                    <a:lstStyle/>
                    <a:p>
                      <a:r>
                        <a:rPr lang="en-CA" sz="1800" kern="1200" dirty="0" err="1" smtClean="0">
                          <a:effectLst/>
                        </a:rPr>
                        <a:t>hasAttribute</a:t>
                      </a:r>
                      <a:r>
                        <a:rPr lang="en-CA" sz="1800" kern="1200" dirty="0" smtClean="0">
                          <a:effectLst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</a:tr>
              <a:tr h="509011">
                <a:tc>
                  <a:txBody>
                    <a:bodyPr/>
                    <a:lstStyle/>
                    <a:p>
                      <a:r>
                        <a:rPr lang="en-CA" sz="1800" kern="1200" dirty="0" err="1" smtClean="0">
                          <a:effectLst/>
                        </a:rPr>
                        <a:t>getAttribute</a:t>
                      </a:r>
                      <a:r>
                        <a:rPr lang="en-CA" sz="1800" kern="1200" dirty="0" smtClean="0">
                          <a:effectLst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</a:tr>
              <a:tr h="509011">
                <a:tc>
                  <a:txBody>
                    <a:bodyPr/>
                    <a:lstStyle/>
                    <a:p>
                      <a:r>
                        <a:rPr lang="en-CA" sz="1800" b="1" kern="1200" dirty="0" err="1" smtClean="0">
                          <a:effectLst/>
                        </a:rPr>
                        <a:t>setAttribute</a:t>
                      </a:r>
                      <a:r>
                        <a:rPr lang="en-CA" sz="1800" b="1" kern="1200" dirty="0" smtClean="0">
                          <a:effectLst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</a:tr>
              <a:tr h="502038">
                <a:tc>
                  <a:txBody>
                    <a:bodyPr/>
                    <a:lstStyle/>
                    <a:p>
                      <a:r>
                        <a:rPr lang="en-CA" sz="1800" kern="1200" dirty="0" err="1" smtClean="0">
                          <a:effectLst/>
                        </a:rPr>
                        <a:t>removeAttribute</a:t>
                      </a:r>
                      <a:r>
                        <a:rPr lang="en-CA" sz="1800" kern="1200" dirty="0" smtClean="0">
                          <a:effectLst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6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 Example </a:t>
            </a:r>
            <a:r>
              <a:rPr lang="en-US" sz="1600" dirty="0"/>
              <a:t>1</a:t>
            </a:r>
            <a:r>
              <a:rPr lang="en-US" sz="16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 Example </a:t>
            </a:r>
            <a:r>
              <a:rPr lang="en-US" sz="1600" dirty="0"/>
              <a:t>2 (Modifying element / node </a:t>
            </a:r>
            <a:r>
              <a:rPr lang="en-US" sz="1600" dirty="0" smtClean="0"/>
              <a:t>attributes)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 Example </a:t>
            </a:r>
            <a:r>
              <a:rPr lang="en-US" sz="1600" dirty="0"/>
              <a:t>3: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93670" y="220505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getElementsByName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"pets"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elems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elems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].type = "checkbox";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elems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setAttribute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'type'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'checkbox'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32710" y="380360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"#d1"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setAttribute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"class"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"notes"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 or simply: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elem.class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= "notes";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71750" y="479280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"#image"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height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"200"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"#image"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src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"pic2.jpg"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601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 </a:t>
            </a:r>
            <a:r>
              <a:rPr lang="en-US" dirty="0"/>
              <a:t>– 2-way API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innerHTML2.html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Note</a:t>
            </a:r>
            <a:r>
              <a:rPr lang="en-US" dirty="0"/>
              <a:t>: </a:t>
            </a:r>
            <a:r>
              <a:rPr lang="en-US" dirty="0" err="1"/>
              <a:t>innerHTML</a:t>
            </a:r>
            <a:r>
              <a:rPr lang="en-US" dirty="0"/>
              <a:t> property can be used to add elements / objects into a web page. 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However: </a:t>
            </a:r>
            <a:r>
              <a:rPr lang="en-US" dirty="0" smtClean="0"/>
              <a:t>Creating elements like this </a:t>
            </a:r>
            <a:r>
              <a:rPr lang="en-US" b="1" dirty="0" smtClean="0"/>
              <a:t>breaks</a:t>
            </a:r>
            <a:r>
              <a:rPr lang="en-US" dirty="0" smtClean="0"/>
              <a:t> our </a:t>
            </a:r>
            <a:r>
              <a:rPr lang="en-US" b="1" dirty="0" smtClean="0"/>
              <a:t>separation of concerns </a:t>
            </a:r>
            <a:r>
              <a:rPr lang="en-US" dirty="0" smtClean="0"/>
              <a:t>and is </a:t>
            </a:r>
            <a:r>
              <a:rPr lang="en-US" b="1" dirty="0" smtClean="0"/>
              <a:t>error prone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Use </a:t>
            </a:r>
            <a:r>
              <a:rPr lang="en-US" dirty="0" err="1" smtClean="0"/>
              <a:t>innerHTML</a:t>
            </a:r>
            <a:r>
              <a:rPr lang="en-US" dirty="0" smtClean="0"/>
              <a:t> for simple text and tags only!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2079" y="2925467"/>
            <a:ext cx="8273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"#xy12"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innerHTML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"&lt;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p style='color: red;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				         	 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margin-left: 50px;'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				         	 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='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myOnClick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();'&gt;"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				         	 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A paragraph!&lt;/p&gt;"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59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1557982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6000" dirty="0"/>
              <a:t>Modifying DOM </a:t>
            </a:r>
            <a:r>
              <a:rPr lang="en-US" altLang="en-US" sz="6000" dirty="0" smtClean="0"/>
              <a:t>with JavaScript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2742793" y="3103449"/>
            <a:ext cx="698191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en-US" dirty="0"/>
              <a:t>Modify HTML formatting and </a:t>
            </a:r>
            <a:r>
              <a:rPr lang="en-US" dirty="0" smtClean="0"/>
              <a:t>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1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/ Removing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 order to keep our separation of concerns intact (</a:t>
            </a:r>
            <a:r>
              <a:rPr lang="en-US" dirty="0" err="1" smtClean="0"/>
              <a:t>ie</a:t>
            </a:r>
            <a:r>
              <a:rPr lang="en-US" dirty="0" smtClean="0"/>
              <a:t>: JavaScript, CSS &amp; HTML as separate as possible), the best practice for modifying the style of an element using JavaScript is by adding or removing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can be done using the </a:t>
            </a:r>
            <a:r>
              <a:rPr lang="en-US" b="1" dirty="0" smtClean="0">
                <a:hlinkClick r:id="rId2"/>
              </a:rPr>
              <a:t>element.classList</a:t>
            </a:r>
            <a:r>
              <a:rPr lang="en-US" dirty="0" smtClean="0"/>
              <a:t> methods: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add( String [, String] 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Add specified class values. If these classes already exist in attribute of the element, then they are ignored.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remove( String [,String] 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Remove specified class values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3"/>
              </a:rPr>
              <a:t>js-classlist.html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1557982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6000" dirty="0"/>
              <a:t>HTML DOM Events</a:t>
            </a:r>
            <a:endParaRPr lang="en-US" altLang="en-US" sz="6000" dirty="0" smtClean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2742793" y="3103449"/>
            <a:ext cx="698191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en-US" dirty="0" smtClean="0"/>
              <a:t>Responding to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4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general everything that happens in a browser may be called an </a:t>
            </a:r>
            <a:r>
              <a:rPr lang="en-US" b="1" dirty="0"/>
              <a:t>event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e.g. an event occurs when a user clicks on a link or a button in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Every </a:t>
            </a:r>
            <a:r>
              <a:rPr lang="en-US" dirty="0"/>
              <a:t>element on a web page has certain events which can trigger a JavaScript function.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JavaScript needs a way of detecting user actions so that it knows when to react.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also needs to know which functions to execute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91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Events </a:t>
            </a:r>
            <a:r>
              <a:rPr lang="en-US" dirty="0"/>
              <a:t>triggered by user actions.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 user </a:t>
            </a:r>
            <a:r>
              <a:rPr lang="en-US" dirty="0" smtClean="0"/>
              <a:t>presses </a:t>
            </a:r>
            <a:r>
              <a:rPr lang="en-US" dirty="0"/>
              <a:t>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an HTML form is </a:t>
            </a:r>
            <a:r>
              <a:rPr lang="en-US" dirty="0" smtClean="0"/>
              <a:t>submitted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Events </a:t>
            </a:r>
            <a:r>
              <a:rPr lang="en-US" dirty="0"/>
              <a:t>that are not directly caused by the user.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an image has been </a:t>
            </a:r>
            <a:r>
              <a:rPr lang="en-US" dirty="0" smtClean="0"/>
              <a:t>loaded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Full List</a:t>
            </a:r>
            <a:r>
              <a:rPr lang="en-US" dirty="0" smtClean="0"/>
              <a:t> Includes:</a:t>
            </a:r>
            <a:endParaRPr lang="en-US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Mouse events, keyboard events, HTML frame/object events, HTML form events, user interface events, touch events,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7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Document </a:t>
            </a:r>
            <a:r>
              <a:rPr lang="nl-NL" dirty="0"/>
              <a:t>Object Model (DOM)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DOM </a:t>
            </a:r>
            <a:r>
              <a:rPr lang="nl-NL" dirty="0"/>
              <a:t>Tree,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DOM </a:t>
            </a:r>
            <a:r>
              <a:rPr lang="nl-NL" dirty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9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Event </a:t>
            </a:r>
            <a:r>
              <a:rPr lang="en-US" dirty="0"/>
              <a:t>Handlers are used to manipulate documents.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event handler is used in order to execute a script when an event occurs.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event handler has a prefix "</a:t>
            </a:r>
            <a:r>
              <a:rPr lang="en-US" b="1" dirty="0"/>
              <a:t>on</a:t>
            </a:r>
            <a:r>
              <a:rPr lang="en-US" dirty="0"/>
              <a:t>" followed by the event name.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For </a:t>
            </a:r>
            <a:r>
              <a:rPr lang="en-US" dirty="0"/>
              <a:t>example, the event handler for the click event is </a:t>
            </a:r>
            <a:r>
              <a:rPr lang="en-US" dirty="0" err="1"/>
              <a:t>onclick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3339" y="3479130"/>
            <a:ext cx="4007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&lt;button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myFunction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Click 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&lt;/button&gt;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0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Event </a:t>
            </a:r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General </a:t>
            </a:r>
            <a:r>
              <a:rPr lang="en-US" dirty="0"/>
              <a:t>syntax: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  &lt;</a:t>
            </a:r>
            <a:r>
              <a:rPr lang="en-US" dirty="0" err="1"/>
              <a:t>htmltag</a:t>
            </a:r>
            <a:r>
              <a:rPr lang="en-US" dirty="0"/>
              <a:t> id</a:t>
            </a:r>
            <a:r>
              <a:rPr lang="en-US" dirty="0" smtClean="0"/>
              <a:t>="</a:t>
            </a:r>
            <a:r>
              <a:rPr lang="en-US" dirty="0" err="1" smtClean="0"/>
              <a:t>someId</a:t>
            </a:r>
            <a:r>
              <a:rPr lang="en-US" dirty="0" smtClean="0"/>
              <a:t>" </a:t>
            </a:r>
            <a:r>
              <a:rPr lang="en-US" b="1" dirty="0" err="1" smtClean="0"/>
              <a:t>eventHandler</a:t>
            </a:r>
            <a:r>
              <a:rPr lang="en-US" dirty="0" smtClean="0"/>
              <a:t>="</a:t>
            </a:r>
            <a:r>
              <a:rPr lang="en-US" dirty="0"/>
              <a:t>JavaScript Code"&gt;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Note</a:t>
            </a:r>
            <a:r>
              <a:rPr lang="en-US" dirty="0"/>
              <a:t>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 event handlers in HTML </a:t>
            </a:r>
            <a:r>
              <a:rPr lang="en-US" b="1" dirty="0"/>
              <a:t>must be enclosed </a:t>
            </a:r>
            <a:r>
              <a:rPr lang="en-US" dirty="0"/>
              <a:t>in quotation marks.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Alternate double quotation marks with single quotation marks </a:t>
            </a:r>
            <a:r>
              <a:rPr lang="en-US" dirty="0" smtClean="0"/>
              <a:t>to pass strings to your 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0124" y="2942718"/>
            <a:ext cx="7480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"New Button!"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"alert('some text');"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0124" y="4978178"/>
            <a:ext cx="6897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"button"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"New Button!"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'alert("some text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)'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483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Event </a:t>
            </a:r>
            <a:r>
              <a:rPr lang="en-US" dirty="0" smtClean="0"/>
              <a:t>Handlers </a:t>
            </a:r>
            <a:r>
              <a:rPr lang="en-US" dirty="0"/>
              <a:t>–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HTML DOM allows you to create </a:t>
            </a:r>
            <a:r>
              <a:rPr lang="en-US" dirty="0" smtClean="0"/>
              <a:t>an </a:t>
            </a:r>
            <a:r>
              <a:rPr lang="en-US" dirty="0"/>
              <a:t>event object </a:t>
            </a:r>
            <a:r>
              <a:rPr lang="en-US" dirty="0" smtClean="0"/>
              <a:t>for a specific </a:t>
            </a:r>
            <a:r>
              <a:rPr lang="en-US" dirty="0"/>
              <a:t>element using JavaScript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This is a better solution, as it helps to separate structure &amp; behaviour (no "on" events in our structure (HTML))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js-event-init.html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13" y="2952938"/>
            <a:ext cx="79596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script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"#demo"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innerHTML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toLocaleString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window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onload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why use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window.onload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? </a:t>
            </a: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myBtn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onclick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elem.addEventListener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( "click",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displayDate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);  //  also works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script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72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- </a:t>
            </a:r>
            <a:r>
              <a:rPr lang="en-US" dirty="0" err="1" smtClean="0"/>
              <a:t>onchange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 smtClean="0"/>
              <a:t>onchange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occurs when the content of a field changes.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 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&lt;select&gt;, &lt;</a:t>
            </a:r>
            <a:r>
              <a:rPr lang="en-US" dirty="0" err="1" smtClean="0"/>
              <a:t>textarea</a:t>
            </a:r>
            <a:r>
              <a:rPr lang="en-US" dirty="0" smtClean="0"/>
              <a:t>&gt;, &lt;input&gt; elements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js_onchange.html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- </a:t>
            </a:r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 smtClean="0"/>
              <a:t>onclick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Occurs when the user has pressed and released a mouse button (or keyboard equivalent) on an element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Any HTML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js_onclick.html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</a:t>
            </a:r>
            <a:r>
              <a:rPr lang="en-US" dirty="0"/>
              <a:t>- </a:t>
            </a:r>
            <a:r>
              <a:rPr lang="en-US" dirty="0" err="1"/>
              <a:t>ondblclick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/>
              <a:t>ondblclick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Occurs when the user has double-clicked a mouse button on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Any HTML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js-ondblclick.html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</a:t>
            </a:r>
            <a:r>
              <a:rPr lang="en-US" dirty="0"/>
              <a:t>- </a:t>
            </a:r>
            <a:r>
              <a:rPr lang="en-US" dirty="0" err="1"/>
              <a:t>onfocus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/>
              <a:t>onfocus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Occurs when the user has given focus to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Any HTML element, but typically: &lt;input&gt;, &lt;select&gt;, &lt;a&gt;, &lt;button&gt;, 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js-onfocus.html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</a:t>
            </a:r>
            <a:r>
              <a:rPr lang="en-US" dirty="0"/>
              <a:t>- </a:t>
            </a:r>
            <a:r>
              <a:rPr lang="en-US" dirty="0" err="1"/>
              <a:t>onload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/>
              <a:t>onload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Occurs when a document or other external element has </a:t>
            </a:r>
            <a:r>
              <a:rPr lang="en-US" b="1" dirty="0"/>
              <a:t>completed downloading all data into the browser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&lt;body&gt;, &lt;</a:t>
            </a:r>
            <a:r>
              <a:rPr lang="en-US" dirty="0" err="1" smtClean="0"/>
              <a:t>img</a:t>
            </a:r>
            <a:r>
              <a:rPr lang="en-US" dirty="0" smtClean="0"/>
              <a:t>&gt;, &lt;input&gt;, &lt;link&gt;, &lt;script&gt;, &lt;style&gt;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js-onload.html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</a:t>
            </a:r>
            <a:r>
              <a:rPr lang="en-US" dirty="0"/>
              <a:t>- </a:t>
            </a:r>
            <a:r>
              <a:rPr lang="en-US" dirty="0" err="1"/>
              <a:t>onmouseout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/>
              <a:t>onmouseout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dirty="0"/>
              <a:t>Occurs when the user has rolled the mouse out of an </a:t>
            </a:r>
            <a:r>
              <a:rPr lang="en-CA" dirty="0" smtClean="0"/>
              <a:t>element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Any HTML element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js-onmouseout.html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</a:t>
            </a:r>
            <a:r>
              <a:rPr lang="en-US" dirty="0"/>
              <a:t>- </a:t>
            </a:r>
            <a:r>
              <a:rPr lang="en-US" dirty="0" err="1" smtClean="0"/>
              <a:t>onmouseover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 smtClean="0"/>
              <a:t>onmouseover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Occurs when the user has rolled the mouse on top of an element.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Any HTML element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js-onmouseover.html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Document Object Model (DOM) </a:t>
            </a:r>
            <a:r>
              <a:rPr lang="en-US" dirty="0"/>
              <a:t>is an 2-way </a:t>
            </a:r>
            <a:r>
              <a:rPr lang="en-US" b="1" dirty="0"/>
              <a:t>application programming interface </a:t>
            </a:r>
            <a:r>
              <a:rPr lang="en-US" dirty="0"/>
              <a:t>(</a:t>
            </a:r>
            <a:r>
              <a:rPr lang="en-US" b="1" dirty="0"/>
              <a:t>API</a:t>
            </a:r>
            <a:r>
              <a:rPr lang="en-US" dirty="0"/>
              <a:t>) for HTML (and XML) documents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Essentially, you can think of it as a way to access / manipulate the complex "document" object that is created on the client side when a browser loads an HTML page (document).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It defines how the document structure, style and content can be accessed and manipulated.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provides a structured representation of the document.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With </a:t>
            </a:r>
            <a:r>
              <a:rPr lang="en-US" dirty="0"/>
              <a:t>the DOM, programmers can build documents, navigate their structure, and add, modify, or delete elements and content using JavaScript or other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6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Examples </a:t>
            </a:r>
            <a:r>
              <a:rPr lang="en-US" dirty="0"/>
              <a:t>- </a:t>
            </a:r>
            <a:r>
              <a:rPr lang="en-US" dirty="0" err="1" smtClean="0"/>
              <a:t>onresize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 smtClean="0"/>
              <a:t>onresize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dirty="0"/>
              <a:t>Occurs when the user has resized a window or object.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&lt;body&gt; (window)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js-onresize.html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Event Handler </a:t>
            </a:r>
            <a:r>
              <a:rPr lang="en-US" sz="4400" dirty="0" smtClean="0"/>
              <a:t>Examples </a:t>
            </a:r>
            <a:r>
              <a:rPr lang="en-US" sz="4400" dirty="0"/>
              <a:t>- </a:t>
            </a:r>
            <a:r>
              <a:rPr lang="en-US" sz="4400" dirty="0" err="1"/>
              <a:t>onbeforeunload</a:t>
            </a:r>
            <a:r>
              <a:rPr lang="en-US" sz="4400" dirty="0"/>
              <a:t>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b="1" dirty="0" err="1"/>
              <a:t>onbeforeunload</a:t>
            </a:r>
            <a:r>
              <a:rPr lang="en-US" b="1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onbeforeunload</a:t>
            </a:r>
            <a:r>
              <a:rPr lang="en-US" dirty="0"/>
              <a:t> event fires when the document is about to be unloaded.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w</a:t>
            </a:r>
            <a:r>
              <a:rPr lang="en-US" dirty="0" smtClean="0"/>
              <a:t>indow)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js-onbeforeunload.html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763616"/>
            <a:ext cx="10058400" cy="21054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first 2 methods return </a:t>
            </a:r>
            <a:r>
              <a:rPr lang="en-US" dirty="0" err="1"/>
              <a:t>timerID</a:t>
            </a:r>
            <a:r>
              <a:rPr lang="en-US" dirty="0"/>
              <a:t> which can be used to stop the timer by using the last 2 methods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46708"/>
              </p:ext>
            </p:extLst>
          </p:nvPr>
        </p:nvGraphicFramePr>
        <p:xfrm>
          <a:off x="1205948" y="2018011"/>
          <a:ext cx="9949731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090"/>
                <a:gridCol w="664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description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2"/>
                        </a:rPr>
                        <a:t>setTimeout</a:t>
                      </a:r>
                      <a:r>
                        <a:rPr lang="en-CA" sz="1600" dirty="0"/>
                        <a:t>(function, </a:t>
                      </a:r>
                      <a:r>
                        <a:rPr lang="en-CA" sz="1600" dirty="0" err="1"/>
                        <a:t>delayMS</a:t>
                      </a:r>
                      <a:r>
                        <a:rPr lang="en-CA" sz="16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arranges to call given function after given delay in </a:t>
                      </a:r>
                      <a:r>
                        <a:rPr lang="en-CA" sz="1600" dirty="0" err="1"/>
                        <a:t>ms</a:t>
                      </a:r>
                      <a:r>
                        <a:rPr lang="en-CA" sz="1600" dirty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3"/>
                        </a:rPr>
                        <a:t>setInterval</a:t>
                      </a:r>
                      <a:r>
                        <a:rPr lang="en-CA" sz="1600" dirty="0"/>
                        <a:t>(function, </a:t>
                      </a:r>
                      <a:r>
                        <a:rPr lang="en-CA" sz="1600" dirty="0" err="1"/>
                        <a:t>delayMS</a:t>
                      </a:r>
                      <a:r>
                        <a:rPr lang="en-CA" sz="16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arranges to call function repeatedly every </a:t>
                      </a:r>
                      <a:r>
                        <a:rPr lang="en-CA" sz="1600" dirty="0" err="1"/>
                        <a:t>delayMS</a:t>
                      </a:r>
                      <a:r>
                        <a:rPr lang="en-CA" sz="1600" dirty="0"/>
                        <a:t> </a:t>
                      </a:r>
                      <a:r>
                        <a:rPr lang="en-CA" sz="1600" dirty="0" err="1"/>
                        <a:t>ms</a:t>
                      </a:r>
                      <a:r>
                        <a:rPr lang="en-CA" sz="1600" dirty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4"/>
                        </a:rPr>
                        <a:t>clearTimeout</a:t>
                      </a:r>
                      <a:r>
                        <a:rPr lang="en-CA" sz="1600" dirty="0"/>
                        <a:t>(</a:t>
                      </a:r>
                      <a:r>
                        <a:rPr lang="en-CA" sz="1600" dirty="0" err="1"/>
                        <a:t>timerID</a:t>
                      </a:r>
                      <a:r>
                        <a:rPr lang="en-CA" sz="1600" dirty="0"/>
                        <a:t>); </a:t>
                      </a:r>
                      <a:br>
                        <a:rPr lang="en-CA" sz="1600" dirty="0"/>
                      </a:br>
                      <a:r>
                        <a:rPr lang="en-CA" sz="1600" dirty="0">
                          <a:hlinkClick r:id="rId5"/>
                        </a:rPr>
                        <a:t>clearInterval</a:t>
                      </a:r>
                      <a:r>
                        <a:rPr lang="en-CA" sz="1600" dirty="0"/>
                        <a:t>(</a:t>
                      </a:r>
                      <a:r>
                        <a:rPr lang="en-CA" sz="1600" dirty="0" err="1"/>
                        <a:t>timerID</a:t>
                      </a:r>
                      <a:r>
                        <a:rPr lang="en-CA" sz="16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stops the given timer so it will not call its function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10532" y="5225076"/>
            <a:ext cx="10031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setInterval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(function(){alert('Hello')},3000);"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Try it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&lt;/button&gt;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57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dirty="0" smtClean="0"/>
              <a:t>  </a:t>
            </a:r>
            <a:r>
              <a:rPr lang="en-CA" altLang="en-US" dirty="0" smtClean="0">
                <a:hlinkClick r:id="rId2"/>
              </a:rPr>
              <a:t>MDN</a:t>
            </a:r>
            <a:r>
              <a:rPr lang="en-CA" altLang="en-US" dirty="0">
                <a:hlinkClick r:id="rId2"/>
              </a:rPr>
              <a:t>: Introduction to DOM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dirty="0" smtClean="0"/>
              <a:t>  </a:t>
            </a:r>
            <a:r>
              <a:rPr lang="en-CA" altLang="en-US" dirty="0" smtClean="0">
                <a:hlinkClick r:id="rId3"/>
              </a:rPr>
              <a:t>MDN</a:t>
            </a:r>
            <a:r>
              <a:rPr lang="en-CA" altLang="en-US" dirty="0">
                <a:hlinkClick r:id="rId3"/>
              </a:rPr>
              <a:t>: DOM Examples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dirty="0" smtClean="0"/>
              <a:t>  </a:t>
            </a:r>
            <a:r>
              <a:rPr lang="en-CA" altLang="en-US" dirty="0" smtClean="0">
                <a:hlinkClick r:id="rId4"/>
              </a:rPr>
              <a:t>MDN</a:t>
            </a:r>
            <a:r>
              <a:rPr lang="en-CA" altLang="en-US" dirty="0">
                <a:hlinkClick r:id="rId4"/>
              </a:rPr>
              <a:t>: Creating New Elements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dirty="0" smtClean="0"/>
              <a:t>  </a:t>
            </a:r>
            <a:r>
              <a:rPr lang="en-CA" altLang="en-US" dirty="0" smtClean="0">
                <a:hlinkClick r:id="rId4"/>
              </a:rPr>
              <a:t>JavaScript </a:t>
            </a:r>
            <a:r>
              <a:rPr lang="en-CA" altLang="en-US" dirty="0">
                <a:hlinkClick r:id="rId4"/>
              </a:rPr>
              <a:t>Kit: DOM Reference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dirty="0" smtClean="0"/>
              <a:t>  </a:t>
            </a:r>
            <a:r>
              <a:rPr lang="en-CA" altLang="en-US" dirty="0" smtClean="0">
                <a:hlinkClick r:id="rId5"/>
              </a:rPr>
              <a:t>W3C</a:t>
            </a:r>
            <a:r>
              <a:rPr lang="en-CA" altLang="en-US" dirty="0">
                <a:hlinkClick r:id="rId5"/>
              </a:rPr>
              <a:t>: Handling events with JavaScript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0600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b="1" dirty="0" smtClean="0"/>
              <a:t>example</a:t>
            </a:r>
            <a:r>
              <a:rPr lang="en-US" dirty="0" smtClean="0"/>
              <a:t> of the </a:t>
            </a:r>
            <a:r>
              <a:rPr lang="en-US" dirty="0"/>
              <a:t>hierarchy of </a:t>
            </a:r>
            <a:r>
              <a:rPr lang="en-US" dirty="0" smtClean="0"/>
              <a:t>the Document </a:t>
            </a:r>
            <a:r>
              <a:rPr lang="en-US" dirty="0"/>
              <a:t>Object </a:t>
            </a:r>
            <a:r>
              <a:rPr lang="en-US" dirty="0" smtClean="0"/>
              <a:t>Model (blue)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Document </a:t>
            </a:r>
            <a:r>
              <a:rPr lang="en-US" dirty="0"/>
              <a:t>– HTML Document/file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API </a:t>
            </a:r>
            <a:r>
              <a:rPr lang="en-US" dirty="0"/>
              <a:t>– each node above is an </a:t>
            </a:r>
            <a:r>
              <a:rPr lang="en-US" b="1" dirty="0"/>
              <a:t>object</a:t>
            </a:r>
            <a:r>
              <a:rPr lang="en-US" dirty="0"/>
              <a:t> that has </a:t>
            </a:r>
            <a:r>
              <a:rPr lang="en-US" b="1" dirty="0" smtClean="0"/>
              <a:t>properties</a:t>
            </a:r>
            <a:r>
              <a:rPr lang="en-US" dirty="0" smtClean="0"/>
              <a:t> and </a:t>
            </a:r>
            <a:r>
              <a:rPr lang="en-US" b="1" dirty="0" smtClean="0"/>
              <a:t>methods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8" y="2401004"/>
            <a:ext cx="7724503" cy="238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0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ocument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HTML document loaded into a browser window becomes a </a:t>
            </a:r>
            <a:r>
              <a:rPr lang="en-US" b="1" dirty="0"/>
              <a:t>d</a:t>
            </a:r>
            <a:r>
              <a:rPr lang="en-US" b="1" dirty="0" smtClean="0"/>
              <a:t>ocument</a:t>
            </a:r>
            <a:r>
              <a:rPr lang="en-US" dirty="0" smtClean="0"/>
              <a:t> </a:t>
            </a:r>
            <a:r>
              <a:rPr lang="en-US" dirty="0"/>
              <a:t>object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 smtClean="0"/>
              <a:t>document</a:t>
            </a:r>
            <a:r>
              <a:rPr lang="en-US" dirty="0" smtClean="0"/>
              <a:t> </a:t>
            </a:r>
            <a:r>
              <a:rPr lang="en-US" dirty="0"/>
              <a:t>object provides access to all HTML elements in a page, from within a script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document </a:t>
            </a:r>
            <a:r>
              <a:rPr lang="en-US" dirty="0"/>
              <a:t>object is also part of the Window object, and can be accessed through the </a:t>
            </a:r>
            <a:r>
              <a:rPr lang="en-US" b="1" dirty="0" err="1"/>
              <a:t>window.document</a:t>
            </a:r>
            <a:r>
              <a:rPr lang="en-US" dirty="0"/>
              <a:t> property.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document </a:t>
            </a:r>
            <a:r>
              <a:rPr lang="en-US" dirty="0"/>
              <a:t>object properties and methods (legacy DOM):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12001"/>
              </p:ext>
            </p:extLst>
          </p:nvPr>
        </p:nvGraphicFramePr>
        <p:xfrm>
          <a:off x="1327352" y="2296470"/>
          <a:ext cx="9889287" cy="36809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47071"/>
                <a:gridCol w="7942216"/>
              </a:tblGrid>
              <a:tr h="267943">
                <a:tc>
                  <a:txBody>
                    <a:bodyPr/>
                    <a:lstStyle/>
                    <a:p>
                      <a:r>
                        <a:rPr lang="en-CA" sz="1400" b="0" kern="1200" dirty="0" err="1" smtClean="0"/>
                        <a:t>document.anchors</a:t>
                      </a:r>
                      <a:endParaRPr lang="en-CA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kern="1200" dirty="0" smtClean="0"/>
                        <a:t>Returns a collection of all the anchors in the document</a:t>
                      </a:r>
                      <a:endParaRPr lang="en-CA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7943">
                <a:tc>
                  <a:txBody>
                    <a:bodyPr/>
                    <a:lstStyle/>
                    <a:p>
                      <a:r>
                        <a:rPr lang="en-CA" sz="1400" b="0" kern="1200" dirty="0" err="1" smtClean="0"/>
                        <a:t>document</a:t>
                      </a:r>
                      <a:r>
                        <a:rPr lang="en-CA" sz="1400" b="1" kern="1200" dirty="0" err="1" smtClean="0"/>
                        <a:t>.body</a:t>
                      </a:r>
                      <a:endParaRPr lang="en-CA" sz="14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kern="1200" dirty="0" smtClean="0"/>
                        <a:t>Returns the body element of the document</a:t>
                      </a:r>
                      <a:endParaRPr lang="en-CA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8899">
                <a:tc>
                  <a:txBody>
                    <a:bodyPr/>
                    <a:lstStyle/>
                    <a:p>
                      <a:r>
                        <a:rPr lang="en-CA" sz="1400" b="0" kern="1200" dirty="0" err="1" smtClean="0"/>
                        <a:t>document.domain</a:t>
                      </a:r>
                      <a:endParaRPr lang="en-CA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kern="1200" dirty="0" smtClean="0"/>
                        <a:t>Returns the domain name of the server that loaded the document</a:t>
                      </a:r>
                      <a:endParaRPr lang="en-CA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7943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document.forms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Returns a collection of all the forms in the document</a:t>
                      </a:r>
                      <a:endParaRPr lang="en-CA" sz="1400" b="0" dirty="0"/>
                    </a:p>
                  </a:txBody>
                  <a:tcPr/>
                </a:tc>
              </a:tr>
              <a:tr h="267943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document.images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Returns a collection of all the images in the document</a:t>
                      </a:r>
                      <a:endParaRPr lang="en-CA" sz="1400" b="0" dirty="0"/>
                    </a:p>
                  </a:txBody>
                  <a:tcPr/>
                </a:tc>
              </a:tr>
              <a:tr h="267943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document.links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Returns a collection of all the links in the document</a:t>
                      </a:r>
                      <a:endParaRPr lang="en-CA" sz="1400" b="0" dirty="0"/>
                    </a:p>
                  </a:txBody>
                  <a:tcPr/>
                </a:tc>
              </a:tr>
              <a:tr h="265696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document.referrer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Returns the URL of the document that loaded the current document</a:t>
                      </a:r>
                      <a:endParaRPr lang="en-CA" sz="1200" b="0" dirty="0"/>
                    </a:p>
                  </a:txBody>
                  <a:tcPr/>
                </a:tc>
              </a:tr>
              <a:tr h="267943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document</a:t>
                      </a:r>
                      <a:r>
                        <a:rPr lang="en-CA" sz="1400" b="1" dirty="0" err="1" smtClean="0"/>
                        <a:t>.title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Sets or returns the title of the document</a:t>
                      </a:r>
                      <a:endParaRPr lang="en-CA" sz="1400" b="0" dirty="0"/>
                    </a:p>
                  </a:txBody>
                  <a:tcPr/>
                </a:tc>
              </a:tr>
              <a:tr h="268337"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document</a:t>
                      </a:r>
                      <a:r>
                        <a:rPr lang="en-CA" sz="1400" b="1" dirty="0" smtClean="0"/>
                        <a:t>.url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Returns the full URL of the document</a:t>
                      </a:r>
                      <a:endParaRPr lang="en-CA" sz="1400" b="0" dirty="0"/>
                    </a:p>
                  </a:txBody>
                  <a:tcPr/>
                </a:tc>
              </a:tr>
              <a:tr h="468899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document</a:t>
                      </a:r>
                      <a:r>
                        <a:rPr lang="en-CA" sz="1400" b="1" dirty="0" err="1" smtClean="0"/>
                        <a:t>.write</a:t>
                      </a:r>
                      <a:r>
                        <a:rPr lang="en-CA" sz="1400" b="1" dirty="0" smtClean="0"/>
                        <a:t>()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Writes HTML expressions or JavaScript code to a document</a:t>
                      </a:r>
                      <a:endParaRPr lang="en-CA" sz="1400" b="0" dirty="0"/>
                    </a:p>
                  </a:txBody>
                  <a:tcPr/>
                </a:tc>
              </a:tr>
              <a:tr h="268337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document.writeln</a:t>
                      </a:r>
                      <a:r>
                        <a:rPr lang="en-CA" sz="1400" b="0" dirty="0" smtClean="0"/>
                        <a:t>()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write()</a:t>
                      </a:r>
                      <a:r>
                        <a:rPr lang="en-CA" sz="1400" b="0" baseline="0" dirty="0" smtClean="0"/>
                        <a:t> with </a:t>
                      </a:r>
                      <a:r>
                        <a:rPr lang="en-CA" sz="1400" b="0" dirty="0" smtClean="0"/>
                        <a:t>a newline character after each statement</a:t>
                      </a:r>
                      <a:endParaRPr lang="en-CA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8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51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form input element could be accessed using: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document.formName.inputElementName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document.forms</a:t>
            </a:r>
            <a:r>
              <a:rPr lang="en-US" dirty="0" smtClean="0"/>
              <a:t>[0].elements[0]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More…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Two-way </a:t>
            </a:r>
            <a:r>
              <a:rPr lang="en-US" dirty="0"/>
              <a:t>API </a:t>
            </a:r>
            <a:r>
              <a:rPr lang="en-US" dirty="0" smtClean="0"/>
              <a:t>example: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Get/Read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Set/Write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document.html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960" y="41219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84960" y="4995781"/>
            <a:ext cx="2294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"new title"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81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Document </a:t>
            </a:r>
            <a:r>
              <a:rPr lang="en-US" dirty="0"/>
              <a:t>object methods – </a:t>
            </a:r>
            <a:r>
              <a:rPr lang="en-US" b="1" dirty="0"/>
              <a:t>get/query</a:t>
            </a:r>
            <a:r>
              <a:rPr lang="en-US" dirty="0"/>
              <a:t> element(s):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document.getElementsByName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document.getElementsByClassName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document.getElementsByTagName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Returns the first element that matches a specified CSS selector(s) in the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Returns a static </a:t>
            </a:r>
            <a:r>
              <a:rPr lang="en-US" dirty="0" smtClean="0">
                <a:hlinkClick r:id="rId2"/>
              </a:rPr>
              <a:t>NodeList</a:t>
            </a:r>
            <a:r>
              <a:rPr lang="en-US" dirty="0" smtClean="0"/>
              <a:t> (array) </a:t>
            </a:r>
            <a:r>
              <a:rPr lang="en-US" dirty="0"/>
              <a:t>containing all elements that matches a specified CSS selector(s) in the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319" y="4994757"/>
            <a:ext cx="4536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paras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getElementsByTagName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04319" y="5318566"/>
            <a:ext cx="469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example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p.example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01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13068</TotalTime>
  <Words>2585</Words>
  <Application>Microsoft Office PowerPoint</Application>
  <PresentationFormat>Widescreen</PresentationFormat>
  <Paragraphs>454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Retrospect</vt:lpstr>
      <vt:lpstr>INT222</vt:lpstr>
      <vt:lpstr>Announcements</vt:lpstr>
      <vt:lpstr>Agenda</vt:lpstr>
      <vt:lpstr>The Document Object Model (DOM)</vt:lpstr>
      <vt:lpstr>The Document Object Model (DOM)</vt:lpstr>
      <vt:lpstr>document Object</vt:lpstr>
      <vt:lpstr>document Object</vt:lpstr>
      <vt:lpstr>Examples</vt:lpstr>
      <vt:lpstr>document Object</vt:lpstr>
      <vt:lpstr>document Object</vt:lpstr>
      <vt:lpstr>The DOM Tree</vt:lpstr>
      <vt:lpstr>The DOM Tree</vt:lpstr>
      <vt:lpstr>HTML DOM Nodes</vt:lpstr>
      <vt:lpstr>Document Object Model (DOM)</vt:lpstr>
      <vt:lpstr>At the Ends of DOM Tree</vt:lpstr>
      <vt:lpstr>Element Nodes/Objects</vt:lpstr>
      <vt:lpstr>Example</vt:lpstr>
      <vt:lpstr>Methods for selecting elements</vt:lpstr>
      <vt:lpstr>PowerPoint Presentation</vt:lpstr>
      <vt:lpstr>Creating New Nodes </vt:lpstr>
      <vt:lpstr>Modifying the DOM tree</vt:lpstr>
      <vt:lpstr>Modifying element / node attributes</vt:lpstr>
      <vt:lpstr>Modifying element / node attributes</vt:lpstr>
      <vt:lpstr>innerHTML Property</vt:lpstr>
      <vt:lpstr>PowerPoint Presentation</vt:lpstr>
      <vt:lpstr>Adding / Removing Classes</vt:lpstr>
      <vt:lpstr>PowerPoint Presentation</vt:lpstr>
      <vt:lpstr>Events</vt:lpstr>
      <vt:lpstr>Common Events</vt:lpstr>
      <vt:lpstr>Event Handlers</vt:lpstr>
      <vt:lpstr>Creating Event Handlers</vt:lpstr>
      <vt:lpstr>Creating Event Handlers – Using DOM</vt:lpstr>
      <vt:lpstr>Event Handler Examples - onchange</vt:lpstr>
      <vt:lpstr>Event Handler Examples - onclick</vt:lpstr>
      <vt:lpstr>Event Handler Examples - ondblclick</vt:lpstr>
      <vt:lpstr>Event Handler Examples - onfocus</vt:lpstr>
      <vt:lpstr>Event Handler Examples - onload</vt:lpstr>
      <vt:lpstr>Event Handler Examples - onmouseout</vt:lpstr>
      <vt:lpstr>Event Handler Examples - onmouseover</vt:lpstr>
      <vt:lpstr>Event Handler Examples - onresize</vt:lpstr>
      <vt:lpstr>Event Handler Examples - onbeforeunload </vt:lpstr>
      <vt:lpstr>Timer Events</vt:lpstr>
      <vt:lpstr>Helpful Resource Links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488</cp:revision>
  <cp:lastPrinted>2016-01-07T17:03:32Z</cp:lastPrinted>
  <dcterms:created xsi:type="dcterms:W3CDTF">2015-09-07T20:55:59Z</dcterms:created>
  <dcterms:modified xsi:type="dcterms:W3CDTF">2016-11-18T19:51:47Z</dcterms:modified>
</cp:coreProperties>
</file>