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20"/>
  </p:notesMasterIdLst>
  <p:handoutMasterIdLst>
    <p:handoutMasterId r:id="rId21"/>
  </p:handoutMasterIdLst>
  <p:sldIdLst>
    <p:sldId id="256" r:id="rId5"/>
    <p:sldId id="264" r:id="rId6"/>
    <p:sldId id="259" r:id="rId7"/>
    <p:sldId id="268" r:id="rId8"/>
    <p:sldId id="269" r:id="rId9"/>
    <p:sldId id="270" r:id="rId10"/>
    <p:sldId id="271" r:id="rId11"/>
    <p:sldId id="272" r:id="rId12"/>
    <p:sldId id="273" r:id="rId13"/>
    <p:sldId id="274" r:id="rId14"/>
    <p:sldId id="275" r:id="rId15"/>
    <p:sldId id="276" r:id="rId16"/>
    <p:sldId id="277" r:id="rId17"/>
    <p:sldId id="267" r:id="rId18"/>
    <p:sldId id="26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6B1E65B-F739-47F2-AD77-E0F679069C28}">
          <p14:sldIdLst>
            <p14:sldId id="256"/>
            <p14:sldId id="264"/>
            <p14:sldId id="259"/>
            <p14:sldId id="268"/>
            <p14:sldId id="269"/>
            <p14:sldId id="270"/>
            <p14:sldId id="271"/>
            <p14:sldId id="272"/>
            <p14:sldId id="273"/>
            <p14:sldId id="274"/>
            <p14:sldId id="275"/>
            <p14:sldId id="276"/>
            <p14:sldId id="277"/>
            <p14:sldId id="267"/>
            <p14:sldId id="26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gr2k03@gmail.com" initials="a" lastIdx="3" clrIdx="0">
    <p:extLst>
      <p:ext uri="{19B8F6BF-5375-455C-9EA6-DF929625EA0E}">
        <p15:presenceInfo xmlns:p15="http://schemas.microsoft.com/office/powerpoint/2012/main" userId="7ef7d4062c16c5f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33"/>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5" autoAdjust="0"/>
  </p:normalViewPr>
  <p:slideViewPr>
    <p:cSldViewPr snapToGrid="0">
      <p:cViewPr varScale="1">
        <p:scale>
          <a:sx n="83" d="100"/>
          <a:sy n="83" d="100"/>
        </p:scale>
        <p:origin x="614" y="67"/>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AEF700-9B0B-4359-8356-DCE7EE4E41C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B9BF05B-06DB-4EC8-B476-CF95F9BD85E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33D6361-1E3C-4214-95E1-B8DE93421F8F}" type="datetimeFigureOut">
              <a:rPr lang="en-US" smtClean="0"/>
              <a:t>7/2/2023</a:t>
            </a:fld>
            <a:endParaRPr lang="en-US" dirty="0"/>
          </a:p>
        </p:txBody>
      </p:sp>
      <p:sp>
        <p:nvSpPr>
          <p:cNvPr id="4" name="Footer Placeholder 3">
            <a:extLst>
              <a:ext uri="{FF2B5EF4-FFF2-40B4-BE49-F238E27FC236}">
                <a16:creationId xmlns:a16="http://schemas.microsoft.com/office/drawing/2014/main" id="{6321952E-79CD-4E03-AAEB-C22680419E2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3DCA65F-8548-4E36-8331-FD471638BD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8CE0281-66A0-46B8-BDE2-AEF0C7453753}" type="slidenum">
              <a:rPr lang="en-US" smtClean="0"/>
              <a:t>‹#›</a:t>
            </a:fld>
            <a:endParaRPr lang="en-US" dirty="0"/>
          </a:p>
        </p:txBody>
      </p:sp>
    </p:spTree>
    <p:extLst>
      <p:ext uri="{BB962C8B-B14F-4D97-AF65-F5344CB8AC3E}">
        <p14:creationId xmlns:p14="http://schemas.microsoft.com/office/powerpoint/2010/main" val="655735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F9CFFA-1E2F-4435-8DD6-9B5CC3FF4505}" type="datetimeFigureOut">
              <a:rPr lang="en-US" smtClean="0"/>
              <a:t>7/2/2023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EDED1C-4656-4CF8-AD34-DC4A65BB3913}" type="slidenum">
              <a:rPr lang="en-US" smtClean="0"/>
              <a:t>‹#›</a:t>
            </a:fld>
            <a:endParaRPr lang="en-US" dirty="0"/>
          </a:p>
        </p:txBody>
      </p:sp>
    </p:spTree>
    <p:extLst>
      <p:ext uri="{BB962C8B-B14F-4D97-AF65-F5344CB8AC3E}">
        <p14:creationId xmlns:p14="http://schemas.microsoft.com/office/powerpoint/2010/main" val="3895429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EDED1C-4656-4CF8-AD34-DC4A65BB3913}" type="slidenum">
              <a:rPr lang="en-US" smtClean="0"/>
              <a:t>1</a:t>
            </a:fld>
            <a:endParaRPr lang="en-US" dirty="0"/>
          </a:p>
        </p:txBody>
      </p:sp>
    </p:spTree>
    <p:extLst>
      <p:ext uri="{BB962C8B-B14F-4D97-AF65-F5344CB8AC3E}">
        <p14:creationId xmlns:p14="http://schemas.microsoft.com/office/powerpoint/2010/main" val="2040842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EDED1C-4656-4CF8-AD34-DC4A65BB3913}" type="slidenum">
              <a:rPr lang="en-US" smtClean="0"/>
              <a:t>2</a:t>
            </a:fld>
            <a:endParaRPr lang="en-US" dirty="0"/>
          </a:p>
        </p:txBody>
      </p:sp>
    </p:spTree>
    <p:extLst>
      <p:ext uri="{BB962C8B-B14F-4D97-AF65-F5344CB8AC3E}">
        <p14:creationId xmlns:p14="http://schemas.microsoft.com/office/powerpoint/2010/main" val="6432301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EDED1C-4656-4CF8-AD34-DC4A65BB3913}" type="slidenum">
              <a:rPr lang="en-US" smtClean="0"/>
              <a:t>3</a:t>
            </a:fld>
            <a:endParaRPr lang="en-US" dirty="0"/>
          </a:p>
        </p:txBody>
      </p:sp>
    </p:spTree>
    <p:extLst>
      <p:ext uri="{BB962C8B-B14F-4D97-AF65-F5344CB8AC3E}">
        <p14:creationId xmlns:p14="http://schemas.microsoft.com/office/powerpoint/2010/main" val="470719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EDED1C-4656-4CF8-AD34-DC4A65BB3913}" type="slidenum">
              <a:rPr lang="en-US" smtClean="0"/>
              <a:t>15</a:t>
            </a:fld>
            <a:endParaRPr lang="en-US" dirty="0"/>
          </a:p>
        </p:txBody>
      </p:sp>
    </p:spTree>
    <p:extLst>
      <p:ext uri="{BB962C8B-B14F-4D97-AF65-F5344CB8AC3E}">
        <p14:creationId xmlns:p14="http://schemas.microsoft.com/office/powerpoint/2010/main" val="39291776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F1BE9D-A1D6-4A63-9DF3-2527A50BA003}" type="datetime1">
              <a:rPr lang="en-US" smtClean="0"/>
              <a:t>7/2/2023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87403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681C84-A255-4961-8E5C-66C304F25CC7}" type="datetime1">
              <a:rPr lang="en-US" smtClean="0"/>
              <a:t>7/2/2023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76979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D43D4A-1916-45DD-A97F-A845020E6443}" type="datetime1">
              <a:rPr lang="en-US" smtClean="0"/>
              <a:t>7/2/2023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24229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B5A4EA-42A0-4853-9782-101AC53A88D0}" type="datetime1">
              <a:rPr lang="en-US" smtClean="0"/>
              <a:t>7/2/2023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316108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3BDE80-8233-4299-ADA8-8BB3C322A108}" type="datetime1">
              <a:rPr lang="en-US" smtClean="0"/>
              <a:t>7/2/2023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2134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312A3ED-89F2-473A-8E5A-61F9A4A96E5E}" type="datetime1">
              <a:rPr lang="en-US" smtClean="0"/>
              <a:t>7/2/2023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83998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D196958-02EB-4EA4-B698-C97740687344}" type="datetime1">
              <a:rPr lang="en-US" smtClean="0"/>
              <a:t>7/2/2023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74186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6C434C-2812-4C43-AEFB-454AE0CD36D8}" type="datetime1">
              <a:rPr lang="en-US" smtClean="0"/>
              <a:t>7/2/2023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39669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9F4A4C-FD40-4747-AAA7-8973D0478294}" type="datetime1">
              <a:rPr lang="en-US" smtClean="0"/>
              <a:t>7/2/2023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556400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015A99-5A01-435F-89EB-F47841B40F80}" type="datetime1">
              <a:rPr lang="en-US" smtClean="0"/>
              <a:t>7/2/2023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24972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05402B-7089-43DC-9B9A-22003A2BC8C0}" type="datetime1">
              <a:rPr lang="en-US" smtClean="0"/>
              <a:t>7/2/2023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62707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8F84B1-12E1-4E20-AED8-F57172018384}" type="datetime1">
              <a:rPr lang="en-US" smtClean="0"/>
              <a:t>7/2/2023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75351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9F5862-E2CB-4C72-A545-EA912D1BA284}" type="datetime1">
              <a:rPr lang="en-US" smtClean="0"/>
              <a:t>7/2/2023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51646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B963AE-3089-4AC0-9BAA-4AF254FFB11D}" type="datetime1">
              <a:rPr lang="en-US" smtClean="0"/>
              <a:t>7/2/2023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20249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14CF09-86CD-4A58-AB50-52CA888D37AE}" type="datetime1">
              <a:rPr lang="en-US" smtClean="0"/>
              <a:t>7/2/2023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13326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A2B9A01-C8C1-4B16-82C2-C71F4CD1B6BE}" type="datetime1">
              <a:rPr lang="en-US" smtClean="0"/>
              <a:t>7/2/2023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53794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F73C94-3B4C-4C87-892E-87BD1CE20C69}" type="datetime1">
              <a:rPr lang="en-US" smtClean="0"/>
              <a:t>7/2/2023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85185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DC6CB3-1FC4-4AAA-9EAB-96C9F737975D}" type="datetime1">
              <a:rPr lang="en-US" smtClean="0"/>
              <a:t>7/2/2023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82491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cstate="email">
            <a:alphaModFix/>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5CCFF09-66EA-40EC-95CA-5C5481C3B0EC}" type="datetime1">
              <a:rPr lang="en-US" smtClean="0"/>
              <a:t>7/2/2023</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5226178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705" r:id="rId18"/>
  </p:sldLayoutIdLst>
  <p:hf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9.xml"/><Relationship Id="rId5" Type="http://schemas.openxmlformats.org/officeDocument/2006/relationships/image" Target="../media/image15.jpe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8.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A391C69-E52F-4DC0-B51A-0DABC54840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2">
            <a:extLst>
              <a:ext uri="{FF2B5EF4-FFF2-40B4-BE49-F238E27FC236}">
                <a16:creationId xmlns:a16="http://schemas.microsoft.com/office/drawing/2014/main" id="{C3C7ED6A-DE7F-4002-9699-B659DE5512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email">
            <a:alphaModFix/>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048390FD-448E-4FF2-AEE8-C46960568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5961" y="-2"/>
            <a:ext cx="81313" cy="6858002"/>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Petri Dish">
            <a:extLst>
              <a:ext uri="{FF2B5EF4-FFF2-40B4-BE49-F238E27FC236}">
                <a16:creationId xmlns:a16="http://schemas.microsoft.com/office/drawing/2014/main" id="{D16B27C4-A9C2-4AC4-9DD3-88F63F48E83C}"/>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7357276" y="10"/>
            <a:ext cx="4834726" cy="6857990"/>
          </a:xfrm>
          <a:prstGeom prst="rect">
            <a:avLst/>
          </a:prstGeom>
        </p:spPr>
      </p:pic>
      <p:pic>
        <p:nvPicPr>
          <p:cNvPr id="16" name="Picture 15">
            <a:extLst>
              <a:ext uri="{FF2B5EF4-FFF2-40B4-BE49-F238E27FC236}">
                <a16:creationId xmlns:a16="http://schemas.microsoft.com/office/drawing/2014/main" id="{0BD259F2-A289-4420-B3EB-BBC6A904FC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3" name="Subtitle 2">
            <a:extLst>
              <a:ext uri="{FF2B5EF4-FFF2-40B4-BE49-F238E27FC236}">
                <a16:creationId xmlns:a16="http://schemas.microsoft.com/office/drawing/2014/main" id="{6063915B-82A1-4F1C-B5C6-3E18DDD97232}"/>
              </a:ext>
            </a:extLst>
          </p:cNvPr>
          <p:cNvSpPr>
            <a:spLocks noGrp="1"/>
          </p:cNvSpPr>
          <p:nvPr>
            <p:ph type="subTitle" idx="1"/>
          </p:nvPr>
        </p:nvSpPr>
        <p:spPr>
          <a:xfrm>
            <a:off x="457522" y="2024109"/>
            <a:ext cx="6211410" cy="4110360"/>
          </a:xfrm>
        </p:spPr>
        <p:txBody>
          <a:bodyPr>
            <a:normAutofit/>
          </a:bodyPr>
          <a:lstStyle/>
          <a:p>
            <a:r>
              <a:rPr lang="en-US" sz="4400" dirty="0">
                <a:solidFill>
                  <a:schemeClr val="tx1"/>
                </a:solidFill>
                <a:latin typeface="Cooper Black" panose="0208090404030B020404" pitchFamily="18" charset="0"/>
              </a:rPr>
              <a:t>NANOTECHNOLOGY – ORIGIN TILL DATE</a:t>
            </a:r>
          </a:p>
          <a:p>
            <a:endParaRPr lang="en-US" sz="4400" dirty="0">
              <a:solidFill>
                <a:schemeClr val="tx1"/>
              </a:solidFill>
            </a:endParaRPr>
          </a:p>
          <a:p>
            <a:r>
              <a:rPr lang="en-US" sz="4400" dirty="0">
                <a:solidFill>
                  <a:schemeClr val="tx1"/>
                </a:solidFill>
              </a:rPr>
              <a:t>                       </a:t>
            </a:r>
            <a:endParaRPr lang="en-US" sz="1600" dirty="0">
              <a:solidFill>
                <a:schemeClr val="tx1"/>
              </a:solidFill>
            </a:endParaRPr>
          </a:p>
        </p:txBody>
      </p:sp>
      <p:sp>
        <p:nvSpPr>
          <p:cNvPr id="4" name="Slide Number Placeholder 3">
            <a:extLst>
              <a:ext uri="{FF2B5EF4-FFF2-40B4-BE49-F238E27FC236}">
                <a16:creationId xmlns:a16="http://schemas.microsoft.com/office/drawing/2014/main" id="{D34FA355-3CF7-E498-8687-56768DB32B0B}"/>
              </a:ext>
            </a:extLst>
          </p:cNvPr>
          <p:cNvSpPr>
            <a:spLocks noGrp="1"/>
          </p:cNvSpPr>
          <p:nvPr>
            <p:ph type="sldNum" sz="quarter" idx="12"/>
          </p:nvPr>
        </p:nvSpPr>
        <p:spPr/>
        <p:txBody>
          <a:bodyPr/>
          <a:lstStyle/>
          <a:p>
            <a:fld id="{6D22F896-40B5-4ADD-8801-0D06FADFA095}" type="slidenum">
              <a:rPr lang="en-US" smtClean="0"/>
              <a:t>1</a:t>
            </a:fld>
            <a:endParaRPr lang="en-US" dirty="0"/>
          </a:p>
        </p:txBody>
      </p:sp>
      <p:sp>
        <p:nvSpPr>
          <p:cNvPr id="6" name="TextBox 5">
            <a:extLst>
              <a:ext uri="{FF2B5EF4-FFF2-40B4-BE49-F238E27FC236}">
                <a16:creationId xmlns:a16="http://schemas.microsoft.com/office/drawing/2014/main" id="{3A064CEB-F6F1-55FE-5DD9-258BA83C0C09}"/>
              </a:ext>
            </a:extLst>
          </p:cNvPr>
          <p:cNvSpPr txBox="1"/>
          <p:nvPr/>
        </p:nvSpPr>
        <p:spPr>
          <a:xfrm>
            <a:off x="8580361" y="5604172"/>
            <a:ext cx="2315757" cy="923330"/>
          </a:xfrm>
          <a:prstGeom prst="rect">
            <a:avLst/>
          </a:prstGeom>
          <a:noFill/>
        </p:spPr>
        <p:txBody>
          <a:bodyPr wrap="square" rtlCol="0">
            <a:spAutoFit/>
          </a:bodyPr>
          <a:lstStyle/>
          <a:p>
            <a:pPr algn="ctr"/>
            <a:r>
              <a:rPr lang="en-US" dirty="0">
                <a:solidFill>
                  <a:schemeClr val="tx1">
                    <a:lumMod val="95000"/>
                    <a:lumOff val="5000"/>
                  </a:schemeClr>
                </a:solidFill>
                <a:latin typeface="Cooper Black" panose="0208090404030B020404" pitchFamily="18" charset="0"/>
              </a:rPr>
              <a:t>APARNA G RAJ</a:t>
            </a:r>
          </a:p>
          <a:p>
            <a:pPr algn="ctr"/>
            <a:r>
              <a:rPr lang="en-US" dirty="0">
                <a:solidFill>
                  <a:schemeClr val="tx1">
                    <a:lumMod val="95000"/>
                    <a:lumOff val="5000"/>
                  </a:schemeClr>
                </a:solidFill>
                <a:latin typeface="Cooper Black" panose="0208090404030B020404" pitchFamily="18" charset="0"/>
              </a:rPr>
              <a:t>ROLL NO. 19</a:t>
            </a:r>
          </a:p>
          <a:p>
            <a:pPr algn="ctr"/>
            <a:r>
              <a:rPr lang="en-US" dirty="0">
                <a:solidFill>
                  <a:schemeClr val="tx1">
                    <a:lumMod val="95000"/>
                    <a:lumOff val="5000"/>
                  </a:schemeClr>
                </a:solidFill>
                <a:latin typeface="Cooper Black" panose="0208090404030B020404" pitchFamily="18" charset="0"/>
              </a:rPr>
              <a:t>CT</a:t>
            </a:r>
            <a:endParaRPr lang="en-IN" dirty="0">
              <a:solidFill>
                <a:schemeClr val="tx1">
                  <a:lumMod val="95000"/>
                  <a:lumOff val="5000"/>
                </a:schemeClr>
              </a:solidFill>
              <a:latin typeface="Cooper Black" panose="0208090404030B020404" pitchFamily="18" charset="0"/>
            </a:endParaRPr>
          </a:p>
        </p:txBody>
      </p:sp>
    </p:spTree>
    <p:extLst>
      <p:ext uri="{BB962C8B-B14F-4D97-AF65-F5344CB8AC3E}">
        <p14:creationId xmlns:p14="http://schemas.microsoft.com/office/powerpoint/2010/main" val="264202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55534-2E95-FA53-9DF1-7F701EE10DB3}"/>
              </a:ext>
            </a:extLst>
          </p:cNvPr>
          <p:cNvSpPr>
            <a:spLocks noGrp="1"/>
          </p:cNvSpPr>
          <p:nvPr>
            <p:ph type="title"/>
          </p:nvPr>
        </p:nvSpPr>
        <p:spPr>
          <a:xfrm>
            <a:off x="2249642" y="0"/>
            <a:ext cx="5866293" cy="1155032"/>
          </a:xfrm>
        </p:spPr>
        <p:txBody>
          <a:bodyPr>
            <a:normAutofit/>
          </a:bodyPr>
          <a:lstStyle/>
          <a:p>
            <a:r>
              <a:rPr lang="en-US" sz="4400" u="sng" dirty="0">
                <a:solidFill>
                  <a:srgbClr val="002060"/>
                </a:solidFill>
                <a:latin typeface="Algerian" panose="04020705040A02060702" pitchFamily="82" charset="0"/>
              </a:rPr>
              <a:t>ADVANTAGES</a:t>
            </a:r>
            <a:endParaRPr lang="en-IN" sz="4400" u="sng" dirty="0">
              <a:solidFill>
                <a:srgbClr val="002060"/>
              </a:solidFill>
              <a:latin typeface="Algerian" panose="04020705040A02060702" pitchFamily="82" charset="0"/>
            </a:endParaRPr>
          </a:p>
        </p:txBody>
      </p:sp>
      <p:sp>
        <p:nvSpPr>
          <p:cNvPr id="4" name="Text Placeholder 3">
            <a:extLst>
              <a:ext uri="{FF2B5EF4-FFF2-40B4-BE49-F238E27FC236}">
                <a16:creationId xmlns:a16="http://schemas.microsoft.com/office/drawing/2014/main" id="{3DDF83E3-B16A-0C52-FC8A-43E5A04A2E1D}"/>
              </a:ext>
            </a:extLst>
          </p:cNvPr>
          <p:cNvSpPr>
            <a:spLocks noGrp="1"/>
          </p:cNvSpPr>
          <p:nvPr>
            <p:ph type="body" sz="half" idx="2"/>
          </p:nvPr>
        </p:nvSpPr>
        <p:spPr>
          <a:xfrm>
            <a:off x="1684420" y="1427747"/>
            <a:ext cx="5452353" cy="5839327"/>
          </a:xfrm>
        </p:spPr>
        <p:txBody>
          <a:bodyPr>
            <a:normAutofit fontScale="92500" lnSpcReduction="10000"/>
          </a:bodyPr>
          <a:lstStyle/>
          <a:p>
            <a:pPr marL="457200" indent="-457200" algn="l">
              <a:buFont typeface="Wingdings" panose="05000000000000000000" pitchFamily="2" charset="2"/>
              <a:buChar char="Ø"/>
            </a:pPr>
            <a:r>
              <a:rPr lang="en-US" sz="2800" b="1" i="0" cap="none" dirty="0">
                <a:solidFill>
                  <a:srgbClr val="121416"/>
                </a:solidFill>
                <a:effectLst/>
                <a:latin typeface="PT Serif" panose="020A0603040505020204" pitchFamily="18" charset="0"/>
              </a:rPr>
              <a:t>Durable</a:t>
            </a:r>
          </a:p>
          <a:p>
            <a:pPr marL="457200" indent="-457200" algn="l">
              <a:buFont typeface="Wingdings" panose="05000000000000000000" pitchFamily="2" charset="2"/>
              <a:buChar char="Ø"/>
            </a:pPr>
            <a:r>
              <a:rPr lang="en-US" sz="2800" b="1" i="0" cap="none" dirty="0">
                <a:solidFill>
                  <a:srgbClr val="121416"/>
                </a:solidFill>
                <a:effectLst/>
                <a:latin typeface="PT Serif" panose="020A0603040505020204" pitchFamily="18" charset="0"/>
              </a:rPr>
              <a:t>Lightweight</a:t>
            </a:r>
          </a:p>
          <a:p>
            <a:pPr marL="457200" indent="-457200" algn="l">
              <a:buFont typeface="Wingdings" panose="05000000000000000000" pitchFamily="2" charset="2"/>
              <a:buChar char="Ø"/>
            </a:pPr>
            <a:r>
              <a:rPr lang="en-US" sz="2800" b="1" i="0" cap="none" dirty="0">
                <a:solidFill>
                  <a:srgbClr val="121416"/>
                </a:solidFill>
                <a:effectLst/>
                <a:latin typeface="PT Serif" panose="020A0603040505020204" pitchFamily="18" charset="0"/>
              </a:rPr>
              <a:t>Stronger</a:t>
            </a:r>
          </a:p>
          <a:p>
            <a:pPr marL="457200" indent="-457200" algn="l">
              <a:buFont typeface="Wingdings" panose="05000000000000000000" pitchFamily="2" charset="2"/>
              <a:buChar char="Ø"/>
            </a:pPr>
            <a:r>
              <a:rPr lang="en-US" sz="2800" b="1" i="0" cap="none" dirty="0">
                <a:solidFill>
                  <a:srgbClr val="121416"/>
                </a:solidFill>
                <a:effectLst/>
                <a:latin typeface="PT Serif" panose="020A0603040505020204" pitchFamily="18" charset="0"/>
              </a:rPr>
              <a:t>Cheaper</a:t>
            </a:r>
          </a:p>
          <a:p>
            <a:pPr marL="457200" indent="-457200" algn="l">
              <a:buFont typeface="Wingdings" panose="05000000000000000000" pitchFamily="2" charset="2"/>
              <a:buChar char="Ø"/>
            </a:pPr>
            <a:r>
              <a:rPr lang="en-US" sz="2800" b="1" i="0" cap="none" dirty="0">
                <a:solidFill>
                  <a:srgbClr val="121416"/>
                </a:solidFill>
                <a:effectLst/>
                <a:latin typeface="PT Serif" panose="020A0603040505020204" pitchFamily="18" charset="0"/>
              </a:rPr>
              <a:t>Precise</a:t>
            </a:r>
          </a:p>
          <a:p>
            <a:pPr marL="457200" indent="-457200" algn="l">
              <a:buFont typeface="Wingdings" panose="05000000000000000000" pitchFamily="2" charset="2"/>
              <a:buChar char="Ø"/>
            </a:pPr>
            <a:r>
              <a:rPr lang="en-US" sz="2800" b="1" i="0" cap="none" dirty="0">
                <a:solidFill>
                  <a:srgbClr val="121416"/>
                </a:solidFill>
                <a:effectLst/>
                <a:latin typeface="PT Serif" panose="020A0603040505020204" pitchFamily="18" charset="0"/>
              </a:rPr>
              <a:t>More efficient</a:t>
            </a:r>
          </a:p>
          <a:p>
            <a:pPr marL="457200" indent="-457200" algn="l">
              <a:buFont typeface="Wingdings" panose="05000000000000000000" pitchFamily="2" charset="2"/>
              <a:buChar char="Ø"/>
            </a:pPr>
            <a:r>
              <a:rPr lang="en-US" sz="2800" b="1" i="0" cap="none" dirty="0">
                <a:solidFill>
                  <a:srgbClr val="121416"/>
                </a:solidFill>
                <a:effectLst/>
                <a:latin typeface="PT Serif" panose="020A0603040505020204" pitchFamily="18" charset="0"/>
              </a:rPr>
              <a:t>Devices are very small in size</a:t>
            </a:r>
          </a:p>
          <a:p>
            <a:pPr marL="457200" indent="-457200" algn="l">
              <a:buFont typeface="Wingdings" panose="05000000000000000000" pitchFamily="2" charset="2"/>
              <a:buChar char="Ø"/>
            </a:pPr>
            <a:r>
              <a:rPr lang="en-US" sz="2800" b="1" i="0" cap="none" dirty="0">
                <a:solidFill>
                  <a:srgbClr val="121416"/>
                </a:solidFill>
                <a:effectLst/>
                <a:latin typeface="PT Serif" panose="020A0603040505020204" pitchFamily="18" charset="0"/>
              </a:rPr>
              <a:t>Faster</a:t>
            </a:r>
          </a:p>
          <a:p>
            <a:pPr marL="457200" indent="-457200" algn="l">
              <a:buFont typeface="Wingdings" panose="05000000000000000000" pitchFamily="2" charset="2"/>
              <a:buChar char="Ø"/>
            </a:pPr>
            <a:r>
              <a:rPr lang="en-US" sz="2800" b="1" i="0" cap="none" dirty="0">
                <a:solidFill>
                  <a:srgbClr val="121416"/>
                </a:solidFill>
                <a:effectLst/>
                <a:latin typeface="PT Serif" panose="020A0603040505020204" pitchFamily="18" charset="0"/>
              </a:rPr>
              <a:t>Uses smaller batteries</a:t>
            </a:r>
          </a:p>
          <a:p>
            <a:br>
              <a:rPr lang="en-US" dirty="0"/>
            </a:br>
            <a:endParaRPr lang="en-IN" dirty="0"/>
          </a:p>
        </p:txBody>
      </p:sp>
      <p:pic>
        <p:nvPicPr>
          <p:cNvPr id="10" name="Picture 9">
            <a:extLst>
              <a:ext uri="{FF2B5EF4-FFF2-40B4-BE49-F238E27FC236}">
                <a16:creationId xmlns:a16="http://schemas.microsoft.com/office/drawing/2014/main" id="{107F5D2A-31F8-B298-5C31-11FF83BE86A8}"/>
              </a:ext>
            </a:extLst>
          </p:cNvPr>
          <p:cNvPicPr>
            <a:picLocks noChangeAspect="1"/>
          </p:cNvPicPr>
          <p:nvPr/>
        </p:nvPicPr>
        <p:blipFill>
          <a:blip r:embed="rId2"/>
          <a:stretch>
            <a:fillRect/>
          </a:stretch>
        </p:blipFill>
        <p:spPr>
          <a:xfrm>
            <a:off x="9242220" y="3771998"/>
            <a:ext cx="2949780" cy="3086002"/>
          </a:xfrm>
          <a:prstGeom prst="rect">
            <a:avLst/>
          </a:prstGeom>
          <a:ln>
            <a:noFill/>
          </a:ln>
          <a:effectLst>
            <a:softEdge rad="112500"/>
          </a:effectLst>
        </p:spPr>
      </p:pic>
      <p:sp>
        <p:nvSpPr>
          <p:cNvPr id="12" name="Slide Number Placeholder 11">
            <a:extLst>
              <a:ext uri="{FF2B5EF4-FFF2-40B4-BE49-F238E27FC236}">
                <a16:creationId xmlns:a16="http://schemas.microsoft.com/office/drawing/2014/main" id="{C1EF8B5E-567C-7EDB-510B-12659612AA34}"/>
              </a:ext>
            </a:extLst>
          </p:cNvPr>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859816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07417-859B-AB02-CDB8-0BEEB58725CE}"/>
              </a:ext>
            </a:extLst>
          </p:cNvPr>
          <p:cNvSpPr>
            <a:spLocks noGrp="1"/>
          </p:cNvSpPr>
          <p:nvPr>
            <p:ph type="title"/>
          </p:nvPr>
        </p:nvSpPr>
        <p:spPr>
          <a:xfrm>
            <a:off x="689811" y="55174"/>
            <a:ext cx="5725795" cy="1404658"/>
          </a:xfrm>
        </p:spPr>
        <p:txBody>
          <a:bodyPr>
            <a:normAutofit/>
          </a:bodyPr>
          <a:lstStyle/>
          <a:p>
            <a:r>
              <a:rPr lang="en-US" sz="4400" u="sng" dirty="0">
                <a:solidFill>
                  <a:srgbClr val="002060"/>
                </a:solidFill>
                <a:latin typeface="Algerian" panose="04020705040A02060702" pitchFamily="82" charset="0"/>
              </a:rPr>
              <a:t>DISADVANTAGES</a:t>
            </a:r>
            <a:endParaRPr lang="en-IN" sz="4400" u="sng" dirty="0">
              <a:solidFill>
                <a:srgbClr val="002060"/>
              </a:solidFill>
              <a:latin typeface="Algerian" panose="04020705040A02060702" pitchFamily="82" charset="0"/>
            </a:endParaRPr>
          </a:p>
        </p:txBody>
      </p:sp>
      <p:sp>
        <p:nvSpPr>
          <p:cNvPr id="4" name="Text Placeholder 3">
            <a:extLst>
              <a:ext uri="{FF2B5EF4-FFF2-40B4-BE49-F238E27FC236}">
                <a16:creationId xmlns:a16="http://schemas.microsoft.com/office/drawing/2014/main" id="{948C05F4-90E9-66BD-B8D0-CDE7039168FA}"/>
              </a:ext>
            </a:extLst>
          </p:cNvPr>
          <p:cNvSpPr>
            <a:spLocks noGrp="1"/>
          </p:cNvSpPr>
          <p:nvPr>
            <p:ph type="body" sz="half" idx="2"/>
          </p:nvPr>
        </p:nvSpPr>
        <p:spPr>
          <a:xfrm>
            <a:off x="288758" y="2037348"/>
            <a:ext cx="6559985" cy="3753852"/>
          </a:xfrm>
        </p:spPr>
        <p:txBody>
          <a:bodyPr>
            <a:noAutofit/>
          </a:bodyPr>
          <a:lstStyle/>
          <a:p>
            <a:pPr marL="285750" indent="-285750" algn="l">
              <a:buFont typeface="Wingdings" panose="05000000000000000000" pitchFamily="2" charset="2"/>
              <a:buChar char="Ø"/>
            </a:pPr>
            <a:r>
              <a:rPr lang="en-IN" sz="2800" b="1" i="0" cap="none" dirty="0">
                <a:solidFill>
                  <a:srgbClr val="222222"/>
                </a:solidFill>
                <a:effectLst/>
                <a:latin typeface="PT Serif" panose="020A0603040505020204" pitchFamily="18" charset="0"/>
              </a:rPr>
              <a:t>Negative impact on environment</a:t>
            </a:r>
          </a:p>
          <a:p>
            <a:pPr marL="285750" indent="-285750" algn="l">
              <a:buFont typeface="Wingdings" panose="05000000000000000000" pitchFamily="2" charset="2"/>
              <a:buChar char="Ø"/>
            </a:pPr>
            <a:r>
              <a:rPr lang="en-IN" sz="2800" b="1" i="0" cap="none" dirty="0">
                <a:solidFill>
                  <a:srgbClr val="222222"/>
                </a:solidFill>
                <a:effectLst/>
                <a:latin typeface="PT Serif" panose="020A0603040505020204" pitchFamily="18" charset="0"/>
              </a:rPr>
              <a:t> Unemployment may prevail</a:t>
            </a:r>
          </a:p>
          <a:p>
            <a:pPr marL="285750" indent="-285750" algn="l">
              <a:buFont typeface="Wingdings" panose="05000000000000000000" pitchFamily="2" charset="2"/>
              <a:buChar char="Ø"/>
            </a:pPr>
            <a:r>
              <a:rPr lang="en-IN" sz="2800" b="1" i="0" cap="none" dirty="0">
                <a:solidFill>
                  <a:srgbClr val="222222"/>
                </a:solidFill>
                <a:effectLst/>
                <a:latin typeface="PT Serif" panose="020A0603040505020204" pitchFamily="18" charset="0"/>
              </a:rPr>
              <a:t>Economical imbalance</a:t>
            </a:r>
            <a:endParaRPr lang="en-IN" sz="2800" b="1" cap="none" dirty="0">
              <a:solidFill>
                <a:srgbClr val="222222"/>
              </a:solidFill>
              <a:latin typeface="PT Serif" panose="020A0603040505020204" pitchFamily="18" charset="0"/>
            </a:endParaRPr>
          </a:p>
          <a:p>
            <a:pPr marL="285750" indent="-285750" algn="l">
              <a:buFont typeface="Wingdings" panose="05000000000000000000" pitchFamily="2" charset="2"/>
              <a:buChar char="Ø"/>
            </a:pPr>
            <a:r>
              <a:rPr lang="en-IN" sz="2800" b="1" i="0" cap="none" dirty="0">
                <a:solidFill>
                  <a:srgbClr val="222222"/>
                </a:solidFill>
                <a:effectLst/>
                <a:latin typeface="PT Serif" panose="020A0603040505020204" pitchFamily="18" charset="0"/>
              </a:rPr>
              <a:t>Hazardous weapons accessible</a:t>
            </a:r>
          </a:p>
          <a:p>
            <a:pPr marL="285750" indent="-285750" algn="l">
              <a:buFont typeface="Wingdings" panose="05000000000000000000" pitchFamily="2" charset="2"/>
              <a:buChar char="Ø"/>
            </a:pPr>
            <a:r>
              <a:rPr lang="en-IN" sz="2800" b="1" i="0" cap="none" dirty="0">
                <a:solidFill>
                  <a:srgbClr val="222222"/>
                </a:solidFill>
                <a:effectLst/>
                <a:latin typeface="PT Serif" panose="020A0603040505020204" pitchFamily="18" charset="0"/>
              </a:rPr>
              <a:t>Costly</a:t>
            </a:r>
            <a:endParaRPr lang="en-IN" sz="2800" b="1" cap="none" dirty="0">
              <a:solidFill>
                <a:srgbClr val="222222"/>
              </a:solidFill>
              <a:latin typeface="PT Serif" panose="020A0603040505020204" pitchFamily="18" charset="0"/>
            </a:endParaRPr>
          </a:p>
          <a:p>
            <a:pPr marL="285750" indent="-285750" algn="l">
              <a:buFont typeface="Wingdings" panose="05000000000000000000" pitchFamily="2" charset="2"/>
              <a:buChar char="Ø"/>
            </a:pPr>
            <a:r>
              <a:rPr lang="en-US" sz="2800" b="1" i="0" cap="none" dirty="0">
                <a:solidFill>
                  <a:srgbClr val="222222"/>
                </a:solidFill>
                <a:effectLst/>
                <a:latin typeface="PT Serif" panose="020A0603040505020204" pitchFamily="18" charset="0"/>
              </a:rPr>
              <a:t>Negative impact on people’s health</a:t>
            </a:r>
            <a:endParaRPr lang="en-IN" sz="2800" b="1" cap="none" dirty="0">
              <a:latin typeface="PT Serif" panose="020A0603040505020204" pitchFamily="18" charset="0"/>
            </a:endParaRPr>
          </a:p>
        </p:txBody>
      </p:sp>
      <p:pic>
        <p:nvPicPr>
          <p:cNvPr id="5" name="Picture 4">
            <a:extLst>
              <a:ext uri="{FF2B5EF4-FFF2-40B4-BE49-F238E27FC236}">
                <a16:creationId xmlns:a16="http://schemas.microsoft.com/office/drawing/2014/main" id="{A289F20C-5B6C-6D3E-8CC7-9847A4DA9D15}"/>
              </a:ext>
            </a:extLst>
          </p:cNvPr>
          <p:cNvPicPr>
            <a:picLocks noChangeAspect="1"/>
          </p:cNvPicPr>
          <p:nvPr/>
        </p:nvPicPr>
        <p:blipFill>
          <a:blip r:embed="rId2"/>
          <a:stretch>
            <a:fillRect/>
          </a:stretch>
        </p:blipFill>
        <p:spPr>
          <a:xfrm>
            <a:off x="8930124" y="2563875"/>
            <a:ext cx="2973118" cy="32273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Slide Number Placeholder 5">
            <a:extLst>
              <a:ext uri="{FF2B5EF4-FFF2-40B4-BE49-F238E27FC236}">
                <a16:creationId xmlns:a16="http://schemas.microsoft.com/office/drawing/2014/main" id="{9FD0F53D-F074-CCBD-65B9-755FE73FE329}"/>
              </a:ext>
            </a:extLst>
          </p:cNvPr>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3155166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7D962-D65B-2413-A81E-E0BB48BF40F1}"/>
              </a:ext>
            </a:extLst>
          </p:cNvPr>
          <p:cNvSpPr>
            <a:spLocks noGrp="1"/>
          </p:cNvSpPr>
          <p:nvPr>
            <p:ph type="ctrTitle"/>
          </p:nvPr>
        </p:nvSpPr>
        <p:spPr>
          <a:xfrm>
            <a:off x="1966369" y="209923"/>
            <a:ext cx="8259262" cy="1009278"/>
          </a:xfrm>
        </p:spPr>
        <p:txBody>
          <a:bodyPr>
            <a:normAutofit/>
          </a:bodyPr>
          <a:lstStyle/>
          <a:p>
            <a:r>
              <a:rPr lang="en-US" sz="4400" u="sng" dirty="0">
                <a:solidFill>
                  <a:srgbClr val="002060"/>
                </a:solidFill>
                <a:latin typeface="Algerian" panose="04020705040A02060702" pitchFamily="82" charset="0"/>
              </a:rPr>
              <a:t>Future prospects</a:t>
            </a:r>
            <a:endParaRPr lang="en-IN" sz="4400" u="sng" dirty="0">
              <a:solidFill>
                <a:srgbClr val="002060"/>
              </a:solidFill>
              <a:latin typeface="Algerian" panose="04020705040A02060702" pitchFamily="82" charset="0"/>
            </a:endParaRPr>
          </a:p>
        </p:txBody>
      </p:sp>
      <p:sp>
        <p:nvSpPr>
          <p:cNvPr id="3" name="Subtitle 2">
            <a:extLst>
              <a:ext uri="{FF2B5EF4-FFF2-40B4-BE49-F238E27FC236}">
                <a16:creationId xmlns:a16="http://schemas.microsoft.com/office/drawing/2014/main" id="{29538336-AC9A-538C-5648-EA884B91428A}"/>
              </a:ext>
            </a:extLst>
          </p:cNvPr>
          <p:cNvSpPr>
            <a:spLocks noGrp="1"/>
          </p:cNvSpPr>
          <p:nvPr>
            <p:ph type="subTitle" idx="1"/>
          </p:nvPr>
        </p:nvSpPr>
        <p:spPr>
          <a:xfrm>
            <a:off x="0" y="1411705"/>
            <a:ext cx="12047621" cy="5236372"/>
          </a:xfrm>
        </p:spPr>
        <p:txBody>
          <a:bodyPr>
            <a:normAutofit fontScale="85000" lnSpcReduction="10000"/>
          </a:bodyPr>
          <a:lstStyle/>
          <a:p>
            <a:pPr marL="457200" indent="-457200" algn="l">
              <a:buFont typeface="+mj-lt"/>
              <a:buAutoNum type="arabicPeriod"/>
            </a:pPr>
            <a:r>
              <a:rPr lang="en-IN" sz="3000" b="0" i="0" u="sng" strike="noStrike" cap="none" dirty="0">
                <a:solidFill>
                  <a:schemeClr val="tx1"/>
                </a:solidFill>
                <a:effectLst/>
                <a:latin typeface="PT Serif" panose="020A0603040505020204" pitchFamily="18" charset="0"/>
              </a:rPr>
              <a:t>Space exploration</a:t>
            </a:r>
            <a:r>
              <a:rPr lang="en-IN" sz="3000" b="0" i="0" u="none" strike="noStrike" cap="none" dirty="0">
                <a:solidFill>
                  <a:schemeClr val="tx1"/>
                </a:solidFill>
                <a:effectLst/>
                <a:latin typeface="PT Serif" panose="020A0603040505020204" pitchFamily="18" charset="0"/>
              </a:rPr>
              <a:t>: Nanotechnology has the potential to revolutionize space exploration by enabling lightweight and durable materials, advanced sensors, and improved energy systems. </a:t>
            </a:r>
            <a:r>
              <a:rPr lang="en-IN" sz="3000" cap="none" dirty="0">
                <a:solidFill>
                  <a:schemeClr val="tx1"/>
                </a:solidFill>
                <a:latin typeface="PT Serif" panose="020A0603040505020204" pitchFamily="18" charset="0"/>
              </a:rPr>
              <a:t>nano sensors</a:t>
            </a:r>
            <a:r>
              <a:rPr lang="en-IN" sz="3000" b="0" i="0" u="none" strike="noStrike" cap="none" dirty="0">
                <a:solidFill>
                  <a:schemeClr val="tx1"/>
                </a:solidFill>
                <a:effectLst/>
                <a:latin typeface="PT Serif" panose="020A0603040505020204" pitchFamily="18" charset="0"/>
              </a:rPr>
              <a:t> could be used for exploration of extraterrestrial environments, while nanomaterials could provide protection against radiation and extreme temperatures.</a:t>
            </a:r>
          </a:p>
          <a:p>
            <a:pPr marL="457200" indent="-457200" algn="l">
              <a:buFont typeface="+mj-lt"/>
              <a:buAutoNum type="arabicPeriod"/>
            </a:pPr>
            <a:endParaRPr lang="en-IN" sz="3000" b="0" i="0" u="sng" strike="noStrike" cap="none" dirty="0">
              <a:solidFill>
                <a:schemeClr val="tx1"/>
              </a:solidFill>
              <a:effectLst/>
              <a:latin typeface="PT Serif" panose="020A0603040505020204" pitchFamily="18" charset="0"/>
            </a:endParaRPr>
          </a:p>
          <a:p>
            <a:pPr marL="457200" indent="-457200" algn="l">
              <a:buFont typeface="+mj-lt"/>
              <a:buAutoNum type="arabicPeriod"/>
            </a:pPr>
            <a:r>
              <a:rPr lang="en-IN" sz="3000" b="0" i="0" u="sng" strike="noStrike" cap="none" dirty="0">
                <a:solidFill>
                  <a:schemeClr val="tx1"/>
                </a:solidFill>
                <a:effectLst/>
                <a:latin typeface="PT Serif" panose="020A0603040505020204" pitchFamily="18" charset="0"/>
              </a:rPr>
              <a:t>Quantum technologies</a:t>
            </a:r>
            <a:r>
              <a:rPr lang="en-IN" sz="3000" b="0" i="0" strike="noStrike" cap="none" dirty="0">
                <a:solidFill>
                  <a:schemeClr val="tx1"/>
                </a:solidFill>
                <a:effectLst/>
                <a:latin typeface="PT Serif" panose="020A0603040505020204" pitchFamily="18" charset="0"/>
              </a:rPr>
              <a:t>: Nanotechnology will play a crucial role in the development of quantum technologies. Nanoscale structures, such as quantum dots and nanowires, can be used to manipulate and control quantum states, leading to advancements in quantum computing, quantum communication, and quantum sensing.</a:t>
            </a:r>
          </a:p>
          <a:p>
            <a:pPr algn="l"/>
            <a:endParaRPr lang="en-IN" dirty="0"/>
          </a:p>
        </p:txBody>
      </p:sp>
      <p:sp>
        <p:nvSpPr>
          <p:cNvPr id="4" name="Slide Number Placeholder 3">
            <a:extLst>
              <a:ext uri="{FF2B5EF4-FFF2-40B4-BE49-F238E27FC236}">
                <a16:creationId xmlns:a16="http://schemas.microsoft.com/office/drawing/2014/main" id="{21D1B191-F9B9-1850-C461-A80D118938A1}"/>
              </a:ext>
            </a:extLst>
          </p:cNvPr>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3512259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3C80FB-CD88-ED1D-8CAF-4C43E03049AB}"/>
              </a:ext>
            </a:extLst>
          </p:cNvPr>
          <p:cNvSpPr txBox="1"/>
          <p:nvPr/>
        </p:nvSpPr>
        <p:spPr>
          <a:xfrm>
            <a:off x="474099" y="1653886"/>
            <a:ext cx="8454190" cy="4524315"/>
          </a:xfrm>
          <a:prstGeom prst="rect">
            <a:avLst/>
          </a:prstGeom>
          <a:noFill/>
        </p:spPr>
        <p:txBody>
          <a:bodyPr wrap="square">
            <a:spAutoFit/>
          </a:bodyPr>
          <a:lstStyle/>
          <a:p>
            <a:pPr>
              <a:buFont typeface="+mj-lt"/>
              <a:buAutoNum type="arabicPeriod" startAt="3"/>
            </a:pPr>
            <a:r>
              <a:rPr lang="en-IN" sz="2400" b="0" i="0" u="sng" strike="noStrike" dirty="0">
                <a:solidFill>
                  <a:schemeClr val="tx1"/>
                </a:solidFill>
                <a:effectLst/>
                <a:latin typeface="PT Serif" panose="020A0603040505020204" pitchFamily="18" charset="0"/>
              </a:rPr>
              <a:t>Materials Science and Engineering</a:t>
            </a:r>
            <a:r>
              <a:rPr lang="en-IN" sz="2400" b="0" i="0" u="none" strike="noStrike" dirty="0">
                <a:solidFill>
                  <a:schemeClr val="tx1"/>
                </a:solidFill>
                <a:effectLst/>
                <a:latin typeface="PT Serif" panose="020A0603040505020204" pitchFamily="18" charset="0"/>
              </a:rPr>
              <a:t>: Nanotechnology will continue to transform materials science and engineering. By manipulating materials at the nanoscale, scientists can create novel materials with extraordinary properties, such as enhanced strength, improved conductivity, and superior durability.</a:t>
            </a:r>
          </a:p>
          <a:p>
            <a:pPr>
              <a:buFont typeface="+mj-lt"/>
              <a:buAutoNum type="arabicPeriod" startAt="3"/>
            </a:pPr>
            <a:endParaRPr lang="en-IN" sz="2400" dirty="0">
              <a:solidFill>
                <a:schemeClr val="tx1"/>
              </a:solidFill>
              <a:latin typeface="PT Serif" panose="020A0603040505020204" pitchFamily="18" charset="0"/>
            </a:endParaRPr>
          </a:p>
          <a:p>
            <a:pPr>
              <a:buFont typeface="+mj-lt"/>
              <a:buAutoNum type="arabicPeriod" startAt="3"/>
            </a:pPr>
            <a:r>
              <a:rPr lang="en-IN" sz="2400" b="0" i="0" u="sng" strike="noStrike" dirty="0">
                <a:solidFill>
                  <a:schemeClr val="tx1"/>
                </a:solidFill>
                <a:effectLst/>
                <a:latin typeface="PT Serif" panose="020A0603040505020204" pitchFamily="18" charset="0"/>
              </a:rPr>
              <a:t>Electronics and Computing</a:t>
            </a:r>
            <a:r>
              <a:rPr lang="en-IN" sz="2400" b="0" i="0" u="none" strike="noStrike" dirty="0">
                <a:solidFill>
                  <a:schemeClr val="tx1"/>
                </a:solidFill>
                <a:effectLst/>
                <a:latin typeface="PT Serif" panose="020A0603040505020204" pitchFamily="18" charset="0"/>
              </a:rPr>
              <a:t>: Nanotechnology will continue to drive advancements in electronics and computing. Further miniaturization of electronic components using nanoscale materials and structures will lead to faster, more energy-efficient devices with increased computing power.</a:t>
            </a:r>
            <a:endParaRPr lang="en-US" sz="2400" dirty="0">
              <a:solidFill>
                <a:schemeClr val="tx1"/>
              </a:solidFill>
              <a:latin typeface="PT Serif" panose="020A0603040505020204" pitchFamily="18" charset="0"/>
            </a:endParaRPr>
          </a:p>
        </p:txBody>
      </p:sp>
      <p:pic>
        <p:nvPicPr>
          <p:cNvPr id="5" name="Picture 4">
            <a:extLst>
              <a:ext uri="{FF2B5EF4-FFF2-40B4-BE49-F238E27FC236}">
                <a16:creationId xmlns:a16="http://schemas.microsoft.com/office/drawing/2014/main" id="{4CA7827A-6E76-7D04-DB22-04B6BBB3039D}"/>
              </a:ext>
            </a:extLst>
          </p:cNvPr>
          <p:cNvPicPr>
            <a:picLocks noChangeAspect="1"/>
          </p:cNvPicPr>
          <p:nvPr/>
        </p:nvPicPr>
        <p:blipFill>
          <a:blip r:embed="rId2"/>
          <a:stretch>
            <a:fillRect/>
          </a:stretch>
        </p:blipFill>
        <p:spPr>
          <a:xfrm>
            <a:off x="8655728" y="93029"/>
            <a:ext cx="3474128" cy="1954197"/>
          </a:xfrm>
          <a:prstGeom prst="rect">
            <a:avLst/>
          </a:prstGeom>
          <a:ln>
            <a:noFill/>
          </a:ln>
          <a:effectLst>
            <a:softEdge rad="112500"/>
          </a:effectLst>
        </p:spPr>
      </p:pic>
      <p:sp>
        <p:nvSpPr>
          <p:cNvPr id="6" name="Slide Number Placeholder 5">
            <a:extLst>
              <a:ext uri="{FF2B5EF4-FFF2-40B4-BE49-F238E27FC236}">
                <a16:creationId xmlns:a16="http://schemas.microsoft.com/office/drawing/2014/main" id="{88658810-5CB9-4A01-DD16-9D46CB65E758}"/>
              </a:ext>
            </a:extLst>
          </p:cNvPr>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1583610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A8214-07EB-66E1-B0AA-9D2102BD8DBC}"/>
              </a:ext>
            </a:extLst>
          </p:cNvPr>
          <p:cNvSpPr>
            <a:spLocks noGrp="1"/>
          </p:cNvSpPr>
          <p:nvPr>
            <p:ph type="title"/>
          </p:nvPr>
        </p:nvSpPr>
        <p:spPr>
          <a:xfrm>
            <a:off x="816745" y="1269507"/>
            <a:ext cx="10275049" cy="3983738"/>
          </a:xfrm>
        </p:spPr>
        <p:txBody>
          <a:bodyPr>
            <a:normAutofit/>
          </a:bodyPr>
          <a:lstStyle/>
          <a:p>
            <a:r>
              <a:rPr lang="en-IN" sz="4400" u="sng" cap="none" dirty="0">
                <a:solidFill>
                  <a:srgbClr val="002060"/>
                </a:solidFill>
                <a:latin typeface="Algerian" panose="04020705040A02060702" pitchFamily="82" charset="0"/>
              </a:rPr>
              <a:t>REFERENCE</a:t>
            </a:r>
            <a:br>
              <a:rPr lang="en-IN" sz="2800" cap="none" dirty="0">
                <a:latin typeface="Sitka Banner" panose="02000505000000020004" pitchFamily="2" charset="0"/>
              </a:rPr>
            </a:br>
            <a:br>
              <a:rPr lang="en-IN" sz="2800" cap="none" dirty="0">
                <a:latin typeface="Sitka Banner" panose="02000505000000020004" pitchFamily="2" charset="0"/>
              </a:rPr>
            </a:br>
            <a:br>
              <a:rPr lang="en-IN" sz="2800" cap="none" dirty="0">
                <a:latin typeface="Sitka Banner" panose="02000505000000020004" pitchFamily="2" charset="0"/>
              </a:rPr>
            </a:br>
            <a:br>
              <a:rPr lang="en-IN" sz="2800" cap="none" dirty="0">
                <a:latin typeface="Sitka Banner" panose="02000505000000020004" pitchFamily="2" charset="0"/>
              </a:rPr>
            </a:br>
            <a:r>
              <a:rPr lang="en-IN" sz="2800" cap="none" dirty="0">
                <a:latin typeface="Sitka Banner" panose="02000505000000020004" pitchFamily="2" charset="0"/>
              </a:rPr>
              <a:t>https://factlo.com/introduction-to-nanotechnology-origin-and-history/</a:t>
            </a:r>
            <a:br>
              <a:rPr lang="en-IN" sz="2800" cap="none" dirty="0">
                <a:latin typeface="Sitka Banner" panose="02000505000000020004" pitchFamily="2" charset="0"/>
              </a:rPr>
            </a:br>
            <a:br>
              <a:rPr lang="en-IN" sz="2800" cap="none" dirty="0">
                <a:latin typeface="Sitka Banner" panose="02000505000000020004" pitchFamily="2" charset="0"/>
              </a:rPr>
            </a:br>
            <a:r>
              <a:rPr lang="en-IN" sz="2800" cap="none" dirty="0">
                <a:latin typeface="Sitka Banner" panose="02000505000000020004" pitchFamily="2" charset="0"/>
              </a:rPr>
              <a:t>https://simple.wikipedia.org/wiki/nanotechnology</a:t>
            </a:r>
            <a:br>
              <a:rPr lang="en-IN" sz="2800" cap="none" dirty="0">
                <a:latin typeface="Sitka Banner" panose="02000505000000020004" pitchFamily="2" charset="0"/>
              </a:rPr>
            </a:br>
            <a:br>
              <a:rPr lang="en-IN" sz="2800" cap="none" dirty="0">
                <a:latin typeface="Sitka Banner" panose="02000505000000020004" pitchFamily="2" charset="0"/>
              </a:rPr>
            </a:br>
            <a:r>
              <a:rPr lang="en-IN" sz="2800" cap="none" dirty="0">
                <a:latin typeface="Sitka Banner" panose="02000505000000020004" pitchFamily="2" charset="0"/>
              </a:rPr>
              <a:t>https://leverageedu.com/blog/applications-of-nanotechnology/</a:t>
            </a:r>
          </a:p>
        </p:txBody>
      </p:sp>
      <p:sp>
        <p:nvSpPr>
          <p:cNvPr id="4" name="Slide Number Placeholder 3">
            <a:extLst>
              <a:ext uri="{FF2B5EF4-FFF2-40B4-BE49-F238E27FC236}">
                <a16:creationId xmlns:a16="http://schemas.microsoft.com/office/drawing/2014/main" id="{79D09E6D-18AF-EBEF-507F-83B363968360}"/>
              </a:ext>
            </a:extLst>
          </p:cNvPr>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4079187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46" name="Picture 2">
            <a:extLst>
              <a:ext uri="{FF2B5EF4-FFF2-40B4-BE49-F238E27FC236}">
                <a16:creationId xmlns:a16="http://schemas.microsoft.com/office/drawing/2014/main" id="{22790EC5-ACA7-4536-8066-B60199F3C6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7">
            <a:extLst>
              <a:ext uri="{FF2B5EF4-FFF2-40B4-BE49-F238E27FC236}">
                <a16:creationId xmlns:a16="http://schemas.microsoft.com/office/drawing/2014/main" id="{CAD20AEA-7CAF-4A83-BE2E-EAF010B8B7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50" name="Rectangle 49">
            <a:extLst>
              <a:ext uri="{FF2B5EF4-FFF2-40B4-BE49-F238E27FC236}">
                <a16:creationId xmlns:a16="http://schemas.microsoft.com/office/drawing/2014/main" id="{2255CADE-DCE0-447F-B290-2AE78E5E5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2" name="Picture 2">
            <a:extLst>
              <a:ext uri="{FF2B5EF4-FFF2-40B4-BE49-F238E27FC236}">
                <a16:creationId xmlns:a16="http://schemas.microsoft.com/office/drawing/2014/main" id="{240987D2-7FAC-4B65-A97B-0EAADE73BB3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30627"/>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Placeholder 5" descr="Science Lab">
            <a:extLst>
              <a:ext uri="{FF2B5EF4-FFF2-40B4-BE49-F238E27FC236}">
                <a16:creationId xmlns:a16="http://schemas.microsoft.com/office/drawing/2014/main" id="{2543122C-30CE-4CD2-B15E-CA20AE39CC4D}"/>
              </a:ext>
            </a:extLst>
          </p:cNvPr>
          <p:cNvPicPr>
            <a:picLocks noGrp="1" noChangeAspect="1"/>
          </p:cNvPicPr>
          <p:nvPr>
            <p:ph type="pic" idx="1"/>
          </p:nvPr>
        </p:nvPicPr>
        <p:blipFill rotWithShape="1">
          <a:blip r:embed="rId5" cstate="email">
            <a:extLst>
              <a:ext uri="{28A0092B-C50C-407E-A947-70E740481C1C}">
                <a14:useLocalDpi xmlns:a14="http://schemas.microsoft.com/office/drawing/2010/main"/>
              </a:ext>
            </a:extLst>
          </a:blip>
          <a:srcRect l="7364" r="2" b="2"/>
          <a:stretch/>
        </p:blipFill>
        <p:spPr>
          <a:xfrm>
            <a:off x="8860" y="10"/>
            <a:ext cx="6924201" cy="6857990"/>
          </a:xfrm>
          <a:prstGeom prst="rect">
            <a:avLst/>
          </a:prstGeom>
        </p:spPr>
      </p:pic>
      <p:sp>
        <p:nvSpPr>
          <p:cNvPr id="54" name="Rectangle 53">
            <a:extLst>
              <a:ext uri="{FF2B5EF4-FFF2-40B4-BE49-F238E27FC236}">
                <a16:creationId xmlns:a16="http://schemas.microsoft.com/office/drawing/2014/main" id="{4245587C-701C-48A1-9B6B-10C3DF81A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33061" y="-2"/>
            <a:ext cx="81313" cy="6858002"/>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6" name="Picture 55">
            <a:extLst>
              <a:ext uri="{FF2B5EF4-FFF2-40B4-BE49-F238E27FC236}">
                <a16:creationId xmlns:a16="http://schemas.microsoft.com/office/drawing/2014/main" id="{2E5CF545-7AAF-4A13-8871-089E929E850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8860" y="0"/>
            <a:ext cx="12192000" cy="6858000"/>
          </a:xfrm>
          <a:prstGeom prst="rect">
            <a:avLst/>
          </a:prstGeom>
        </p:spPr>
      </p:pic>
      <p:sp>
        <p:nvSpPr>
          <p:cNvPr id="2" name="Title 1">
            <a:extLst>
              <a:ext uri="{FF2B5EF4-FFF2-40B4-BE49-F238E27FC236}">
                <a16:creationId xmlns:a16="http://schemas.microsoft.com/office/drawing/2014/main" id="{12B77B0A-41A1-428C-897D-2AEE4B4A56BD}"/>
              </a:ext>
            </a:extLst>
          </p:cNvPr>
          <p:cNvSpPr>
            <a:spLocks noGrp="1"/>
          </p:cNvSpPr>
          <p:nvPr>
            <p:ph type="title"/>
          </p:nvPr>
        </p:nvSpPr>
        <p:spPr>
          <a:xfrm>
            <a:off x="7570382" y="1358901"/>
            <a:ext cx="3707844" cy="2730498"/>
          </a:xfrm>
        </p:spPr>
        <p:txBody>
          <a:bodyPr vert="horz" lIns="91440" tIns="45720" rIns="91440" bIns="45720" rtlCol="0" anchor="b">
            <a:normAutofit/>
          </a:bodyPr>
          <a:lstStyle/>
          <a:p>
            <a:r>
              <a:rPr lang="en-US" sz="4800" dirty="0">
                <a:latin typeface="Cooper Black" panose="0208090404030B020404" pitchFamily="18" charset="0"/>
              </a:rPr>
              <a:t>THANK YOU</a:t>
            </a:r>
          </a:p>
        </p:txBody>
      </p:sp>
      <p:sp>
        <p:nvSpPr>
          <p:cNvPr id="7" name="Slide Number Placeholder 6">
            <a:extLst>
              <a:ext uri="{FF2B5EF4-FFF2-40B4-BE49-F238E27FC236}">
                <a16:creationId xmlns:a16="http://schemas.microsoft.com/office/drawing/2014/main" id="{F31AAAF5-8F3E-92DB-3749-7AEF0E2CD092}"/>
              </a:ext>
            </a:extLst>
          </p:cNvPr>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2984610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48FE65CB-EFD8-497D-A30A-093E20EAC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Science Lab">
            <a:extLst>
              <a:ext uri="{FF2B5EF4-FFF2-40B4-BE49-F238E27FC236}">
                <a16:creationId xmlns:a16="http://schemas.microsoft.com/office/drawing/2014/main" id="{7E185DA8-778E-49D9-863D-7DB5660424EB}"/>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l="12754" r="25902"/>
          <a:stretch/>
        </p:blipFill>
        <p:spPr>
          <a:xfrm>
            <a:off x="389412" y="614057"/>
            <a:ext cx="6139725" cy="5629884"/>
          </a:xfrm>
          <a:prstGeom prst="roundRect">
            <a:avLst>
              <a:gd name="adj" fmla="val 298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15" name="Picture 114">
            <a:extLst>
              <a:ext uri="{FF2B5EF4-FFF2-40B4-BE49-F238E27FC236}">
                <a16:creationId xmlns:a16="http://schemas.microsoft.com/office/drawing/2014/main" id="{E3265C2A-0A58-43AD-A406-8F4478E287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TextBox 10">
            <a:extLst>
              <a:ext uri="{FF2B5EF4-FFF2-40B4-BE49-F238E27FC236}">
                <a16:creationId xmlns:a16="http://schemas.microsoft.com/office/drawing/2014/main" id="{94EEF425-6A9F-AF85-8EE1-CA6F8EB52433}"/>
              </a:ext>
            </a:extLst>
          </p:cNvPr>
          <p:cNvSpPr txBox="1"/>
          <p:nvPr/>
        </p:nvSpPr>
        <p:spPr>
          <a:xfrm>
            <a:off x="7232073" y="609600"/>
            <a:ext cx="4445311" cy="7602081"/>
          </a:xfrm>
          <a:prstGeom prst="rect">
            <a:avLst/>
          </a:prstGeom>
          <a:noFill/>
        </p:spPr>
        <p:txBody>
          <a:bodyPr wrap="square" rtlCol="0">
            <a:spAutoFit/>
          </a:bodyPr>
          <a:lstStyle/>
          <a:p>
            <a:pPr algn="ctr"/>
            <a:r>
              <a:rPr lang="en-IN" sz="2400" dirty="0">
                <a:latin typeface="Rockwell Condensed" panose="02060603050405020104" pitchFamily="18" charset="0"/>
              </a:rPr>
              <a:t>INTRODUCTION</a:t>
            </a:r>
          </a:p>
          <a:p>
            <a:pPr algn="ctr"/>
            <a:endParaRPr lang="en-IN" sz="2400" dirty="0">
              <a:latin typeface="Rockwell Condensed" panose="02060603050405020104" pitchFamily="18" charset="0"/>
            </a:endParaRPr>
          </a:p>
          <a:p>
            <a:pPr algn="ctr"/>
            <a:r>
              <a:rPr lang="en-IN" sz="2400" dirty="0">
                <a:latin typeface="Rockwell Condensed" panose="02060603050405020104" pitchFamily="18" charset="0"/>
              </a:rPr>
              <a:t>HISTORY AND ORIGIN</a:t>
            </a:r>
          </a:p>
          <a:p>
            <a:pPr algn="ctr"/>
            <a:endParaRPr lang="en-IN" sz="2400" dirty="0">
              <a:latin typeface="Rockwell Condensed" panose="02060603050405020104" pitchFamily="18" charset="0"/>
            </a:endParaRPr>
          </a:p>
          <a:p>
            <a:pPr algn="ctr"/>
            <a:r>
              <a:rPr lang="en-IN" sz="2400" dirty="0">
                <a:latin typeface="Rockwell Condensed" panose="02060603050405020104" pitchFamily="18" charset="0"/>
              </a:rPr>
              <a:t>DEVELOPMENT OF NANOTECHNOLOGY</a:t>
            </a:r>
          </a:p>
          <a:p>
            <a:pPr algn="ctr"/>
            <a:endParaRPr lang="en-IN" sz="2400" dirty="0">
              <a:latin typeface="Rockwell Condensed" panose="02060603050405020104" pitchFamily="18" charset="0"/>
            </a:endParaRPr>
          </a:p>
          <a:p>
            <a:pPr algn="ctr"/>
            <a:r>
              <a:rPr lang="en-IN" sz="2400" dirty="0">
                <a:latin typeface="Rockwell Condensed" panose="02060603050405020104" pitchFamily="18" charset="0"/>
              </a:rPr>
              <a:t>APPLICATIONS OF NANOTECHNOLOGY</a:t>
            </a:r>
          </a:p>
          <a:p>
            <a:pPr algn="ctr"/>
            <a:endParaRPr lang="en-IN" sz="2400" dirty="0">
              <a:latin typeface="Rockwell Condensed" panose="02060603050405020104" pitchFamily="18" charset="0"/>
            </a:endParaRPr>
          </a:p>
          <a:p>
            <a:pPr algn="ctr"/>
            <a:r>
              <a:rPr lang="en-IN" sz="2400" dirty="0">
                <a:latin typeface="Rockwell Condensed" panose="02060603050405020104" pitchFamily="18" charset="0"/>
              </a:rPr>
              <a:t>ADVANTAGES</a:t>
            </a:r>
          </a:p>
          <a:p>
            <a:pPr algn="ctr"/>
            <a:endParaRPr lang="en-IN" sz="2400" dirty="0">
              <a:latin typeface="Rockwell Condensed" panose="02060603050405020104" pitchFamily="18" charset="0"/>
            </a:endParaRPr>
          </a:p>
          <a:p>
            <a:pPr algn="ctr"/>
            <a:r>
              <a:rPr lang="en-IN" sz="2400" dirty="0">
                <a:latin typeface="Rockwell Condensed" panose="02060603050405020104" pitchFamily="18" charset="0"/>
              </a:rPr>
              <a:t>DISADVANTAGES</a:t>
            </a:r>
          </a:p>
          <a:p>
            <a:pPr algn="ctr"/>
            <a:endParaRPr lang="en-IN" sz="2400" dirty="0">
              <a:latin typeface="Rockwell Condensed" panose="02060603050405020104" pitchFamily="18" charset="0"/>
            </a:endParaRPr>
          </a:p>
          <a:p>
            <a:pPr algn="ctr"/>
            <a:r>
              <a:rPr lang="en-IN" sz="2400" dirty="0">
                <a:latin typeface="Rockwell Condensed" panose="02060603050405020104" pitchFamily="18" charset="0"/>
              </a:rPr>
              <a:t>FUTURE PROSPECTS</a:t>
            </a:r>
          </a:p>
          <a:p>
            <a:pPr algn="ctr"/>
            <a:endParaRPr lang="en-IN" sz="2400" dirty="0">
              <a:latin typeface="Rockwell Condensed" panose="02060603050405020104" pitchFamily="18" charset="0"/>
            </a:endParaRPr>
          </a:p>
          <a:p>
            <a:pPr algn="ctr"/>
            <a:r>
              <a:rPr lang="en-IN" sz="2400" dirty="0">
                <a:latin typeface="Rockwell Condensed" panose="02060603050405020104" pitchFamily="18" charset="0"/>
              </a:rPr>
              <a:t>REFERENCE</a:t>
            </a:r>
          </a:p>
          <a:p>
            <a:pPr algn="ctr"/>
            <a:endParaRPr lang="en-IN" sz="3200" dirty="0">
              <a:latin typeface="Rockwell Condensed" panose="02060603050405020104" pitchFamily="18" charset="0"/>
            </a:endParaRPr>
          </a:p>
          <a:p>
            <a:pPr algn="ctr"/>
            <a:endParaRPr lang="en-IN" sz="3200" dirty="0">
              <a:latin typeface="Rockwell Condensed" panose="02060603050405020104" pitchFamily="18" charset="0"/>
            </a:endParaRPr>
          </a:p>
          <a:p>
            <a:pPr algn="ctr"/>
            <a:endParaRPr lang="en-IN" sz="3200" dirty="0">
              <a:latin typeface="Rockwell Condensed" panose="02060603050405020104" pitchFamily="18" charset="0"/>
            </a:endParaRPr>
          </a:p>
          <a:p>
            <a:pPr algn="ctr"/>
            <a:endParaRPr lang="en-IN" sz="3200" dirty="0">
              <a:latin typeface="Rockwell Condensed" panose="02060603050405020104" pitchFamily="18" charset="0"/>
            </a:endParaRPr>
          </a:p>
        </p:txBody>
      </p:sp>
      <p:sp>
        <p:nvSpPr>
          <p:cNvPr id="17" name="Slide Number Placeholder 16">
            <a:extLst>
              <a:ext uri="{FF2B5EF4-FFF2-40B4-BE49-F238E27FC236}">
                <a16:creationId xmlns:a16="http://schemas.microsoft.com/office/drawing/2014/main" id="{B74F598B-EB18-FE06-D1BD-82B6AA39CFE2}"/>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
        <p:nvSpPr>
          <p:cNvPr id="31" name="TextBox 30">
            <a:extLst>
              <a:ext uri="{FF2B5EF4-FFF2-40B4-BE49-F238E27FC236}">
                <a16:creationId xmlns:a16="http://schemas.microsoft.com/office/drawing/2014/main" id="{A25CF45F-79B4-5950-FB43-AA7072595B8F}"/>
              </a:ext>
            </a:extLst>
          </p:cNvPr>
          <p:cNvSpPr txBox="1"/>
          <p:nvPr/>
        </p:nvSpPr>
        <p:spPr>
          <a:xfrm>
            <a:off x="1967345" y="858982"/>
            <a:ext cx="4128655" cy="707886"/>
          </a:xfrm>
          <a:prstGeom prst="rect">
            <a:avLst/>
          </a:prstGeom>
          <a:noFill/>
        </p:spPr>
        <p:txBody>
          <a:bodyPr wrap="square" rtlCol="0">
            <a:spAutoFit/>
          </a:bodyPr>
          <a:lstStyle/>
          <a:p>
            <a:r>
              <a:rPr lang="en-US" sz="4000" u="sng" dirty="0">
                <a:solidFill>
                  <a:srgbClr val="002060"/>
                </a:solidFill>
                <a:latin typeface="Algerian" panose="04020705040A02060702" pitchFamily="82" charset="0"/>
              </a:rPr>
              <a:t>CONTENTS</a:t>
            </a:r>
            <a:endParaRPr lang="en-IN" sz="4000" u="sng" dirty="0">
              <a:solidFill>
                <a:srgbClr val="002060"/>
              </a:solidFill>
              <a:latin typeface="Algerian" panose="04020705040A02060702" pitchFamily="82" charset="0"/>
            </a:endParaRPr>
          </a:p>
        </p:txBody>
      </p:sp>
    </p:spTree>
    <p:extLst>
      <p:ext uri="{BB962C8B-B14F-4D97-AF65-F5344CB8AC3E}">
        <p14:creationId xmlns:p14="http://schemas.microsoft.com/office/powerpoint/2010/main" val="2026403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5E630259-2E99-42C6-925A-ED71BD9ED2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2" name="Rectangle 21">
            <a:extLst>
              <a:ext uri="{FF2B5EF4-FFF2-40B4-BE49-F238E27FC236}">
                <a16:creationId xmlns:a16="http://schemas.microsoft.com/office/drawing/2014/main" id="{CD7ECD05-B4E0-4A46-AE36-17B3B1B208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2065" y="0"/>
            <a:ext cx="4059935" cy="6858000"/>
          </a:xfrm>
          <a:prstGeom prst="rect">
            <a:avLst/>
          </a:prstGeom>
          <a:ln>
            <a:noFill/>
          </a:ln>
          <a:effectLst>
            <a:outerShdw blurRad="50800" dist="12700" dir="10800000" algn="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23">
            <a:extLst>
              <a:ext uri="{FF2B5EF4-FFF2-40B4-BE49-F238E27FC236}">
                <a16:creationId xmlns:a16="http://schemas.microsoft.com/office/drawing/2014/main" id="{210643E1-7ABA-4C1E-A734-A26C5D70414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cstate="email">
            <a:extLst>
              <a:ext uri="{28A0092B-C50C-407E-A947-70E740481C1C}">
                <a14:useLocalDpi xmlns:a14="http://schemas.microsoft.com/office/drawing/2010/main"/>
              </a:ext>
            </a:extLst>
          </a:blip>
          <a:srcRect/>
          <a:stretch/>
        </p:blipFill>
        <p:spPr>
          <a:xfrm>
            <a:off x="8132064" y="0"/>
            <a:ext cx="4059936" cy="6858000"/>
          </a:xfrm>
          <a:prstGeom prst="rect">
            <a:avLst/>
          </a:prstGeom>
        </p:spPr>
      </p:pic>
      <p:sp>
        <p:nvSpPr>
          <p:cNvPr id="2" name="Title 1">
            <a:extLst>
              <a:ext uri="{FF2B5EF4-FFF2-40B4-BE49-F238E27FC236}">
                <a16:creationId xmlns:a16="http://schemas.microsoft.com/office/drawing/2014/main" id="{5F3F6C66-D6D7-4A72-9928-967AEA400766}"/>
              </a:ext>
            </a:extLst>
          </p:cNvPr>
          <p:cNvSpPr>
            <a:spLocks noGrp="1"/>
          </p:cNvSpPr>
          <p:nvPr>
            <p:ph type="title"/>
          </p:nvPr>
        </p:nvSpPr>
        <p:spPr>
          <a:xfrm>
            <a:off x="8138404" y="1624419"/>
            <a:ext cx="4061977" cy="3082160"/>
          </a:xfrm>
          <a:noFill/>
        </p:spPr>
        <p:txBody>
          <a:bodyPr>
            <a:normAutofit/>
          </a:bodyPr>
          <a:lstStyle/>
          <a:p>
            <a:pPr algn="l"/>
            <a:r>
              <a:rPr lang="en-US" sz="4400" u="sng" dirty="0">
                <a:solidFill>
                  <a:srgbClr val="002060"/>
                </a:solidFill>
                <a:latin typeface="Algerian" panose="04020705040A02060702" pitchFamily="82" charset="0"/>
              </a:rPr>
              <a:t>INTRODUCTION</a:t>
            </a:r>
          </a:p>
        </p:txBody>
      </p:sp>
      <p:sp>
        <p:nvSpPr>
          <p:cNvPr id="7" name="TextBox 6">
            <a:extLst>
              <a:ext uri="{FF2B5EF4-FFF2-40B4-BE49-F238E27FC236}">
                <a16:creationId xmlns:a16="http://schemas.microsoft.com/office/drawing/2014/main" id="{EAC33840-FC46-728F-E137-716DA86A5371}"/>
              </a:ext>
            </a:extLst>
          </p:cNvPr>
          <p:cNvSpPr txBox="1"/>
          <p:nvPr/>
        </p:nvSpPr>
        <p:spPr>
          <a:xfrm>
            <a:off x="209829" y="480361"/>
            <a:ext cx="7923516" cy="369332"/>
          </a:xfrm>
          <a:prstGeom prst="rect">
            <a:avLst/>
          </a:prstGeom>
          <a:noFill/>
        </p:spPr>
        <p:txBody>
          <a:bodyPr wrap="square">
            <a:spAutoFit/>
          </a:bodyPr>
          <a:lstStyle/>
          <a:p>
            <a:r>
              <a:rPr lang="en-US" b="0" i="0" dirty="0">
                <a:solidFill>
                  <a:srgbClr val="000000"/>
                </a:solidFill>
                <a:effectLst/>
                <a:latin typeface="Calibri" panose="020F0502020204030204" pitchFamily="34" charset="0"/>
              </a:rPr>
              <a:t> </a:t>
            </a:r>
            <a:endParaRPr lang="en-IN" sz="3200" dirty="0"/>
          </a:p>
        </p:txBody>
      </p:sp>
      <p:sp>
        <p:nvSpPr>
          <p:cNvPr id="12" name="Rectangle 1">
            <a:extLst>
              <a:ext uri="{FF2B5EF4-FFF2-40B4-BE49-F238E27FC236}">
                <a16:creationId xmlns:a16="http://schemas.microsoft.com/office/drawing/2014/main" id="{879A78B7-0B19-E7BA-930B-E98302311E43}"/>
              </a:ext>
            </a:extLst>
          </p:cNvPr>
          <p:cNvSpPr>
            <a:spLocks noChangeArrowheads="1"/>
          </p:cNvSpPr>
          <p:nvPr/>
        </p:nvSpPr>
        <p:spPr bwMode="auto">
          <a:xfrm>
            <a:off x="209829" y="797510"/>
            <a:ext cx="7923516"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PT Serif" panose="020A0603040505020204" pitchFamily="18" charset="0"/>
              </a:rPr>
              <a:t>Nanotechnology is a wonderful new technology in which scientists rearrange atoms and molecules of matter to nano specifications. Or, to put it differently, the use and control of tiny matter is called nanotechnology.</a:t>
            </a:r>
            <a:r>
              <a:rPr lang="en-US" altLang="en-US" sz="2800" dirty="0"/>
              <a:t> </a:t>
            </a:r>
            <a:r>
              <a:rPr kumimoji="0" lang="en-US" altLang="en-US" sz="2800" b="0" i="0" u="none" strike="noStrike" cap="none" normalizeH="0" baseline="0" dirty="0">
                <a:ln>
                  <a:noFill/>
                </a:ln>
                <a:solidFill>
                  <a:srgbClr val="000000"/>
                </a:solidFill>
                <a:effectLst/>
                <a:latin typeface="PT Serif" panose="020A0603040505020204" pitchFamily="18" charset="0"/>
              </a:rPr>
              <a:t>The tiny matter is referred to as nanoparticles. These particles are measured in nanometers.</a:t>
            </a:r>
            <a:r>
              <a:rPr lang="en-US" altLang="en-US" sz="2800" dirty="0"/>
              <a:t> </a:t>
            </a:r>
            <a:r>
              <a:rPr kumimoji="0" lang="en-US" altLang="en-US" sz="2800" b="0" i="0" u="none" strike="noStrike" cap="none" normalizeH="0" baseline="0" dirty="0">
                <a:ln>
                  <a:noFill/>
                </a:ln>
                <a:solidFill>
                  <a:srgbClr val="000000"/>
                </a:solidFill>
                <a:effectLst/>
                <a:latin typeface="PT Serif" panose="020A0603040505020204" pitchFamily="18" charset="0"/>
              </a:rPr>
              <a:t>In modern times, nanotechnology has become increasingly important. It has many uses from developing sports equipment to medical applications and is a faster, cheaper, and better technology for use in many applications.</a:t>
            </a:r>
            <a:endParaRPr kumimoji="0" lang="en-US" altLang="en-US" sz="2800" b="0" i="0" u="none" strike="noStrike" cap="none" normalizeH="0" baseline="0" dirty="0">
              <a:ln>
                <a:noFill/>
              </a:ln>
              <a:solidFill>
                <a:schemeClr val="tx1"/>
              </a:solidFill>
              <a:effectLst/>
            </a:endParaRPr>
          </a:p>
        </p:txBody>
      </p:sp>
      <p:pic>
        <p:nvPicPr>
          <p:cNvPr id="3" name="Picture 2">
            <a:extLst>
              <a:ext uri="{FF2B5EF4-FFF2-40B4-BE49-F238E27FC236}">
                <a16:creationId xmlns:a16="http://schemas.microsoft.com/office/drawing/2014/main" id="{92B56546-576C-FFA8-9FF6-DCFCAED0FA8C}"/>
              </a:ext>
            </a:extLst>
          </p:cNvPr>
          <p:cNvPicPr>
            <a:picLocks noChangeAspect="1"/>
          </p:cNvPicPr>
          <p:nvPr/>
        </p:nvPicPr>
        <p:blipFill>
          <a:blip r:embed="rId4"/>
          <a:stretch>
            <a:fillRect/>
          </a:stretch>
        </p:blipFill>
        <p:spPr>
          <a:xfrm>
            <a:off x="8083062" y="3692501"/>
            <a:ext cx="4092178" cy="3147440"/>
          </a:xfrm>
          <a:prstGeom prst="rect">
            <a:avLst/>
          </a:prstGeom>
          <a:ln>
            <a:noFill/>
          </a:ln>
          <a:effectLst>
            <a:softEdge rad="112500"/>
          </a:effectLst>
        </p:spPr>
      </p:pic>
      <p:pic>
        <p:nvPicPr>
          <p:cNvPr id="4" name="Picture 3">
            <a:extLst>
              <a:ext uri="{FF2B5EF4-FFF2-40B4-BE49-F238E27FC236}">
                <a16:creationId xmlns:a16="http://schemas.microsoft.com/office/drawing/2014/main" id="{39FC4400-C4DC-2CE0-A785-D0AA59378229}"/>
              </a:ext>
            </a:extLst>
          </p:cNvPr>
          <p:cNvPicPr>
            <a:picLocks noChangeAspect="1"/>
          </p:cNvPicPr>
          <p:nvPr/>
        </p:nvPicPr>
        <p:blipFill>
          <a:blip r:embed="rId5"/>
          <a:stretch>
            <a:fillRect/>
          </a:stretch>
        </p:blipFill>
        <p:spPr>
          <a:xfrm>
            <a:off x="8117701" y="18058"/>
            <a:ext cx="4022899" cy="2467690"/>
          </a:xfrm>
          <a:prstGeom prst="rect">
            <a:avLst/>
          </a:prstGeom>
          <a:ln>
            <a:noFill/>
          </a:ln>
          <a:effectLst>
            <a:softEdge rad="112500"/>
          </a:effectLst>
        </p:spPr>
      </p:pic>
      <p:sp>
        <p:nvSpPr>
          <p:cNvPr id="5" name="Slide Number Placeholder 4">
            <a:extLst>
              <a:ext uri="{FF2B5EF4-FFF2-40B4-BE49-F238E27FC236}">
                <a16:creationId xmlns:a16="http://schemas.microsoft.com/office/drawing/2014/main" id="{C4456E8F-6912-4D89-62CB-F7338B0E5056}"/>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4112772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79268-8CA3-0A94-8B32-3C62EE2D51E7}"/>
              </a:ext>
            </a:extLst>
          </p:cNvPr>
          <p:cNvSpPr>
            <a:spLocks noGrp="1"/>
          </p:cNvSpPr>
          <p:nvPr>
            <p:ph type="title"/>
          </p:nvPr>
        </p:nvSpPr>
        <p:spPr>
          <a:xfrm>
            <a:off x="913773" y="304799"/>
            <a:ext cx="10364452" cy="850233"/>
          </a:xfrm>
        </p:spPr>
        <p:txBody>
          <a:bodyPr>
            <a:normAutofit/>
          </a:bodyPr>
          <a:lstStyle/>
          <a:p>
            <a:r>
              <a:rPr lang="en-IN" sz="4800" u="sng" dirty="0">
                <a:solidFill>
                  <a:srgbClr val="002060"/>
                </a:solidFill>
                <a:latin typeface="Algerian" panose="04020705040A02060702" pitchFamily="82" charset="0"/>
              </a:rPr>
              <a:t>History and origin</a:t>
            </a:r>
          </a:p>
        </p:txBody>
      </p:sp>
      <p:sp>
        <p:nvSpPr>
          <p:cNvPr id="3" name="Text Placeholder 2">
            <a:extLst>
              <a:ext uri="{FF2B5EF4-FFF2-40B4-BE49-F238E27FC236}">
                <a16:creationId xmlns:a16="http://schemas.microsoft.com/office/drawing/2014/main" id="{E2E5DD2A-3BE5-96F6-66C1-574F72D4D1A0}"/>
              </a:ext>
            </a:extLst>
          </p:cNvPr>
          <p:cNvSpPr>
            <a:spLocks noGrp="1"/>
          </p:cNvSpPr>
          <p:nvPr>
            <p:ph type="body" sz="half" idx="2"/>
          </p:nvPr>
        </p:nvSpPr>
        <p:spPr>
          <a:xfrm>
            <a:off x="160421" y="0"/>
            <a:ext cx="11951367" cy="7724273"/>
          </a:xfrm>
        </p:spPr>
        <p:txBody>
          <a:bodyPr>
            <a:normAutofit/>
          </a:bodyPr>
          <a:lstStyle/>
          <a:p>
            <a:pPr algn="l"/>
            <a:r>
              <a:rPr lang="en-US" sz="2800" b="0" i="0" cap="none" dirty="0">
                <a:solidFill>
                  <a:srgbClr val="202122"/>
                </a:solidFill>
                <a:effectLst/>
                <a:latin typeface="PT Serif" panose="020A0603040505020204" pitchFamily="18" charset="0"/>
                <a:cs typeface="Arial" panose="020B0604020202020204" pitchFamily="34" charset="0"/>
              </a:rPr>
              <a:t>Ideas of nanotechnology were first used in talk “There's plenty of room at the Bottom", a talk given by the scientist </a:t>
            </a:r>
            <a:r>
              <a:rPr lang="en-US" sz="2800" cap="none" dirty="0">
                <a:solidFill>
                  <a:srgbClr val="202122"/>
                </a:solidFill>
                <a:latin typeface="PT Serif" panose="020A0603040505020204" pitchFamily="18" charset="0"/>
                <a:cs typeface="Arial" panose="020B0604020202020204" pitchFamily="34" charset="0"/>
              </a:rPr>
              <a:t>R</a:t>
            </a:r>
            <a:r>
              <a:rPr lang="en-US" sz="2800" b="0" i="0" cap="none" dirty="0">
                <a:solidFill>
                  <a:srgbClr val="202122"/>
                </a:solidFill>
                <a:effectLst/>
                <a:latin typeface="PT Serif" panose="020A0603040505020204" pitchFamily="18" charset="0"/>
                <a:cs typeface="Arial" panose="020B0604020202020204" pitchFamily="34" charset="0"/>
              </a:rPr>
              <a:t>ichard </a:t>
            </a:r>
            <a:r>
              <a:rPr lang="en-US" sz="2800" cap="none" dirty="0">
                <a:solidFill>
                  <a:srgbClr val="202122"/>
                </a:solidFill>
                <a:latin typeface="PT Serif" panose="020A0603040505020204" pitchFamily="18" charset="0"/>
                <a:cs typeface="Arial" panose="020B0604020202020204" pitchFamily="34" charset="0"/>
              </a:rPr>
              <a:t>F</a:t>
            </a:r>
            <a:r>
              <a:rPr lang="en-US" sz="2800" b="0" i="0" cap="none" dirty="0">
                <a:solidFill>
                  <a:srgbClr val="202122"/>
                </a:solidFill>
                <a:effectLst/>
                <a:latin typeface="PT Serif" panose="020A0603040505020204" pitchFamily="18" charset="0"/>
                <a:cs typeface="Arial" panose="020B0604020202020204" pitchFamily="34" charset="0"/>
              </a:rPr>
              <a:t>eynman at an </a:t>
            </a:r>
            <a:r>
              <a:rPr lang="en-US" sz="2800" cap="none" dirty="0">
                <a:solidFill>
                  <a:srgbClr val="202122"/>
                </a:solidFill>
                <a:latin typeface="PT Serif" panose="020A0603040505020204" pitchFamily="18" charset="0"/>
                <a:cs typeface="Arial" panose="020B0604020202020204" pitchFamily="34" charset="0"/>
              </a:rPr>
              <a:t>A</a:t>
            </a:r>
            <a:r>
              <a:rPr lang="en-US" sz="2800" b="0" i="0" cap="none" dirty="0">
                <a:solidFill>
                  <a:srgbClr val="202122"/>
                </a:solidFill>
                <a:effectLst/>
                <a:latin typeface="PT Serif" panose="020A0603040505020204" pitchFamily="18" charset="0"/>
                <a:cs typeface="Arial" panose="020B0604020202020204" pitchFamily="34" charset="0"/>
              </a:rPr>
              <a:t>merican Physical </a:t>
            </a:r>
            <a:r>
              <a:rPr lang="en-US" sz="2800" cap="none" dirty="0">
                <a:solidFill>
                  <a:srgbClr val="202122"/>
                </a:solidFill>
                <a:latin typeface="PT Serif" panose="020A0603040505020204" pitchFamily="18" charset="0"/>
                <a:cs typeface="Arial" panose="020B0604020202020204" pitchFamily="34" charset="0"/>
              </a:rPr>
              <a:t>S</a:t>
            </a:r>
            <a:r>
              <a:rPr lang="en-US" sz="2800" b="0" i="0" cap="none" dirty="0">
                <a:solidFill>
                  <a:srgbClr val="202122"/>
                </a:solidFill>
                <a:effectLst/>
                <a:latin typeface="PT Serif" panose="020A0603040505020204" pitchFamily="18" charset="0"/>
                <a:cs typeface="Arial" panose="020B0604020202020204" pitchFamily="34" charset="0"/>
              </a:rPr>
              <a:t>ociety meeting at </a:t>
            </a:r>
            <a:r>
              <a:rPr lang="en-US" sz="2800" cap="none" dirty="0">
                <a:solidFill>
                  <a:srgbClr val="202122"/>
                </a:solidFill>
                <a:latin typeface="PT Serif" panose="020A0603040505020204" pitchFamily="18" charset="0"/>
                <a:cs typeface="Arial" panose="020B0604020202020204" pitchFamily="34" charset="0"/>
              </a:rPr>
              <a:t>C</a:t>
            </a:r>
            <a:r>
              <a:rPr lang="en-US" sz="2800" b="0" i="0" cap="none" dirty="0">
                <a:solidFill>
                  <a:srgbClr val="202122"/>
                </a:solidFill>
                <a:effectLst/>
                <a:latin typeface="PT Serif" panose="020A0603040505020204" pitchFamily="18" charset="0"/>
                <a:cs typeface="Arial" panose="020B0604020202020204" pitchFamily="34" charset="0"/>
              </a:rPr>
              <a:t>altech on </a:t>
            </a:r>
            <a:r>
              <a:rPr lang="en-US" sz="2800" cap="none" dirty="0">
                <a:solidFill>
                  <a:srgbClr val="202122"/>
                </a:solidFill>
                <a:latin typeface="PT Serif" panose="020A0603040505020204" pitchFamily="18" charset="0"/>
                <a:cs typeface="Arial" panose="020B0604020202020204" pitchFamily="34" charset="0"/>
              </a:rPr>
              <a:t>D</a:t>
            </a:r>
            <a:r>
              <a:rPr lang="en-US" sz="2800" b="0" i="0" cap="none" dirty="0">
                <a:solidFill>
                  <a:srgbClr val="202122"/>
                </a:solidFill>
                <a:effectLst/>
                <a:latin typeface="PT Serif" panose="020A0603040505020204" pitchFamily="18" charset="0"/>
                <a:cs typeface="Arial" panose="020B0604020202020204" pitchFamily="34" charset="0"/>
              </a:rPr>
              <a:t>ecember 29, 1959. Feynman described a way to move individual atoms to build smaller instruments and operate at that scale. Properties such as surface tension and van der walls force would become very important.</a:t>
            </a:r>
            <a:r>
              <a:rPr lang="en-US" sz="2800" b="0" i="0" dirty="0">
                <a:solidFill>
                  <a:srgbClr val="202122"/>
                </a:solidFill>
                <a:effectLst/>
                <a:latin typeface="Arial" panose="020B0604020202020204" pitchFamily="34" charset="0"/>
              </a:rPr>
              <a:t> </a:t>
            </a:r>
            <a:r>
              <a:rPr lang="en-US" sz="2800" b="0" i="0" cap="none" dirty="0">
                <a:solidFill>
                  <a:srgbClr val="202122"/>
                </a:solidFill>
                <a:effectLst/>
                <a:latin typeface="PT Serif" panose="020A0603040505020204" pitchFamily="18" charset="0"/>
              </a:rPr>
              <a:t>The word "nanotechnology" was explained by </a:t>
            </a:r>
            <a:r>
              <a:rPr lang="en-US" sz="2800" cap="none" dirty="0">
                <a:solidFill>
                  <a:srgbClr val="202122"/>
                </a:solidFill>
                <a:latin typeface="PT Serif" panose="020A0603040505020204" pitchFamily="18" charset="0"/>
              </a:rPr>
              <a:t>T</a:t>
            </a:r>
            <a:r>
              <a:rPr lang="en-US" sz="2800" b="0" i="0" cap="none" dirty="0">
                <a:solidFill>
                  <a:srgbClr val="202122"/>
                </a:solidFill>
                <a:effectLst/>
                <a:latin typeface="PT Serif" panose="020A0603040505020204" pitchFamily="18" charset="0"/>
              </a:rPr>
              <a:t>okyo science university professor </a:t>
            </a:r>
            <a:r>
              <a:rPr lang="en-US" sz="2800" cap="none" dirty="0">
                <a:solidFill>
                  <a:srgbClr val="202122"/>
                </a:solidFill>
                <a:latin typeface="PT Serif" panose="020A0603040505020204" pitchFamily="18" charset="0"/>
              </a:rPr>
              <a:t>N</a:t>
            </a:r>
            <a:r>
              <a:rPr lang="en-US" sz="2800" b="0" i="0" cap="none" dirty="0">
                <a:solidFill>
                  <a:srgbClr val="202122"/>
                </a:solidFill>
                <a:effectLst/>
                <a:latin typeface="PT Serif" panose="020A0603040505020204" pitchFamily="18" charset="0"/>
              </a:rPr>
              <a:t>orio </a:t>
            </a:r>
            <a:r>
              <a:rPr lang="en-US" sz="2800" cap="none" dirty="0">
                <a:solidFill>
                  <a:srgbClr val="202122"/>
                </a:solidFill>
                <a:latin typeface="PT Serif" panose="020A0603040505020204" pitchFamily="18" charset="0"/>
              </a:rPr>
              <a:t>T</a:t>
            </a:r>
            <a:r>
              <a:rPr lang="en-US" sz="2800" b="0" i="0" cap="none" dirty="0">
                <a:solidFill>
                  <a:srgbClr val="202122"/>
                </a:solidFill>
                <a:effectLst/>
                <a:latin typeface="PT Serif" panose="020A0603040505020204" pitchFamily="18" charset="0"/>
              </a:rPr>
              <a:t>aniguchi in1974 . He said that nanotechnology was the work of changing materials by one atom or by one molecule.</a:t>
            </a:r>
            <a:endParaRPr lang="en-IN" sz="2800" dirty="0">
              <a:latin typeface="PT Serif" panose="020A0603040505020204" pitchFamily="18" charset="0"/>
            </a:endParaRPr>
          </a:p>
        </p:txBody>
      </p:sp>
      <p:sp>
        <p:nvSpPr>
          <p:cNvPr id="4" name="Slide Number Placeholder 3">
            <a:extLst>
              <a:ext uri="{FF2B5EF4-FFF2-40B4-BE49-F238E27FC236}">
                <a16:creationId xmlns:a16="http://schemas.microsoft.com/office/drawing/2014/main" id="{7550727E-48F4-CE3D-1AF8-C20B12B76210}"/>
              </a:ext>
            </a:extLst>
          </p:cNvPr>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1186184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5F21C1-532A-D14C-183F-55CC081DD10F}"/>
              </a:ext>
            </a:extLst>
          </p:cNvPr>
          <p:cNvSpPr txBox="1"/>
          <p:nvPr/>
        </p:nvSpPr>
        <p:spPr>
          <a:xfrm>
            <a:off x="368969" y="689811"/>
            <a:ext cx="11357810" cy="5262979"/>
          </a:xfrm>
          <a:prstGeom prst="rect">
            <a:avLst/>
          </a:prstGeom>
          <a:noFill/>
        </p:spPr>
        <p:txBody>
          <a:bodyPr wrap="square">
            <a:spAutoFit/>
          </a:bodyPr>
          <a:lstStyle/>
          <a:p>
            <a:r>
              <a:rPr lang="en-US" sz="2800" b="0" i="0" dirty="0">
                <a:solidFill>
                  <a:srgbClr val="202122"/>
                </a:solidFill>
                <a:effectLst/>
                <a:latin typeface="PT Serif" panose="020A0603040505020204" pitchFamily="18" charset="0"/>
              </a:rPr>
              <a:t>In the 1980s this idea was studied by Dr. K. Eric Drexler, who spoke and wrote about the importance of nano-scale events . "Engines of Creation: The Coming Era of Nanotechnology" (1986) is thought to be the willy thirst book on nanotechnology. Nanotechnology and Nano science started with two key developments: the start of cluster science and the invention of the scanning tunneling microscope (STM). Soon afterwards, new molecules with carbon were discovered – first fullerenes in 1986 and carbon nanotubes a few years later. In another development, people studied how to make semiconductor nano crystals. Many metal oxide nanoparticles are now used as quantum dots. In 2000, the United States National Nanotechnology Initiative began to develop science in this field.</a:t>
            </a:r>
            <a:endParaRPr lang="en-IN" sz="2800" dirty="0">
              <a:latin typeface="PT Serif" panose="020A0603040505020204" pitchFamily="18" charset="0"/>
            </a:endParaRPr>
          </a:p>
        </p:txBody>
      </p:sp>
      <p:sp>
        <p:nvSpPr>
          <p:cNvPr id="2" name="Slide Number Placeholder 1">
            <a:extLst>
              <a:ext uri="{FF2B5EF4-FFF2-40B4-BE49-F238E27FC236}">
                <a16:creationId xmlns:a16="http://schemas.microsoft.com/office/drawing/2014/main" id="{16082D44-BC93-334B-C25B-FA9126ACC6F9}"/>
              </a:ext>
            </a:extLst>
          </p:cNvPr>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3680360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ABBD0-6978-C8AE-0207-1F7A9221A215}"/>
              </a:ext>
            </a:extLst>
          </p:cNvPr>
          <p:cNvSpPr>
            <a:spLocks noGrp="1"/>
          </p:cNvSpPr>
          <p:nvPr>
            <p:ph type="title"/>
          </p:nvPr>
        </p:nvSpPr>
        <p:spPr>
          <a:xfrm>
            <a:off x="0" y="-176463"/>
            <a:ext cx="10413715" cy="1299411"/>
          </a:xfrm>
        </p:spPr>
        <p:txBody>
          <a:bodyPr>
            <a:normAutofit/>
          </a:bodyPr>
          <a:lstStyle/>
          <a:p>
            <a:r>
              <a:rPr lang="en-IN" sz="4400" dirty="0">
                <a:solidFill>
                  <a:srgbClr val="002060"/>
                </a:solidFill>
                <a:latin typeface="Algerian" panose="04020705040A02060702" pitchFamily="82" charset="0"/>
              </a:rPr>
              <a:t>development of nanotechnology</a:t>
            </a:r>
          </a:p>
        </p:txBody>
      </p:sp>
      <p:sp>
        <p:nvSpPr>
          <p:cNvPr id="4" name="Text Placeholder 3">
            <a:extLst>
              <a:ext uri="{FF2B5EF4-FFF2-40B4-BE49-F238E27FC236}">
                <a16:creationId xmlns:a16="http://schemas.microsoft.com/office/drawing/2014/main" id="{4E05A252-F437-4ABF-60CE-C8CD9ABEEF74}"/>
              </a:ext>
            </a:extLst>
          </p:cNvPr>
          <p:cNvSpPr>
            <a:spLocks noGrp="1"/>
          </p:cNvSpPr>
          <p:nvPr>
            <p:ph type="body" sz="half" idx="2"/>
          </p:nvPr>
        </p:nvSpPr>
        <p:spPr>
          <a:xfrm>
            <a:off x="320842" y="1411706"/>
            <a:ext cx="11671228" cy="5847347"/>
          </a:xfrm>
        </p:spPr>
        <p:txBody>
          <a:bodyPr>
            <a:noAutofit/>
          </a:bodyPr>
          <a:lstStyle/>
          <a:p>
            <a:pPr algn="l"/>
            <a:r>
              <a:rPr lang="en-US" sz="2800" i="0" cap="none" dirty="0">
                <a:solidFill>
                  <a:srgbClr val="2E2E2E"/>
                </a:solidFill>
                <a:effectLst/>
                <a:latin typeface="PT Serif" panose="020A0603040505020204" pitchFamily="18" charset="0"/>
              </a:rPr>
              <a:t>Nanotechnologies are attracting increasing investment from governments and industry around the world. Total global spend is thought to be around $6.25 billion at present, but this is set to rise. The USA's 21</a:t>
            </a:r>
            <a:r>
              <a:rPr lang="en-US" sz="2800" i="0" cap="none" baseline="30000" dirty="0">
                <a:solidFill>
                  <a:srgbClr val="2E2E2E"/>
                </a:solidFill>
                <a:effectLst/>
                <a:latin typeface="PT Serif" panose="020A0603040505020204" pitchFamily="18" charset="0"/>
              </a:rPr>
              <a:t>st</a:t>
            </a:r>
            <a:r>
              <a:rPr lang="en-US" sz="2800" i="0" cap="none" dirty="0">
                <a:solidFill>
                  <a:srgbClr val="2E2E2E"/>
                </a:solidFill>
                <a:effectLst/>
                <a:latin typeface="PT Serif" panose="020A0603040505020204" pitchFamily="18" charset="0"/>
              </a:rPr>
              <a:t> century nanotechnology research and development act (2003) allocated almost $3.7 billion to fund nanotechnologies during 2005-2008. This compares with just $750 million spent in 2003. Between 2001 and 2003, the </a:t>
            </a:r>
            <a:r>
              <a:rPr lang="en-US" sz="2800" cap="none" dirty="0">
                <a:solidFill>
                  <a:srgbClr val="2E2E2E"/>
                </a:solidFill>
                <a:latin typeface="PT Serif" panose="020A0603040505020204" pitchFamily="18" charset="0"/>
              </a:rPr>
              <a:t>J</a:t>
            </a:r>
            <a:r>
              <a:rPr lang="en-US" sz="2800" i="0" cap="none" dirty="0">
                <a:solidFill>
                  <a:srgbClr val="2E2E2E"/>
                </a:solidFill>
                <a:effectLst/>
                <a:latin typeface="PT Serif" panose="020A0603040505020204" pitchFamily="18" charset="0"/>
              </a:rPr>
              <a:t>apanese government doubled its nanotechnology funding to $800 million. Within </a:t>
            </a:r>
            <a:r>
              <a:rPr lang="en-US" sz="2800" cap="none" dirty="0">
                <a:solidFill>
                  <a:srgbClr val="2E2E2E"/>
                </a:solidFill>
                <a:latin typeface="PT Serif" panose="020A0603040505020204" pitchFamily="18" charset="0"/>
              </a:rPr>
              <a:t>E</a:t>
            </a:r>
            <a:r>
              <a:rPr lang="en-US" sz="2800" i="0" cap="none" dirty="0">
                <a:solidFill>
                  <a:srgbClr val="2E2E2E"/>
                </a:solidFill>
                <a:effectLst/>
                <a:latin typeface="PT Serif" panose="020A0603040505020204" pitchFamily="18" charset="0"/>
              </a:rPr>
              <a:t>urope, about $1.25 billion is currently spent on nanotechnology research and development per annum, and the UK govt has allocated about $81.9 million per year from 2003 to 2009.</a:t>
            </a:r>
            <a:endParaRPr lang="en-IN" sz="2800" cap="none" dirty="0">
              <a:latin typeface="PT Serif" panose="020A0603040505020204" pitchFamily="18" charset="0"/>
            </a:endParaRPr>
          </a:p>
        </p:txBody>
      </p:sp>
      <p:pic>
        <p:nvPicPr>
          <p:cNvPr id="14" name="Picture Placeholder 13">
            <a:extLst>
              <a:ext uri="{FF2B5EF4-FFF2-40B4-BE49-F238E27FC236}">
                <a16:creationId xmlns:a16="http://schemas.microsoft.com/office/drawing/2014/main" id="{BD0932C9-FCEF-7185-DAED-08D3905B60E3}"/>
              </a:ext>
            </a:extLst>
          </p:cNvPr>
          <p:cNvPicPr>
            <a:picLocks noGrp="1" noChangeAspect="1"/>
          </p:cNvPicPr>
          <p:nvPr>
            <p:ph type="pic" idx="1"/>
          </p:nvPr>
        </p:nvPicPr>
        <p:blipFill>
          <a:blip r:embed="rId2"/>
          <a:srcRect l="18581" r="18581"/>
          <a:stretch>
            <a:fillRect/>
          </a:stretch>
        </p:blipFill>
        <p:spPr>
          <a:xfrm>
            <a:off x="10195356" y="112295"/>
            <a:ext cx="1796714" cy="147587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Slide Number Placeholder 2">
            <a:extLst>
              <a:ext uri="{FF2B5EF4-FFF2-40B4-BE49-F238E27FC236}">
                <a16:creationId xmlns:a16="http://schemas.microsoft.com/office/drawing/2014/main" id="{91360F24-6590-A4BC-306F-032768F0DD4D}"/>
              </a:ext>
            </a:extLst>
          </p:cNvPr>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4082089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96EB3-37D3-EB04-1BD8-1E11669AEFC2}"/>
              </a:ext>
            </a:extLst>
          </p:cNvPr>
          <p:cNvSpPr>
            <a:spLocks noGrp="1"/>
          </p:cNvSpPr>
          <p:nvPr>
            <p:ph type="title"/>
          </p:nvPr>
        </p:nvSpPr>
        <p:spPr>
          <a:xfrm>
            <a:off x="657101" y="319588"/>
            <a:ext cx="10364452" cy="866274"/>
          </a:xfrm>
        </p:spPr>
        <p:txBody>
          <a:bodyPr>
            <a:normAutofit/>
          </a:bodyPr>
          <a:lstStyle/>
          <a:p>
            <a:r>
              <a:rPr lang="en-US" sz="4400" u="sng" dirty="0">
                <a:solidFill>
                  <a:srgbClr val="002060"/>
                </a:solidFill>
                <a:latin typeface="Algerian" panose="04020705040A02060702" pitchFamily="82" charset="0"/>
              </a:rPr>
              <a:t>APPLICATIONS OF NANOTECHNOLOGY</a:t>
            </a:r>
            <a:endParaRPr lang="en-IN" sz="4400" u="sng" dirty="0">
              <a:solidFill>
                <a:srgbClr val="002060"/>
              </a:solidFill>
              <a:latin typeface="Algerian" panose="04020705040A02060702" pitchFamily="82" charset="0"/>
            </a:endParaRPr>
          </a:p>
        </p:txBody>
      </p:sp>
      <p:sp>
        <p:nvSpPr>
          <p:cNvPr id="3" name="Text Placeholder 2">
            <a:extLst>
              <a:ext uri="{FF2B5EF4-FFF2-40B4-BE49-F238E27FC236}">
                <a16:creationId xmlns:a16="http://schemas.microsoft.com/office/drawing/2014/main" id="{1DFBB665-7F5C-A2FC-D1F2-43244FB1BF56}"/>
              </a:ext>
            </a:extLst>
          </p:cNvPr>
          <p:cNvSpPr>
            <a:spLocks noGrp="1"/>
          </p:cNvSpPr>
          <p:nvPr>
            <p:ph type="body" idx="1"/>
          </p:nvPr>
        </p:nvSpPr>
        <p:spPr>
          <a:xfrm>
            <a:off x="0" y="1632412"/>
            <a:ext cx="3298976" cy="576262"/>
          </a:xfrm>
        </p:spPr>
        <p:txBody>
          <a:bodyPr/>
          <a:lstStyle/>
          <a:p>
            <a:r>
              <a:rPr lang="en-US" sz="2800" u="sng" cap="none" dirty="0">
                <a:solidFill>
                  <a:schemeClr val="accent1">
                    <a:lumMod val="50000"/>
                  </a:schemeClr>
                </a:solidFill>
                <a:latin typeface="PT Serif" panose="020A0603040505020204" pitchFamily="18" charset="0"/>
              </a:rPr>
              <a:t>MEDICAL FIELD</a:t>
            </a:r>
            <a:endParaRPr lang="en-IN" sz="2800" u="sng" cap="none" dirty="0">
              <a:solidFill>
                <a:schemeClr val="accent1">
                  <a:lumMod val="50000"/>
                </a:schemeClr>
              </a:solidFill>
              <a:latin typeface="PT Serif" panose="020A0603040505020204" pitchFamily="18" charset="0"/>
            </a:endParaRPr>
          </a:p>
        </p:txBody>
      </p:sp>
      <p:sp>
        <p:nvSpPr>
          <p:cNvPr id="4" name="Text Placeholder 3">
            <a:extLst>
              <a:ext uri="{FF2B5EF4-FFF2-40B4-BE49-F238E27FC236}">
                <a16:creationId xmlns:a16="http://schemas.microsoft.com/office/drawing/2014/main" id="{0BBF5D5B-B654-1E4F-9879-B1F570E37649}"/>
              </a:ext>
            </a:extLst>
          </p:cNvPr>
          <p:cNvSpPr>
            <a:spLocks noGrp="1"/>
          </p:cNvSpPr>
          <p:nvPr>
            <p:ph type="body" sz="half" idx="15"/>
          </p:nvPr>
        </p:nvSpPr>
        <p:spPr>
          <a:xfrm>
            <a:off x="144378" y="2824665"/>
            <a:ext cx="3946358" cy="3649323"/>
          </a:xfrm>
        </p:spPr>
        <p:txBody>
          <a:bodyPr>
            <a:normAutofit/>
          </a:bodyPr>
          <a:lstStyle/>
          <a:p>
            <a:pPr marL="342900" indent="-342900" algn="l">
              <a:buFont typeface="Wingdings" panose="05000000000000000000" pitchFamily="2" charset="2"/>
              <a:buChar char="q"/>
            </a:pPr>
            <a:r>
              <a:rPr lang="en-US" sz="2400" cap="none" dirty="0">
                <a:latin typeface="PT Serif" panose="020A0603040505020204" pitchFamily="18" charset="0"/>
              </a:rPr>
              <a:t>Cancer treatment</a:t>
            </a:r>
          </a:p>
          <a:p>
            <a:pPr marL="342900" indent="-342900" algn="l">
              <a:buFont typeface="Wingdings" panose="05000000000000000000" pitchFamily="2" charset="2"/>
              <a:buChar char="q"/>
            </a:pPr>
            <a:r>
              <a:rPr lang="en-US" sz="2400" cap="none" dirty="0">
                <a:latin typeface="PT Serif" panose="020A0603040505020204" pitchFamily="18" charset="0"/>
              </a:rPr>
              <a:t>Drug delivery</a:t>
            </a:r>
          </a:p>
          <a:p>
            <a:pPr marL="342900" indent="-342900" algn="l">
              <a:buFont typeface="Wingdings" panose="05000000000000000000" pitchFamily="2" charset="2"/>
              <a:buChar char="q"/>
            </a:pPr>
            <a:r>
              <a:rPr lang="en-US" sz="2400" cap="none" dirty="0">
                <a:latin typeface="PT Serif" panose="020A0603040505020204" pitchFamily="18" charset="0"/>
              </a:rPr>
              <a:t>Imaging tools and equipment</a:t>
            </a:r>
          </a:p>
          <a:p>
            <a:pPr marL="342900" indent="-342900" algn="l">
              <a:buFont typeface="Wingdings" panose="05000000000000000000" pitchFamily="2" charset="2"/>
              <a:buChar char="q"/>
            </a:pPr>
            <a:r>
              <a:rPr lang="en-US" sz="2400" cap="none" dirty="0">
                <a:latin typeface="PT Serif" panose="020A0603040505020204" pitchFamily="18" charset="0"/>
              </a:rPr>
              <a:t>Gene therapy</a:t>
            </a:r>
          </a:p>
          <a:p>
            <a:pPr marL="342900" indent="-342900" algn="l">
              <a:buFont typeface="Wingdings" panose="05000000000000000000" pitchFamily="2" charset="2"/>
              <a:buChar char="q"/>
            </a:pPr>
            <a:r>
              <a:rPr lang="en-US" sz="2400" cap="none" dirty="0">
                <a:latin typeface="PT Serif" panose="020A0603040505020204" pitchFamily="18" charset="0"/>
              </a:rPr>
              <a:t>Treating wound injuries</a:t>
            </a:r>
          </a:p>
        </p:txBody>
      </p:sp>
      <p:sp>
        <p:nvSpPr>
          <p:cNvPr id="5" name="Text Placeholder 4">
            <a:extLst>
              <a:ext uri="{FF2B5EF4-FFF2-40B4-BE49-F238E27FC236}">
                <a16:creationId xmlns:a16="http://schemas.microsoft.com/office/drawing/2014/main" id="{3DA73665-4767-E5D4-2BCE-86D93AF1E2EF}"/>
              </a:ext>
            </a:extLst>
          </p:cNvPr>
          <p:cNvSpPr>
            <a:spLocks noGrp="1"/>
          </p:cNvSpPr>
          <p:nvPr>
            <p:ph type="body" sz="quarter" idx="3"/>
          </p:nvPr>
        </p:nvSpPr>
        <p:spPr>
          <a:xfrm>
            <a:off x="3787187" y="1632412"/>
            <a:ext cx="3291521" cy="576262"/>
          </a:xfrm>
        </p:spPr>
        <p:txBody>
          <a:bodyPr/>
          <a:lstStyle/>
          <a:p>
            <a:r>
              <a:rPr lang="en-US" sz="2800" u="sng" dirty="0">
                <a:solidFill>
                  <a:schemeClr val="accent1">
                    <a:lumMod val="50000"/>
                  </a:schemeClr>
                </a:solidFill>
                <a:latin typeface="PT Serif" panose="020A0603040505020204" pitchFamily="18" charset="0"/>
              </a:rPr>
              <a:t>TEXTILES</a:t>
            </a:r>
            <a:endParaRPr lang="en-IN" sz="2800" u="sng" dirty="0">
              <a:solidFill>
                <a:schemeClr val="accent1">
                  <a:lumMod val="50000"/>
                </a:schemeClr>
              </a:solidFill>
              <a:latin typeface="PT Serif" panose="020A0603040505020204" pitchFamily="18" charset="0"/>
            </a:endParaRPr>
          </a:p>
        </p:txBody>
      </p:sp>
      <p:sp>
        <p:nvSpPr>
          <p:cNvPr id="6" name="Text Placeholder 5">
            <a:extLst>
              <a:ext uri="{FF2B5EF4-FFF2-40B4-BE49-F238E27FC236}">
                <a16:creationId xmlns:a16="http://schemas.microsoft.com/office/drawing/2014/main" id="{5AF8C1EA-796E-3140-4442-7FCA3A0F69D1}"/>
              </a:ext>
            </a:extLst>
          </p:cNvPr>
          <p:cNvSpPr>
            <a:spLocks noGrp="1"/>
          </p:cNvSpPr>
          <p:nvPr>
            <p:ph type="body" sz="half" idx="16"/>
          </p:nvPr>
        </p:nvSpPr>
        <p:spPr>
          <a:xfrm>
            <a:off x="4193566" y="2943352"/>
            <a:ext cx="3536809" cy="2847845"/>
          </a:xfrm>
        </p:spPr>
        <p:txBody>
          <a:bodyPr>
            <a:noAutofit/>
          </a:bodyPr>
          <a:lstStyle/>
          <a:p>
            <a:pPr marL="285750" indent="-285750" algn="l">
              <a:buFont typeface="Wingdings" panose="05000000000000000000" pitchFamily="2" charset="2"/>
              <a:buChar char="q"/>
            </a:pPr>
            <a:r>
              <a:rPr lang="en-US" sz="2400" cap="none" dirty="0">
                <a:latin typeface="PT Serif" panose="020A0603040505020204" pitchFamily="18" charset="0"/>
              </a:rPr>
              <a:t>Making anti-bacterial</a:t>
            </a:r>
          </a:p>
          <a:p>
            <a:pPr marL="285750" indent="-285750" algn="l">
              <a:buFont typeface="Wingdings" panose="05000000000000000000" pitchFamily="2" charset="2"/>
              <a:buChar char="q"/>
            </a:pPr>
            <a:r>
              <a:rPr lang="en-US" sz="2400" cap="none" dirty="0">
                <a:latin typeface="PT Serif" panose="020A0603040505020204" pitchFamily="18" charset="0"/>
              </a:rPr>
              <a:t>Stain-resistance</a:t>
            </a:r>
          </a:p>
          <a:p>
            <a:pPr marL="285750" indent="-285750" algn="l">
              <a:buFont typeface="Wingdings" panose="05000000000000000000" pitchFamily="2" charset="2"/>
              <a:buChar char="q"/>
            </a:pPr>
            <a:r>
              <a:rPr lang="en-US" sz="2400" cap="none" dirty="0">
                <a:latin typeface="PT Serif" panose="020A0603040505020204" pitchFamily="18" charset="0"/>
              </a:rPr>
              <a:t>Wrinkle</a:t>
            </a:r>
          </a:p>
          <a:p>
            <a:pPr marL="285750" indent="-285750" algn="l">
              <a:buFont typeface="Wingdings" panose="05000000000000000000" pitchFamily="2" charset="2"/>
              <a:buChar char="q"/>
            </a:pPr>
            <a:r>
              <a:rPr lang="en-IN" sz="2400" cap="none" dirty="0">
                <a:latin typeface="PT Serif" panose="020A0603040505020204" pitchFamily="18" charset="0"/>
              </a:rPr>
              <a:t>Fuzz resistant textiles</a:t>
            </a:r>
            <a:endParaRPr lang="en-US" sz="2400" cap="none" dirty="0">
              <a:latin typeface="PT Serif" panose="020A0603040505020204" pitchFamily="18" charset="0"/>
            </a:endParaRPr>
          </a:p>
        </p:txBody>
      </p:sp>
      <p:sp>
        <p:nvSpPr>
          <p:cNvPr id="7" name="Text Placeholder 6">
            <a:extLst>
              <a:ext uri="{FF2B5EF4-FFF2-40B4-BE49-F238E27FC236}">
                <a16:creationId xmlns:a16="http://schemas.microsoft.com/office/drawing/2014/main" id="{B1BEDD5F-C9F0-A7A5-BFAF-423AABCB03E4}"/>
              </a:ext>
            </a:extLst>
          </p:cNvPr>
          <p:cNvSpPr>
            <a:spLocks noGrp="1"/>
          </p:cNvSpPr>
          <p:nvPr>
            <p:ph type="body" sz="quarter" idx="13"/>
          </p:nvPr>
        </p:nvSpPr>
        <p:spPr>
          <a:xfrm>
            <a:off x="7730375" y="1632412"/>
            <a:ext cx="3304928" cy="576262"/>
          </a:xfrm>
        </p:spPr>
        <p:txBody>
          <a:bodyPr/>
          <a:lstStyle/>
          <a:p>
            <a:r>
              <a:rPr lang="en-US" sz="2800" u="sng" dirty="0">
                <a:solidFill>
                  <a:schemeClr val="accent1">
                    <a:lumMod val="50000"/>
                  </a:schemeClr>
                </a:solidFill>
                <a:latin typeface="PT Serif" panose="020A0603040505020204" pitchFamily="18" charset="0"/>
              </a:rPr>
              <a:t>DEVICES</a:t>
            </a:r>
            <a:endParaRPr lang="en-IN" sz="2800" u="sng" dirty="0">
              <a:solidFill>
                <a:schemeClr val="accent1">
                  <a:lumMod val="50000"/>
                </a:schemeClr>
              </a:solidFill>
              <a:latin typeface="PT Serif" panose="020A0603040505020204" pitchFamily="18" charset="0"/>
            </a:endParaRPr>
          </a:p>
        </p:txBody>
      </p:sp>
      <p:sp>
        <p:nvSpPr>
          <p:cNvPr id="8" name="Text Placeholder 7">
            <a:extLst>
              <a:ext uri="{FF2B5EF4-FFF2-40B4-BE49-F238E27FC236}">
                <a16:creationId xmlns:a16="http://schemas.microsoft.com/office/drawing/2014/main" id="{9958F60F-10B1-1546-B21B-943ADAB7AA41}"/>
              </a:ext>
            </a:extLst>
          </p:cNvPr>
          <p:cNvSpPr>
            <a:spLocks noGrp="1"/>
          </p:cNvSpPr>
          <p:nvPr>
            <p:ph type="body" sz="half" idx="17"/>
          </p:nvPr>
        </p:nvSpPr>
        <p:spPr>
          <a:xfrm>
            <a:off x="8245643" y="2943353"/>
            <a:ext cx="3801979" cy="2847845"/>
          </a:xfrm>
        </p:spPr>
        <p:txBody>
          <a:bodyPr>
            <a:noAutofit/>
          </a:bodyPr>
          <a:lstStyle/>
          <a:p>
            <a:pPr marL="285750" indent="-285750" algn="l">
              <a:buFont typeface="Wingdings" panose="05000000000000000000" pitchFamily="2" charset="2"/>
              <a:buChar char="q"/>
            </a:pPr>
            <a:r>
              <a:rPr lang="en-US" sz="2400" cap="none" dirty="0">
                <a:latin typeface="PT Serif" panose="020A0603040505020204" pitchFamily="18" charset="0"/>
              </a:rPr>
              <a:t>Glucose sensors</a:t>
            </a:r>
          </a:p>
          <a:p>
            <a:pPr marL="285750" indent="-285750" algn="l">
              <a:buFont typeface="Wingdings" panose="05000000000000000000" pitchFamily="2" charset="2"/>
              <a:buChar char="q"/>
            </a:pPr>
            <a:r>
              <a:rPr lang="en-US" sz="2400" cap="none" dirty="0">
                <a:latin typeface="PT Serif" panose="020A0603040505020204" pitchFamily="18" charset="0"/>
              </a:rPr>
              <a:t>Lithium-ion batteries </a:t>
            </a:r>
          </a:p>
          <a:p>
            <a:pPr marL="285750" indent="-285750" algn="l">
              <a:buFont typeface="Wingdings" panose="05000000000000000000" pitchFamily="2" charset="2"/>
              <a:buChar char="q"/>
            </a:pPr>
            <a:r>
              <a:rPr lang="en-US" sz="2400" cap="none" dirty="0">
                <a:latin typeface="PT Serif" panose="020A0603040505020204" pitchFamily="18" charset="0"/>
              </a:rPr>
              <a:t>Thin film</a:t>
            </a:r>
          </a:p>
          <a:p>
            <a:pPr marL="285750" indent="-285750" algn="l">
              <a:buFont typeface="Wingdings" panose="05000000000000000000" pitchFamily="2" charset="2"/>
              <a:buChar char="q"/>
            </a:pPr>
            <a:r>
              <a:rPr lang="en-US" sz="2400" cap="none" dirty="0">
                <a:latin typeface="PT Serif" panose="020A0603040505020204" pitchFamily="18" charset="0"/>
              </a:rPr>
              <a:t>Solar panels</a:t>
            </a:r>
          </a:p>
          <a:p>
            <a:pPr marL="285750" indent="-285750" algn="l">
              <a:buFont typeface="Wingdings" panose="05000000000000000000" pitchFamily="2" charset="2"/>
              <a:buChar char="q"/>
            </a:pPr>
            <a:r>
              <a:rPr lang="en-US" sz="2400" cap="none" dirty="0">
                <a:latin typeface="PT Serif" panose="020A0603040505020204" pitchFamily="18" charset="0"/>
              </a:rPr>
              <a:t>High-efficiency sensors </a:t>
            </a:r>
            <a:endParaRPr lang="en-IN" sz="2400" cap="none" dirty="0">
              <a:latin typeface="PT Serif" panose="020A0603040505020204" pitchFamily="18" charset="0"/>
            </a:endParaRPr>
          </a:p>
        </p:txBody>
      </p:sp>
      <p:sp>
        <p:nvSpPr>
          <p:cNvPr id="11" name="Slide Number Placeholder 10">
            <a:extLst>
              <a:ext uri="{FF2B5EF4-FFF2-40B4-BE49-F238E27FC236}">
                <a16:creationId xmlns:a16="http://schemas.microsoft.com/office/drawing/2014/main" id="{A9F8E40B-A2D6-4383-0FE6-B1C28DCDE67B}"/>
              </a:ext>
            </a:extLst>
          </p:cNvPr>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430994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C8D04C8-2DF8-60C2-903D-374735ECBD6A}"/>
              </a:ext>
            </a:extLst>
          </p:cNvPr>
          <p:cNvSpPr>
            <a:spLocks noGrp="1"/>
          </p:cNvSpPr>
          <p:nvPr>
            <p:ph type="body" idx="1"/>
          </p:nvPr>
        </p:nvSpPr>
        <p:spPr>
          <a:xfrm>
            <a:off x="0" y="304800"/>
            <a:ext cx="3298976" cy="770022"/>
          </a:xfrm>
        </p:spPr>
        <p:txBody>
          <a:bodyPr/>
          <a:lstStyle/>
          <a:p>
            <a:r>
              <a:rPr lang="en-US" sz="2800" u="sng" dirty="0">
                <a:solidFill>
                  <a:schemeClr val="accent1">
                    <a:lumMod val="50000"/>
                  </a:schemeClr>
                </a:solidFill>
                <a:latin typeface="PT Serif" panose="020A0603040505020204" pitchFamily="18" charset="0"/>
              </a:rPr>
              <a:t>Space SCIENCE</a:t>
            </a:r>
            <a:endParaRPr lang="en-IN" sz="2800" u="sng" dirty="0">
              <a:solidFill>
                <a:schemeClr val="accent1">
                  <a:lumMod val="50000"/>
                </a:schemeClr>
              </a:solidFill>
              <a:latin typeface="PT Serif" panose="020A0603040505020204" pitchFamily="18" charset="0"/>
            </a:endParaRPr>
          </a:p>
        </p:txBody>
      </p:sp>
      <p:sp>
        <p:nvSpPr>
          <p:cNvPr id="4" name="Text Placeholder 3">
            <a:extLst>
              <a:ext uri="{FF2B5EF4-FFF2-40B4-BE49-F238E27FC236}">
                <a16:creationId xmlns:a16="http://schemas.microsoft.com/office/drawing/2014/main" id="{59A96DFD-F103-F215-2911-8B12D946BAFE}"/>
              </a:ext>
            </a:extLst>
          </p:cNvPr>
          <p:cNvSpPr>
            <a:spLocks noGrp="1"/>
          </p:cNvSpPr>
          <p:nvPr>
            <p:ph type="body" sz="half" idx="15"/>
          </p:nvPr>
        </p:nvSpPr>
        <p:spPr>
          <a:xfrm>
            <a:off x="159794" y="1315453"/>
            <a:ext cx="3770521" cy="6208294"/>
          </a:xfrm>
        </p:spPr>
        <p:txBody>
          <a:bodyPr>
            <a:noAutofit/>
          </a:bodyPr>
          <a:lstStyle/>
          <a:p>
            <a:pPr algn="l"/>
            <a:r>
              <a:rPr lang="en-US" sz="2400" b="0" i="0" cap="none" dirty="0">
                <a:solidFill>
                  <a:srgbClr val="121416"/>
                </a:solidFill>
                <a:effectLst/>
                <a:latin typeface="PT Serif" panose="020A0603040505020204" pitchFamily="18" charset="0"/>
              </a:rPr>
              <a:t>The applications of nanotechnology is visible in space science and research. Apart from making the outer structure of satellites durable and lightweight using materials like </a:t>
            </a:r>
            <a:r>
              <a:rPr lang="en-US" sz="2400" b="1" i="1" cap="none" dirty="0">
                <a:solidFill>
                  <a:srgbClr val="CF2E2E"/>
                </a:solidFill>
                <a:latin typeface="PT Serif" panose="020A0603040505020204" pitchFamily="18" charset="0"/>
              </a:rPr>
              <a:t>CNT</a:t>
            </a:r>
            <a:r>
              <a:rPr lang="en-US" sz="2400" b="0" i="0" cap="none" dirty="0">
                <a:solidFill>
                  <a:srgbClr val="121416"/>
                </a:solidFill>
                <a:effectLst/>
                <a:latin typeface="PT Serif" panose="020A0603040505020204" pitchFamily="18" charset="0"/>
              </a:rPr>
              <a:t>, research is also being done on how to send spacecraft with lesser fuel.</a:t>
            </a:r>
            <a:endParaRPr lang="en-IN" sz="2400" cap="none" dirty="0">
              <a:latin typeface="PT Serif" panose="020A0603040505020204" pitchFamily="18" charset="0"/>
            </a:endParaRPr>
          </a:p>
        </p:txBody>
      </p:sp>
      <p:sp>
        <p:nvSpPr>
          <p:cNvPr id="5" name="Text Placeholder 4">
            <a:extLst>
              <a:ext uri="{FF2B5EF4-FFF2-40B4-BE49-F238E27FC236}">
                <a16:creationId xmlns:a16="http://schemas.microsoft.com/office/drawing/2014/main" id="{99873CFC-CB82-8A7F-A44B-9937070A58B3}"/>
              </a:ext>
            </a:extLst>
          </p:cNvPr>
          <p:cNvSpPr>
            <a:spLocks noGrp="1"/>
          </p:cNvSpPr>
          <p:nvPr>
            <p:ph type="body" sz="quarter" idx="3"/>
          </p:nvPr>
        </p:nvSpPr>
        <p:spPr>
          <a:xfrm>
            <a:off x="4185721" y="103391"/>
            <a:ext cx="3444626" cy="971431"/>
          </a:xfrm>
        </p:spPr>
        <p:txBody>
          <a:bodyPr/>
          <a:lstStyle/>
          <a:p>
            <a:r>
              <a:rPr lang="en-US" sz="2800" u="sng" dirty="0">
                <a:solidFill>
                  <a:schemeClr val="accent1">
                    <a:lumMod val="50000"/>
                  </a:schemeClr>
                </a:solidFill>
                <a:latin typeface="PT Serif" panose="020A0603040505020204" pitchFamily="18" charset="0"/>
              </a:rPr>
              <a:t>ENHANCING WATER QUALITY</a:t>
            </a:r>
            <a:endParaRPr lang="en-IN" sz="2800" u="sng" dirty="0">
              <a:solidFill>
                <a:schemeClr val="accent1">
                  <a:lumMod val="50000"/>
                </a:schemeClr>
              </a:solidFill>
              <a:latin typeface="PT Serif" panose="020A0603040505020204" pitchFamily="18" charset="0"/>
            </a:endParaRPr>
          </a:p>
        </p:txBody>
      </p:sp>
      <p:sp>
        <p:nvSpPr>
          <p:cNvPr id="6" name="Text Placeholder 5">
            <a:extLst>
              <a:ext uri="{FF2B5EF4-FFF2-40B4-BE49-F238E27FC236}">
                <a16:creationId xmlns:a16="http://schemas.microsoft.com/office/drawing/2014/main" id="{4FB8CF8D-48DF-C1D4-F878-CA5C98155846}"/>
              </a:ext>
            </a:extLst>
          </p:cNvPr>
          <p:cNvSpPr>
            <a:spLocks noGrp="1"/>
          </p:cNvSpPr>
          <p:nvPr>
            <p:ph type="body" sz="half" idx="16"/>
          </p:nvPr>
        </p:nvSpPr>
        <p:spPr>
          <a:xfrm>
            <a:off x="4430774" y="1315453"/>
            <a:ext cx="3525996" cy="5238631"/>
          </a:xfrm>
        </p:spPr>
        <p:txBody>
          <a:bodyPr>
            <a:noAutofit/>
          </a:bodyPr>
          <a:lstStyle/>
          <a:p>
            <a:pPr algn="l"/>
            <a:r>
              <a:rPr lang="en-US" sz="2400" b="0" i="0" cap="none" dirty="0">
                <a:solidFill>
                  <a:srgbClr val="121416"/>
                </a:solidFill>
                <a:effectLst/>
                <a:latin typeface="PT Serif" panose="020A0603040505020204" pitchFamily="18" charset="0"/>
              </a:rPr>
              <a:t> Improve the quality of water by removing chemical and industrial waste such as TCE from the river and groundwater. Using nanotechnology for purification of water is highly effective and comparatively cheaper. </a:t>
            </a:r>
            <a:endParaRPr lang="en-IN" sz="2400" cap="none" dirty="0">
              <a:latin typeface="PT Serif" panose="020A0603040505020204" pitchFamily="18" charset="0"/>
            </a:endParaRPr>
          </a:p>
        </p:txBody>
      </p:sp>
      <p:sp>
        <p:nvSpPr>
          <p:cNvPr id="7" name="Text Placeholder 6">
            <a:extLst>
              <a:ext uri="{FF2B5EF4-FFF2-40B4-BE49-F238E27FC236}">
                <a16:creationId xmlns:a16="http://schemas.microsoft.com/office/drawing/2014/main" id="{2F6890FB-257A-B94C-9ACE-5F6A1920BD00}"/>
              </a:ext>
            </a:extLst>
          </p:cNvPr>
          <p:cNvSpPr>
            <a:spLocks noGrp="1"/>
          </p:cNvSpPr>
          <p:nvPr>
            <p:ph type="body" sz="quarter" idx="13"/>
          </p:nvPr>
        </p:nvSpPr>
        <p:spPr>
          <a:xfrm>
            <a:off x="8006280" y="498560"/>
            <a:ext cx="4447300" cy="576262"/>
          </a:xfrm>
        </p:spPr>
        <p:txBody>
          <a:bodyPr/>
          <a:lstStyle/>
          <a:p>
            <a:r>
              <a:rPr lang="en-US" sz="2800" u="sng" dirty="0">
                <a:solidFill>
                  <a:schemeClr val="accent1">
                    <a:lumMod val="50000"/>
                  </a:schemeClr>
                </a:solidFill>
                <a:latin typeface="PT Serif" panose="020A0603040505020204" pitchFamily="18" charset="0"/>
              </a:rPr>
              <a:t>CHEMICAL SENSORS</a:t>
            </a:r>
            <a:endParaRPr lang="en-IN" sz="2800" u="sng" dirty="0">
              <a:solidFill>
                <a:schemeClr val="accent1">
                  <a:lumMod val="50000"/>
                </a:schemeClr>
              </a:solidFill>
              <a:latin typeface="PT Serif" panose="020A0603040505020204" pitchFamily="18" charset="0"/>
            </a:endParaRPr>
          </a:p>
        </p:txBody>
      </p:sp>
      <p:sp>
        <p:nvSpPr>
          <p:cNvPr id="8" name="Text Placeholder 7">
            <a:extLst>
              <a:ext uri="{FF2B5EF4-FFF2-40B4-BE49-F238E27FC236}">
                <a16:creationId xmlns:a16="http://schemas.microsoft.com/office/drawing/2014/main" id="{D85FFA05-2061-AEF8-B507-9D9573866E86}"/>
              </a:ext>
            </a:extLst>
          </p:cNvPr>
          <p:cNvSpPr>
            <a:spLocks noGrp="1"/>
          </p:cNvSpPr>
          <p:nvPr>
            <p:ph type="body" sz="half" idx="17"/>
          </p:nvPr>
        </p:nvSpPr>
        <p:spPr>
          <a:xfrm>
            <a:off x="8506209" y="1315453"/>
            <a:ext cx="3525996" cy="4347411"/>
          </a:xfrm>
        </p:spPr>
        <p:txBody>
          <a:bodyPr>
            <a:noAutofit/>
          </a:bodyPr>
          <a:lstStyle/>
          <a:p>
            <a:pPr algn="l"/>
            <a:r>
              <a:rPr lang="en-IN" sz="2400" b="0" i="0" cap="none" dirty="0">
                <a:solidFill>
                  <a:srgbClr val="121416"/>
                </a:solidFill>
                <a:effectLst/>
                <a:latin typeface="PT Serif" panose="020A0603040505020204" pitchFamily="18" charset="0"/>
              </a:rPr>
              <a:t> Nanomaterials like </a:t>
            </a:r>
            <a:r>
              <a:rPr lang="en-IN" sz="2400" b="1" i="1" cap="none" dirty="0">
                <a:solidFill>
                  <a:srgbClr val="CF2E2E"/>
                </a:solidFill>
                <a:effectLst/>
                <a:latin typeface="PT Serif" panose="020A0603040505020204" pitchFamily="18" charset="0"/>
              </a:rPr>
              <a:t>zinc oxide nanowires, carbon nanotubes</a:t>
            </a:r>
            <a:r>
              <a:rPr lang="en-IN" sz="2400" b="0" i="0" cap="none" dirty="0">
                <a:solidFill>
                  <a:srgbClr val="121416"/>
                </a:solidFill>
                <a:effectLst/>
                <a:latin typeface="PT Serif" panose="020A0603040505020204" pitchFamily="18" charset="0"/>
              </a:rPr>
              <a:t> as well as </a:t>
            </a:r>
            <a:r>
              <a:rPr lang="en-IN" sz="2400" b="1" i="1" cap="none" dirty="0">
                <a:solidFill>
                  <a:srgbClr val="CF2E2E"/>
                </a:solidFill>
                <a:effectLst/>
                <a:latin typeface="PT Serif" panose="020A0603040505020204" pitchFamily="18" charset="0"/>
              </a:rPr>
              <a:t>palladium nanoparticles</a:t>
            </a:r>
            <a:r>
              <a:rPr lang="en-IN" sz="2400" b="0" i="0" cap="none" dirty="0">
                <a:solidFill>
                  <a:srgbClr val="121416"/>
                </a:solidFill>
                <a:effectLst/>
                <a:latin typeface="PT Serif" panose="020A0603040505020204" pitchFamily="18" charset="0"/>
              </a:rPr>
              <a:t>, various sensors have been designed which can easily detect even the smallest amounts of hazardous chemicals. </a:t>
            </a:r>
            <a:endParaRPr lang="en-IN" sz="2400" cap="none" dirty="0">
              <a:latin typeface="PT Serif" panose="020A0603040505020204" pitchFamily="18" charset="0"/>
            </a:endParaRPr>
          </a:p>
        </p:txBody>
      </p:sp>
      <p:sp>
        <p:nvSpPr>
          <p:cNvPr id="9" name="Slide Number Placeholder 8">
            <a:extLst>
              <a:ext uri="{FF2B5EF4-FFF2-40B4-BE49-F238E27FC236}">
                <a16:creationId xmlns:a16="http://schemas.microsoft.com/office/drawing/2014/main" id="{4379D3EA-7548-2B50-06BE-410D269E2E53}"/>
              </a:ext>
            </a:extLst>
          </p:cNvPr>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766875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C72D4A3-C0B1-1B2C-602A-010E7DE8FF54}"/>
              </a:ext>
            </a:extLst>
          </p:cNvPr>
          <p:cNvSpPr>
            <a:spLocks noGrp="1"/>
          </p:cNvSpPr>
          <p:nvPr>
            <p:ph type="body" idx="1"/>
          </p:nvPr>
        </p:nvSpPr>
        <p:spPr>
          <a:xfrm>
            <a:off x="240007" y="69735"/>
            <a:ext cx="4700961" cy="1138990"/>
          </a:xfrm>
        </p:spPr>
        <p:txBody>
          <a:bodyPr/>
          <a:lstStyle/>
          <a:p>
            <a:r>
              <a:rPr lang="en-IN" sz="2800" i="0" u="sng" cap="none" dirty="0">
                <a:solidFill>
                  <a:schemeClr val="accent1">
                    <a:lumMod val="50000"/>
                  </a:schemeClr>
                </a:solidFill>
                <a:effectLst/>
                <a:latin typeface="PT Serif" panose="020A0603040505020204" pitchFamily="18" charset="0"/>
              </a:rPr>
              <a:t>ELECTRONICS AND IT</a:t>
            </a:r>
          </a:p>
          <a:p>
            <a:endParaRPr lang="en-IN" dirty="0"/>
          </a:p>
        </p:txBody>
      </p:sp>
      <p:sp>
        <p:nvSpPr>
          <p:cNvPr id="4" name="Content Placeholder 3">
            <a:extLst>
              <a:ext uri="{FF2B5EF4-FFF2-40B4-BE49-F238E27FC236}">
                <a16:creationId xmlns:a16="http://schemas.microsoft.com/office/drawing/2014/main" id="{158461BF-2CF4-D056-3108-6FEFC69CE412}"/>
              </a:ext>
            </a:extLst>
          </p:cNvPr>
          <p:cNvSpPr>
            <a:spLocks noGrp="1"/>
          </p:cNvSpPr>
          <p:nvPr>
            <p:ph sz="quarter" idx="13"/>
          </p:nvPr>
        </p:nvSpPr>
        <p:spPr>
          <a:xfrm>
            <a:off x="13910" y="898357"/>
            <a:ext cx="5932192" cy="5719011"/>
          </a:xfrm>
        </p:spPr>
        <p:txBody>
          <a:bodyPr>
            <a:normAutofit fontScale="92500" lnSpcReduction="20000"/>
          </a:bodyPr>
          <a:lstStyle/>
          <a:p>
            <a:r>
              <a:rPr lang="en-US" sz="2800" b="0" i="0" cap="none" dirty="0">
                <a:solidFill>
                  <a:srgbClr val="121416"/>
                </a:solidFill>
                <a:effectLst/>
                <a:latin typeface="PT Serif" panose="020A0603040505020204" pitchFamily="18" charset="0"/>
              </a:rPr>
              <a:t>Nanotechnology has played a major role in advancing electronics and computers that has led to faster portable systems with the ability to store large amounts of information.</a:t>
            </a:r>
          </a:p>
          <a:p>
            <a:r>
              <a:rPr lang="en-US" sz="2800" b="0" i="0" cap="none" dirty="0">
                <a:solidFill>
                  <a:srgbClr val="121416"/>
                </a:solidFill>
                <a:effectLst/>
                <a:latin typeface="PT Serif" panose="020A0603040505020204" pitchFamily="18" charset="0"/>
              </a:rPr>
              <a:t>Transistors have gotten smaller in size.</a:t>
            </a:r>
          </a:p>
          <a:p>
            <a:r>
              <a:rPr lang="en-US" sz="2800" b="0" i="0" cap="none" dirty="0">
                <a:solidFill>
                  <a:srgbClr val="121416"/>
                </a:solidFill>
                <a:effectLst/>
                <a:latin typeface="PT Serif" panose="020A0603040505020204" pitchFamily="18" charset="0"/>
              </a:rPr>
              <a:t>MRAM or magnetic random access memory is able to get started or ‘boot’ easily.</a:t>
            </a:r>
          </a:p>
          <a:p>
            <a:r>
              <a:rPr lang="en-US" sz="2800" b="0" i="0" cap="none" dirty="0">
                <a:solidFill>
                  <a:srgbClr val="121416"/>
                </a:solidFill>
                <a:effectLst/>
                <a:latin typeface="PT Serif" panose="020A0603040505020204" pitchFamily="18" charset="0"/>
              </a:rPr>
              <a:t>Hazardous materials used in fuse electronics are now replaced with nanoparticle copper suspensions.</a:t>
            </a:r>
          </a:p>
          <a:p>
            <a:pPr marL="0" indent="0">
              <a:buNone/>
            </a:pPr>
            <a:endParaRPr lang="en-IN" dirty="0"/>
          </a:p>
        </p:txBody>
      </p:sp>
      <p:sp>
        <p:nvSpPr>
          <p:cNvPr id="5" name="Text Placeholder 4">
            <a:extLst>
              <a:ext uri="{FF2B5EF4-FFF2-40B4-BE49-F238E27FC236}">
                <a16:creationId xmlns:a16="http://schemas.microsoft.com/office/drawing/2014/main" id="{43CFA17B-00F6-4C60-0653-A5230B9CD927}"/>
              </a:ext>
            </a:extLst>
          </p:cNvPr>
          <p:cNvSpPr>
            <a:spLocks noGrp="1"/>
          </p:cNvSpPr>
          <p:nvPr>
            <p:ph type="body" sz="quarter" idx="3"/>
          </p:nvPr>
        </p:nvSpPr>
        <p:spPr>
          <a:xfrm>
            <a:off x="6898104" y="239403"/>
            <a:ext cx="4580333" cy="1317907"/>
          </a:xfrm>
        </p:spPr>
        <p:txBody>
          <a:bodyPr/>
          <a:lstStyle/>
          <a:p>
            <a:pPr algn="l"/>
            <a:r>
              <a:rPr lang="en-IN" sz="2800" i="0" u="sng" cap="none" dirty="0">
                <a:solidFill>
                  <a:schemeClr val="accent1">
                    <a:lumMod val="50000"/>
                  </a:schemeClr>
                </a:solidFill>
                <a:effectLst/>
                <a:latin typeface="PT Serif" panose="020A0603040505020204" pitchFamily="18" charset="0"/>
              </a:rPr>
              <a:t>ENERGY APPLICATIONS</a:t>
            </a:r>
          </a:p>
          <a:p>
            <a:br>
              <a:rPr lang="en-IN" dirty="0"/>
            </a:br>
            <a:endParaRPr lang="en-IN" dirty="0"/>
          </a:p>
        </p:txBody>
      </p:sp>
      <p:sp>
        <p:nvSpPr>
          <p:cNvPr id="6" name="Content Placeholder 5">
            <a:extLst>
              <a:ext uri="{FF2B5EF4-FFF2-40B4-BE49-F238E27FC236}">
                <a16:creationId xmlns:a16="http://schemas.microsoft.com/office/drawing/2014/main" id="{F8005116-54D0-B53D-B669-4ABCBCBDCB5B}"/>
              </a:ext>
            </a:extLst>
          </p:cNvPr>
          <p:cNvSpPr>
            <a:spLocks noGrp="1"/>
          </p:cNvSpPr>
          <p:nvPr>
            <p:ph sz="quarter" idx="14"/>
          </p:nvPr>
        </p:nvSpPr>
        <p:spPr>
          <a:xfrm>
            <a:off x="6096000" y="1138990"/>
            <a:ext cx="5855993" cy="5719010"/>
          </a:xfrm>
        </p:spPr>
        <p:txBody>
          <a:bodyPr>
            <a:normAutofit fontScale="47500" lnSpcReduction="20000"/>
          </a:bodyPr>
          <a:lstStyle/>
          <a:p>
            <a:r>
              <a:rPr lang="en-US" sz="5100" b="0" i="0" cap="none" dirty="0">
                <a:solidFill>
                  <a:srgbClr val="121416"/>
                </a:solidFill>
                <a:effectLst/>
                <a:latin typeface="PT Serif" panose="020A0603040505020204" pitchFamily="18" charset="0"/>
              </a:rPr>
              <a:t>Nanotechnology has improved the efficiency of fuel production from raw petroleum materials through better catalysis.</a:t>
            </a:r>
          </a:p>
          <a:p>
            <a:r>
              <a:rPr lang="en-US" sz="5100" b="0" i="0" cap="none" dirty="0">
                <a:solidFill>
                  <a:srgbClr val="121416"/>
                </a:solidFill>
                <a:effectLst/>
                <a:latin typeface="PT Serif" panose="020A0603040505020204" pitchFamily="18" charset="0"/>
              </a:rPr>
              <a:t>New kinds of batteries are being developed by the use of nano technology for better charging and more efficiency.</a:t>
            </a:r>
          </a:p>
          <a:p>
            <a:r>
              <a:rPr lang="en-US" sz="5100" b="0" i="0" cap="none" dirty="0">
                <a:solidFill>
                  <a:srgbClr val="121416"/>
                </a:solidFill>
                <a:effectLst/>
                <a:latin typeface="PT Serif" panose="020A0603040505020204" pitchFamily="18" charset="0"/>
              </a:rPr>
              <a:t>Wind mill blades are now being made by using epoxy containing carbon nanotubes to increase the amount of electricity wind mills can generate</a:t>
            </a:r>
          </a:p>
          <a:p>
            <a:endParaRPr lang="en-IN" dirty="0"/>
          </a:p>
        </p:txBody>
      </p:sp>
      <p:sp>
        <p:nvSpPr>
          <p:cNvPr id="9" name="Slide Number Placeholder 8">
            <a:extLst>
              <a:ext uri="{FF2B5EF4-FFF2-40B4-BE49-F238E27FC236}">
                <a16:creationId xmlns:a16="http://schemas.microsoft.com/office/drawing/2014/main" id="{B436C07F-C5FB-A80D-EA88-3E78722AEA0A}"/>
              </a:ext>
            </a:extLst>
          </p:cNvPr>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184379347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38E52988-C458-4121-9BF8-864CDB291D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9C9275B-1E7E-409A-9467-302622C468D2}">
  <ds:schemaRefs>
    <ds:schemaRef ds:uri="http://schemas.microsoft.com/sharepoint/v3/contenttype/forms"/>
  </ds:schemaRefs>
</ds:datastoreItem>
</file>

<file path=customXml/itemProps3.xml><?xml version="1.0" encoding="utf-8"?>
<ds:datastoreItem xmlns:ds="http://schemas.openxmlformats.org/officeDocument/2006/customXml" ds:itemID="{AABA7D41-7EBD-45D7-AFB8-22EF4BFA6BA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Laboratory design</Template>
  <TotalTime>303</TotalTime>
  <Words>1056</Words>
  <Application>Microsoft Office PowerPoint</Application>
  <PresentationFormat>Widescreen</PresentationFormat>
  <Paragraphs>112</Paragraphs>
  <Slides>15</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Algerian</vt:lpstr>
      <vt:lpstr>Arial</vt:lpstr>
      <vt:lpstr>Calibri</vt:lpstr>
      <vt:lpstr>Cooper Black</vt:lpstr>
      <vt:lpstr>PT Serif</vt:lpstr>
      <vt:lpstr>Rockwell Condensed</vt:lpstr>
      <vt:lpstr>Sitka Banner</vt:lpstr>
      <vt:lpstr>Tw Cen MT</vt:lpstr>
      <vt:lpstr>Wingdings</vt:lpstr>
      <vt:lpstr>Droplet</vt:lpstr>
      <vt:lpstr>PowerPoint Presentation</vt:lpstr>
      <vt:lpstr>PowerPoint Presentation</vt:lpstr>
      <vt:lpstr>INTRODUCTION</vt:lpstr>
      <vt:lpstr>History and origin</vt:lpstr>
      <vt:lpstr>PowerPoint Presentation</vt:lpstr>
      <vt:lpstr>development of nanotechnology</vt:lpstr>
      <vt:lpstr>APPLICATIONS OF NANOTECHNOLOGY</vt:lpstr>
      <vt:lpstr>PowerPoint Presentation</vt:lpstr>
      <vt:lpstr>PowerPoint Presentation</vt:lpstr>
      <vt:lpstr>ADVANTAGES</vt:lpstr>
      <vt:lpstr>DISADVANTAGES</vt:lpstr>
      <vt:lpstr>Future prospects</vt:lpstr>
      <vt:lpstr>PowerPoint Presentation</vt:lpstr>
      <vt:lpstr>REFERENCE    https://factlo.com/introduction-to-nanotechnology-origin-and-history/  https://simple.wikipedia.org/wiki/nanotechnology  https://leverageedu.com/blog/applications-of-nanotechnology/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agr2k03@gmail.com</dc:creator>
  <cp:lastModifiedBy>agr2k03@gmail.com</cp:lastModifiedBy>
  <cp:revision>3</cp:revision>
  <dcterms:created xsi:type="dcterms:W3CDTF">2023-07-01T16:20:49Z</dcterms:created>
  <dcterms:modified xsi:type="dcterms:W3CDTF">2023-07-02T08:40:31Z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