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18320"/>
            <a:ext cx="8519400" cy="624960"/>
          </a:xfrm>
          <a:prstGeom prst="rect">
            <a:avLst/>
          </a:prstGeom>
        </p:spPr>
        <p:txBody>
          <a:bodyPr lIns="0" rIns="0" tIns="0" bIns="0" anchor="ctr">
            <a:noAutofit/>
          </a:bodyPr>
          <a:p>
            <a:r>
              <a:rPr b="0" lang="en-US" sz="1800" spc="-1" strike="noStrike">
                <a:latin typeface="Arial"/>
              </a:rPr>
              <a:t>Click to </a:t>
            </a:r>
            <a:r>
              <a:rPr b="0" lang="en-US" sz="1800" spc="-1" strike="noStrike">
                <a:latin typeface="Arial"/>
              </a:rPr>
              <a:t>edit the </a:t>
            </a:r>
            <a:r>
              <a:rPr b="0" lang="en-US" sz="1800" spc="-1" strike="noStrike">
                <a:latin typeface="Arial"/>
              </a:rPr>
              <a:t>title 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body"/>
          </p:nvPr>
        </p:nvSpPr>
        <p:spPr>
          <a:xfrm>
            <a:off x="311760" y="1152360"/>
            <a:ext cx="8519400" cy="341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a:t>
            </a:r>
            <a:r>
              <a:rPr b="0" lang="en-US" sz="4400" spc="-1" strike="noStrike">
                <a:latin typeface="Arial"/>
              </a:rPr>
              <a:t>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54;p13"/>
          <p:cNvSpPr/>
          <p:nvPr/>
        </p:nvSpPr>
        <p:spPr>
          <a:xfrm>
            <a:off x="311760" y="744480"/>
            <a:ext cx="8519400" cy="2051640"/>
          </a:xfrm>
          <a:prstGeom prst="rect">
            <a:avLst/>
          </a:prstGeom>
          <a:noFill/>
          <a:ln w="12600">
            <a:noFill/>
          </a:ln>
        </p:spPr>
        <p:style>
          <a:lnRef idx="0"/>
          <a:fillRef idx="0"/>
          <a:effectRef idx="0"/>
          <a:fontRef idx="minor"/>
        </p:style>
        <p:txBody>
          <a:bodyPr lIns="90000" rIns="90000" tIns="91440" bIns="91440" anchor="b">
            <a:noAutofit/>
          </a:bodyPr>
          <a:p>
            <a:pPr algn="ctr">
              <a:lnSpc>
                <a:spcPct val="100000"/>
              </a:lnSpc>
              <a:tabLst>
                <a:tab algn="l" pos="0"/>
              </a:tabLst>
            </a:pPr>
            <a:r>
              <a:rPr b="0" lang="en-US" sz="5200" spc="-1" strike="noStrike">
                <a:solidFill>
                  <a:srgbClr val="000000"/>
                </a:solidFill>
                <a:latin typeface="Arial"/>
                <a:ea typeface="Arial"/>
              </a:rPr>
              <a:t>Assignment 1 Writeup</a:t>
            </a:r>
            <a:br/>
            <a:r>
              <a:rPr b="1" lang="en-US" sz="2400" spc="-1" strike="noStrike">
                <a:solidFill>
                  <a:srgbClr val="ff0000"/>
                </a:solidFill>
                <a:latin typeface="Arial"/>
                <a:ea typeface="Arial"/>
              </a:rPr>
              <a:t>DO NOT TAG</a:t>
            </a:r>
            <a:endParaRPr b="0" lang="en-US" sz="2400" spc="-1" strike="noStrike">
              <a:latin typeface="Arial"/>
            </a:endParaRPr>
          </a:p>
        </p:txBody>
      </p:sp>
      <p:sp>
        <p:nvSpPr>
          <p:cNvPr id="77" name="Google Shape;55;p13"/>
          <p:cNvSpPr/>
          <p:nvPr/>
        </p:nvSpPr>
        <p:spPr>
          <a:xfrm>
            <a:off x="311760" y="2834280"/>
            <a:ext cx="8519400" cy="791640"/>
          </a:xfrm>
          <a:prstGeom prst="rect">
            <a:avLst/>
          </a:prstGeom>
          <a:noFill/>
          <a:ln w="12600">
            <a:noFill/>
          </a:ln>
        </p:spPr>
        <p:style>
          <a:lnRef idx="0"/>
          <a:fillRef idx="0"/>
          <a:effectRef idx="0"/>
          <a:fontRef idx="minor"/>
        </p:style>
        <p:txBody>
          <a:bodyPr lIns="90000" rIns="90000" tIns="91440" bIns="91440">
            <a:normAutofit/>
          </a:bodyPr>
          <a:p>
            <a:pPr algn="ctr">
              <a:lnSpc>
                <a:spcPct val="100000"/>
              </a:lnSpc>
              <a:tabLst>
                <a:tab algn="l" pos="0"/>
              </a:tabLst>
            </a:pPr>
            <a:r>
              <a:rPr b="0" lang="en-US" sz="1490" spc="-1" strike="noStrike">
                <a:solidFill>
                  <a:srgbClr val="585858"/>
                </a:solidFill>
                <a:latin typeface="Arial"/>
                <a:ea typeface="Arial"/>
              </a:rPr>
              <a:t>Name: Prateek Gupta</a:t>
            </a:r>
            <a:r>
              <a:rPr b="0" lang="en-US" sz="1490" spc="-1" strike="noStrike">
                <a:solidFill>
                  <a:srgbClr val="585858"/>
                </a:solidFill>
                <a:latin typeface="Arial"/>
                <a:ea typeface="Arial"/>
              </a:rPr>
              <a:t>	</a:t>
            </a:r>
            <a:endParaRPr b="0" lang="en-US" sz="1490" spc="-1" strike="noStrike">
              <a:latin typeface="Arial"/>
            </a:endParaRPr>
          </a:p>
          <a:p>
            <a:pPr algn="ctr">
              <a:lnSpc>
                <a:spcPct val="100000"/>
              </a:lnSpc>
              <a:tabLst>
                <a:tab algn="l" pos="0"/>
              </a:tabLst>
            </a:pPr>
            <a:r>
              <a:rPr b="0" lang="en-US" sz="1490" spc="-1" strike="noStrike">
                <a:solidFill>
                  <a:srgbClr val="585858"/>
                </a:solidFill>
                <a:latin typeface="Arial"/>
                <a:ea typeface="Arial"/>
              </a:rPr>
              <a:t>GT Email: pgupta353@gatech.edu</a:t>
            </a:r>
            <a:endParaRPr b="0" lang="en-US" sz="149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91;p19"/>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2. Regularization</a:t>
            </a:r>
            <a:endParaRPr b="0" lang="en-US" sz="2690" spc="-1" strike="noStrike">
              <a:latin typeface="Arial"/>
            </a:endParaRPr>
          </a:p>
        </p:txBody>
      </p:sp>
      <p:sp>
        <p:nvSpPr>
          <p:cNvPr id="105" name="Google Shape;92;p19"/>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tabLst>
                <a:tab algn="l" pos="0"/>
              </a:tabLst>
            </a:pPr>
            <a:r>
              <a:rPr b="0" lang="en-US" sz="1800" spc="-1" strike="noStrike">
                <a:solidFill>
                  <a:srgbClr val="585858"/>
                </a:solidFill>
                <a:latin typeface="Arial"/>
                <a:ea typeface="Arial"/>
              </a:rPr>
              <a:t>Plot the learning curves using the regularization coefficients = 1</a:t>
            </a:r>
            <a:endParaRPr b="0" lang="en-US" sz="1800" spc="-1" strike="noStrike">
              <a:latin typeface="Arial"/>
            </a:endParaRPr>
          </a:p>
        </p:txBody>
      </p:sp>
      <p:pic>
        <p:nvPicPr>
          <p:cNvPr id="106" name="" descr=""/>
          <p:cNvPicPr/>
          <p:nvPr/>
        </p:nvPicPr>
        <p:blipFill>
          <a:blip r:embed="rId1"/>
          <a:stretch/>
        </p:blipFill>
        <p:spPr>
          <a:xfrm>
            <a:off x="108360" y="1852920"/>
            <a:ext cx="4235040" cy="3176280"/>
          </a:xfrm>
          <a:prstGeom prst="rect">
            <a:avLst/>
          </a:prstGeom>
          <a:ln w="0">
            <a:noFill/>
          </a:ln>
        </p:spPr>
      </p:pic>
      <p:pic>
        <p:nvPicPr>
          <p:cNvPr id="107" name="" descr=""/>
          <p:cNvPicPr/>
          <p:nvPr/>
        </p:nvPicPr>
        <p:blipFill>
          <a:blip r:embed="rId2"/>
          <a:stretch/>
        </p:blipFill>
        <p:spPr>
          <a:xfrm>
            <a:off x="4572000" y="1828800"/>
            <a:ext cx="4127040" cy="3095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Google Shape;91;p19_0"/>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2. </a:t>
            </a:r>
            <a:r>
              <a:rPr b="0" lang="en-US" sz="2690" spc="-1" strike="noStrike">
                <a:solidFill>
                  <a:srgbClr val="000000"/>
                </a:solidFill>
                <a:latin typeface="Arial"/>
                <a:ea typeface="Arial"/>
              </a:rPr>
              <a:t>Regul</a:t>
            </a:r>
            <a:r>
              <a:rPr b="0" lang="en-US" sz="2690" spc="-1" strike="noStrike">
                <a:solidFill>
                  <a:srgbClr val="000000"/>
                </a:solidFill>
                <a:latin typeface="Arial"/>
                <a:ea typeface="Arial"/>
              </a:rPr>
              <a:t>arizati</a:t>
            </a:r>
            <a:r>
              <a:rPr b="0" lang="en-US" sz="2690" spc="-1" strike="noStrike">
                <a:solidFill>
                  <a:srgbClr val="000000"/>
                </a:solidFill>
                <a:latin typeface="Arial"/>
                <a:ea typeface="Arial"/>
              </a:rPr>
              <a:t>on</a:t>
            </a:r>
            <a:endParaRPr b="0" lang="en-US" sz="2690" spc="-1" strike="noStrike">
              <a:latin typeface="Arial"/>
            </a:endParaRPr>
          </a:p>
        </p:txBody>
      </p:sp>
      <p:sp>
        <p:nvSpPr>
          <p:cNvPr id="109" name="Google Shape;92;p19_1"/>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tabLst>
                <a:tab algn="l" pos="0"/>
              </a:tabLst>
            </a:pPr>
            <a:r>
              <a:rPr b="0" lang="en-US" sz="1800" spc="-1" strike="noStrike">
                <a:solidFill>
                  <a:srgbClr val="585858"/>
                </a:solidFill>
                <a:latin typeface="Arial"/>
                <a:ea typeface="Arial"/>
              </a:rPr>
              <a:t>Plot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curves </a:t>
            </a:r>
            <a:r>
              <a:rPr b="0" lang="en-US" sz="1800" spc="-1" strike="noStrike">
                <a:solidFill>
                  <a:srgbClr val="585858"/>
                </a:solidFill>
                <a:latin typeface="Arial"/>
                <a:ea typeface="Arial"/>
              </a:rPr>
              <a:t>using the </a:t>
            </a:r>
            <a:r>
              <a:rPr b="0" lang="en-US" sz="1800" spc="-1" strike="noStrike">
                <a:solidFill>
                  <a:srgbClr val="585858"/>
                </a:solidFill>
                <a:latin typeface="Arial"/>
                <a:ea typeface="Arial"/>
              </a:rPr>
              <a:t>regularizat</a:t>
            </a:r>
            <a:r>
              <a:rPr b="0" lang="en-US" sz="1800" spc="-1" strike="noStrike">
                <a:solidFill>
                  <a:srgbClr val="585858"/>
                </a:solidFill>
                <a:latin typeface="Arial"/>
                <a:ea typeface="Arial"/>
              </a:rPr>
              <a:t>ion </a:t>
            </a:r>
            <a:r>
              <a:rPr b="0" lang="en-US" sz="1800" spc="-1" strike="noStrike">
                <a:solidFill>
                  <a:srgbClr val="585858"/>
                </a:solidFill>
                <a:latin typeface="Arial"/>
                <a:ea typeface="Arial"/>
              </a:rPr>
              <a:t>coefficient</a:t>
            </a:r>
            <a:r>
              <a:rPr b="0" lang="en-US" sz="1800" spc="-1" strike="noStrike">
                <a:solidFill>
                  <a:srgbClr val="585858"/>
                </a:solidFill>
                <a:latin typeface="Arial"/>
                <a:ea typeface="Arial"/>
              </a:rPr>
              <a:t>s = 1e-1</a:t>
            </a:r>
            <a:endParaRPr b="0" lang="en-US" sz="1800" spc="-1" strike="noStrike">
              <a:latin typeface="Arial"/>
            </a:endParaRPr>
          </a:p>
        </p:txBody>
      </p:sp>
      <p:pic>
        <p:nvPicPr>
          <p:cNvPr id="110" name="" descr=""/>
          <p:cNvPicPr/>
          <p:nvPr/>
        </p:nvPicPr>
        <p:blipFill>
          <a:blip r:embed="rId1"/>
          <a:stretch/>
        </p:blipFill>
        <p:spPr>
          <a:xfrm>
            <a:off x="0" y="1714320"/>
            <a:ext cx="4420080" cy="3314880"/>
          </a:xfrm>
          <a:prstGeom prst="rect">
            <a:avLst/>
          </a:prstGeom>
          <a:ln w="0">
            <a:noFill/>
          </a:ln>
        </p:spPr>
      </p:pic>
      <p:pic>
        <p:nvPicPr>
          <p:cNvPr id="111" name="" descr=""/>
          <p:cNvPicPr/>
          <p:nvPr/>
        </p:nvPicPr>
        <p:blipFill>
          <a:blip r:embed="rId2"/>
          <a:stretch/>
        </p:blipFill>
        <p:spPr>
          <a:xfrm>
            <a:off x="4487760" y="1771560"/>
            <a:ext cx="4343400" cy="3257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91;p19_1"/>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2. </a:t>
            </a:r>
            <a:r>
              <a:rPr b="0" lang="en-US" sz="2690" spc="-1" strike="noStrike">
                <a:solidFill>
                  <a:srgbClr val="000000"/>
                </a:solidFill>
                <a:latin typeface="Arial"/>
                <a:ea typeface="Arial"/>
              </a:rPr>
              <a:t>Regul</a:t>
            </a:r>
            <a:r>
              <a:rPr b="0" lang="en-US" sz="2690" spc="-1" strike="noStrike">
                <a:solidFill>
                  <a:srgbClr val="000000"/>
                </a:solidFill>
                <a:latin typeface="Arial"/>
                <a:ea typeface="Arial"/>
              </a:rPr>
              <a:t>arizati</a:t>
            </a:r>
            <a:r>
              <a:rPr b="0" lang="en-US" sz="2690" spc="-1" strike="noStrike">
                <a:solidFill>
                  <a:srgbClr val="000000"/>
                </a:solidFill>
                <a:latin typeface="Arial"/>
                <a:ea typeface="Arial"/>
              </a:rPr>
              <a:t>on</a:t>
            </a:r>
            <a:endParaRPr b="0" lang="en-US" sz="2690" spc="-1" strike="noStrike">
              <a:latin typeface="Arial"/>
            </a:endParaRPr>
          </a:p>
        </p:txBody>
      </p:sp>
      <p:sp>
        <p:nvSpPr>
          <p:cNvPr id="113" name="Google Shape;92;p19_2"/>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tabLst>
                <a:tab algn="l" pos="0"/>
              </a:tabLst>
            </a:pPr>
            <a:r>
              <a:rPr b="0" lang="en-US" sz="1800" spc="-1" strike="noStrike">
                <a:solidFill>
                  <a:srgbClr val="585858"/>
                </a:solidFill>
                <a:latin typeface="Arial"/>
                <a:ea typeface="Arial"/>
              </a:rPr>
              <a:t>Plot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curves </a:t>
            </a:r>
            <a:r>
              <a:rPr b="0" lang="en-US" sz="1800" spc="-1" strike="noStrike">
                <a:solidFill>
                  <a:srgbClr val="585858"/>
                </a:solidFill>
                <a:latin typeface="Arial"/>
                <a:ea typeface="Arial"/>
              </a:rPr>
              <a:t>using the </a:t>
            </a:r>
            <a:r>
              <a:rPr b="0" lang="en-US" sz="1800" spc="-1" strike="noStrike">
                <a:solidFill>
                  <a:srgbClr val="585858"/>
                </a:solidFill>
                <a:latin typeface="Arial"/>
                <a:ea typeface="Arial"/>
              </a:rPr>
              <a:t>regularizat</a:t>
            </a:r>
            <a:r>
              <a:rPr b="0" lang="en-US" sz="1800" spc="-1" strike="noStrike">
                <a:solidFill>
                  <a:srgbClr val="585858"/>
                </a:solidFill>
                <a:latin typeface="Arial"/>
                <a:ea typeface="Arial"/>
              </a:rPr>
              <a:t>ion </a:t>
            </a:r>
            <a:r>
              <a:rPr b="0" lang="en-US" sz="1800" spc="-1" strike="noStrike">
                <a:solidFill>
                  <a:srgbClr val="585858"/>
                </a:solidFill>
                <a:latin typeface="Arial"/>
                <a:ea typeface="Arial"/>
              </a:rPr>
              <a:t>coefficient</a:t>
            </a:r>
            <a:r>
              <a:rPr b="0" lang="en-US" sz="1800" spc="-1" strike="noStrike">
                <a:solidFill>
                  <a:srgbClr val="585858"/>
                </a:solidFill>
                <a:latin typeface="Arial"/>
                <a:ea typeface="Arial"/>
              </a:rPr>
              <a:t>s = 1e-2</a:t>
            </a:r>
            <a:endParaRPr b="0" lang="en-US" sz="1800" spc="-1" strike="noStrike">
              <a:latin typeface="Arial"/>
            </a:endParaRPr>
          </a:p>
        </p:txBody>
      </p:sp>
      <p:pic>
        <p:nvPicPr>
          <p:cNvPr id="114" name="" descr=""/>
          <p:cNvPicPr/>
          <p:nvPr/>
        </p:nvPicPr>
        <p:blipFill>
          <a:blip r:embed="rId1"/>
          <a:stretch/>
        </p:blipFill>
        <p:spPr>
          <a:xfrm>
            <a:off x="15120" y="1897560"/>
            <a:ext cx="4328280" cy="3246120"/>
          </a:xfrm>
          <a:prstGeom prst="rect">
            <a:avLst/>
          </a:prstGeom>
          <a:ln w="0">
            <a:noFill/>
          </a:ln>
        </p:spPr>
      </p:pic>
      <p:pic>
        <p:nvPicPr>
          <p:cNvPr id="115" name="" descr=""/>
          <p:cNvPicPr/>
          <p:nvPr/>
        </p:nvPicPr>
        <p:blipFill>
          <a:blip r:embed="rId2"/>
          <a:stretch/>
        </p:blipFill>
        <p:spPr>
          <a:xfrm>
            <a:off x="4572000" y="1847880"/>
            <a:ext cx="4394160" cy="3295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Google Shape;91;p19_2"/>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2. </a:t>
            </a:r>
            <a:r>
              <a:rPr b="0" lang="en-US" sz="2690" spc="-1" strike="noStrike">
                <a:solidFill>
                  <a:srgbClr val="000000"/>
                </a:solidFill>
                <a:latin typeface="Arial"/>
                <a:ea typeface="Arial"/>
              </a:rPr>
              <a:t>Regul</a:t>
            </a:r>
            <a:r>
              <a:rPr b="0" lang="en-US" sz="2690" spc="-1" strike="noStrike">
                <a:solidFill>
                  <a:srgbClr val="000000"/>
                </a:solidFill>
                <a:latin typeface="Arial"/>
                <a:ea typeface="Arial"/>
              </a:rPr>
              <a:t>arizati</a:t>
            </a:r>
            <a:r>
              <a:rPr b="0" lang="en-US" sz="2690" spc="-1" strike="noStrike">
                <a:solidFill>
                  <a:srgbClr val="000000"/>
                </a:solidFill>
                <a:latin typeface="Arial"/>
                <a:ea typeface="Arial"/>
              </a:rPr>
              <a:t>on</a:t>
            </a:r>
            <a:endParaRPr b="0" lang="en-US" sz="2690" spc="-1" strike="noStrike">
              <a:latin typeface="Arial"/>
            </a:endParaRPr>
          </a:p>
        </p:txBody>
      </p:sp>
      <p:sp>
        <p:nvSpPr>
          <p:cNvPr id="117" name="Google Shape;92;p19_3"/>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tabLst>
                <a:tab algn="l" pos="0"/>
              </a:tabLst>
            </a:pPr>
            <a:r>
              <a:rPr b="0" lang="en-US" sz="1800" spc="-1" strike="noStrike">
                <a:solidFill>
                  <a:srgbClr val="585858"/>
                </a:solidFill>
                <a:latin typeface="Arial"/>
                <a:ea typeface="Arial"/>
              </a:rPr>
              <a:t>Plot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curves </a:t>
            </a:r>
            <a:r>
              <a:rPr b="0" lang="en-US" sz="1800" spc="-1" strike="noStrike">
                <a:solidFill>
                  <a:srgbClr val="585858"/>
                </a:solidFill>
                <a:latin typeface="Arial"/>
                <a:ea typeface="Arial"/>
              </a:rPr>
              <a:t>using the </a:t>
            </a:r>
            <a:r>
              <a:rPr b="0" lang="en-US" sz="1800" spc="-1" strike="noStrike">
                <a:solidFill>
                  <a:srgbClr val="585858"/>
                </a:solidFill>
                <a:latin typeface="Arial"/>
                <a:ea typeface="Arial"/>
              </a:rPr>
              <a:t>regularizat</a:t>
            </a:r>
            <a:r>
              <a:rPr b="0" lang="en-US" sz="1800" spc="-1" strike="noStrike">
                <a:solidFill>
                  <a:srgbClr val="585858"/>
                </a:solidFill>
                <a:latin typeface="Arial"/>
                <a:ea typeface="Arial"/>
              </a:rPr>
              <a:t>ion </a:t>
            </a:r>
            <a:r>
              <a:rPr b="0" lang="en-US" sz="1800" spc="-1" strike="noStrike">
                <a:solidFill>
                  <a:srgbClr val="585858"/>
                </a:solidFill>
                <a:latin typeface="Arial"/>
                <a:ea typeface="Arial"/>
              </a:rPr>
              <a:t>coefficient</a:t>
            </a:r>
            <a:r>
              <a:rPr b="0" lang="en-US" sz="1800" spc="-1" strike="noStrike">
                <a:solidFill>
                  <a:srgbClr val="585858"/>
                </a:solidFill>
                <a:latin typeface="Arial"/>
                <a:ea typeface="Arial"/>
              </a:rPr>
              <a:t>s = 1e-4</a:t>
            </a:r>
            <a:endParaRPr b="0" lang="en-US" sz="1800" spc="-1" strike="noStrike">
              <a:latin typeface="Arial"/>
            </a:endParaRPr>
          </a:p>
        </p:txBody>
      </p:sp>
      <p:pic>
        <p:nvPicPr>
          <p:cNvPr id="118" name="" descr=""/>
          <p:cNvPicPr/>
          <p:nvPr/>
        </p:nvPicPr>
        <p:blipFill>
          <a:blip r:embed="rId1"/>
          <a:stretch/>
        </p:blipFill>
        <p:spPr>
          <a:xfrm>
            <a:off x="65880" y="1714680"/>
            <a:ext cx="4572000" cy="3429000"/>
          </a:xfrm>
          <a:prstGeom prst="rect">
            <a:avLst/>
          </a:prstGeom>
          <a:ln w="0">
            <a:noFill/>
          </a:ln>
        </p:spPr>
      </p:pic>
      <p:pic>
        <p:nvPicPr>
          <p:cNvPr id="119" name="" descr=""/>
          <p:cNvPicPr/>
          <p:nvPr/>
        </p:nvPicPr>
        <p:blipFill>
          <a:blip r:embed="rId2"/>
          <a:stretch/>
        </p:blipFill>
        <p:spPr>
          <a:xfrm>
            <a:off x="4637880" y="1828800"/>
            <a:ext cx="4420080" cy="3314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97;p20"/>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2. Regularization</a:t>
            </a:r>
            <a:endParaRPr b="0" lang="en-US" sz="2690" spc="-1" strike="noStrike">
              <a:latin typeface="Arial"/>
            </a:endParaRPr>
          </a:p>
        </p:txBody>
      </p:sp>
      <p:sp>
        <p:nvSpPr>
          <p:cNvPr id="121" name="Google Shape;98;p20"/>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spcBef>
                <a:spcPts val="1599"/>
              </a:spcBef>
              <a:tabLst>
                <a:tab algn="l" pos="0"/>
              </a:tabLst>
            </a:pPr>
            <a:r>
              <a:rPr b="0" lang="en-US" sz="1800" spc="-1" strike="noStrike">
                <a:solidFill>
                  <a:srgbClr val="585858"/>
                </a:solidFill>
                <a:latin typeface="Arial"/>
                <a:ea typeface="Arial"/>
              </a:rPr>
              <a:t>Describe and Explain your findings: </a:t>
            </a:r>
            <a:r>
              <a:rPr b="0" i="1" lang="en-US" sz="1100" spc="-1" strike="noStrike">
                <a:solidFill>
                  <a:srgbClr val="0070c0"/>
                </a:solidFill>
                <a:latin typeface="Arial"/>
                <a:ea typeface="Arial"/>
              </a:rPr>
              <a:t>Explanation should go into </a:t>
            </a:r>
            <a:r>
              <a:rPr b="1" i="1" lang="en-US" sz="1100" spc="-1" strike="noStrike">
                <a:solidFill>
                  <a:srgbClr val="0070c0"/>
                </a:solidFill>
                <a:latin typeface="Arial"/>
                <a:ea typeface="Arial"/>
              </a:rPr>
              <a:t>WHY</a:t>
            </a:r>
            <a:r>
              <a:rPr b="0" i="1" lang="en-US" sz="1100" spc="-1" strike="noStrike">
                <a:solidFill>
                  <a:srgbClr val="0070c0"/>
                </a:solidFill>
                <a:latin typeface="Arial"/>
                <a:ea typeface="Arial"/>
              </a:rPr>
              <a:t> things work the way they do in the context of Machine Learning theory/intuition, along with justification for your experimentation methodology. </a:t>
            </a:r>
            <a:r>
              <a:rPr b="1" i="1" lang="en-US" sz="1100" spc="-1" strike="noStrike">
                <a:solidFill>
                  <a:srgbClr val="0070c0"/>
                </a:solidFill>
                <a:latin typeface="Arial"/>
                <a:ea typeface="Arial"/>
              </a:rPr>
              <a:t>DO NOT </a:t>
            </a:r>
            <a:r>
              <a:rPr b="0" i="1" lang="en-US" sz="1100" spc="-1" strike="noStrike">
                <a:solidFill>
                  <a:srgbClr val="0070c0"/>
                </a:solidFill>
                <a:latin typeface="Arial"/>
                <a:ea typeface="Arial"/>
              </a:rPr>
              <a:t>just describe the results, for example, you should explain why the regularization value affects performance as well as model weights. If you need more than one slide to answer the question, you are free to create new slides.</a:t>
            </a:r>
            <a:br/>
            <a:endParaRPr b="0" lang="en-US" sz="1100" spc="-1" strike="noStrike">
              <a:latin typeface="Arial"/>
            </a:endParaRPr>
          </a:p>
        </p:txBody>
      </p:sp>
      <p:sp>
        <p:nvSpPr>
          <p:cNvPr id="122" name=""/>
          <p:cNvSpPr txBox="1"/>
          <p:nvPr/>
        </p:nvSpPr>
        <p:spPr>
          <a:xfrm>
            <a:off x="0" y="2057400"/>
            <a:ext cx="9144000" cy="3342240"/>
          </a:xfrm>
          <a:prstGeom prst="rect">
            <a:avLst/>
          </a:prstGeom>
          <a:noFill/>
          <a:ln w="0">
            <a:noFill/>
          </a:ln>
        </p:spPr>
        <p:txBody>
          <a:bodyPr lIns="90000" rIns="90000" tIns="45000" bIns="45000">
            <a:normAutofit/>
          </a:bodyPr>
          <a:p>
            <a:r>
              <a:rPr b="0" lang="en-US" sz="1800" spc="-1" strike="noStrike">
                <a:latin typeface="Arial"/>
                <a:ea typeface="Noto Sans CJK SC"/>
              </a:rPr>
              <a:t>From the experiment on regularization</a:t>
            </a:r>
            <a:r>
              <a:rPr b="0" lang="en-US" sz="1800" spc="-1" strike="noStrike">
                <a:latin typeface="Arial"/>
              </a:rPr>
              <a:t>, we see that the training loss is more than </a:t>
            </a:r>
            <a:r>
              <a:rPr b="0" lang="en-US" sz="1800" spc="-1" strike="noStrike">
                <a:latin typeface="Arial"/>
              </a:rPr>
              <a:t>the validation loss. Regularization is used in over parameterized high capacity </a:t>
            </a:r>
            <a:r>
              <a:rPr b="0" lang="en-US" sz="1800" spc="-1" strike="noStrike">
                <a:latin typeface="Arial"/>
              </a:rPr>
              <a:t>models to control out of sample performance on unseen data. However, we have </a:t>
            </a:r>
            <a:r>
              <a:rPr b="0" lang="en-US" sz="1800" spc="-1" strike="noStrike">
                <a:latin typeface="Arial"/>
              </a:rPr>
              <a:t>the reverse here implying the model can fit the training data better by reducing the </a:t>
            </a:r>
            <a:r>
              <a:rPr b="0" lang="en-US" sz="1800" spc="-1" strike="noStrike">
                <a:latin typeface="Arial"/>
              </a:rPr>
              <a:t>constraints. </a:t>
            </a:r>
            <a:endParaRPr b="0" lang="en-US" sz="1800" spc="-1" strike="noStrike">
              <a:latin typeface="Arial"/>
            </a:endParaRPr>
          </a:p>
          <a:p>
            <a:r>
              <a:rPr b="0" lang="en-US" sz="1800" spc="-1" strike="noStrike">
                <a:latin typeface="Arial"/>
              </a:rPr>
              <a:t>Regularization adds additional penalty on using large weights in the model. So, the </a:t>
            </a:r>
            <a:r>
              <a:rPr b="0" lang="en-US" sz="1800" spc="-1" strike="noStrike">
                <a:latin typeface="Arial"/>
              </a:rPr>
              <a:t>trained model is forced to learn model that fits the training data and is using smaller </a:t>
            </a:r>
            <a:r>
              <a:rPr b="0" lang="en-US" sz="1800" spc="-1" strike="noStrike">
                <a:latin typeface="Arial"/>
              </a:rPr>
              <a:t>weights. This helps in reducing overfitting on training data as large weights could </a:t>
            </a:r>
            <a:r>
              <a:rPr b="0" lang="en-US" sz="1800" spc="-1" strike="noStrike">
                <a:latin typeface="Arial"/>
              </a:rPr>
              <a:t>change the classification for a minor change in input data.</a:t>
            </a:r>
            <a:endParaRPr b="0" lang="en-US" sz="1800" spc="-1" strike="noStrike">
              <a:latin typeface="Arial"/>
            </a:endParaRPr>
          </a:p>
          <a:p>
            <a:r>
              <a:rPr b="0" lang="en-US" sz="1800" spc="-1" strike="noStrike">
                <a:latin typeface="Arial"/>
              </a:rPr>
              <a:t>Using a very large penalty can lead to model not learning anything at all and hence </a:t>
            </a:r>
            <a:r>
              <a:rPr b="0" lang="en-US" sz="1800" spc="-1" strike="noStrike">
                <a:latin typeface="Arial"/>
              </a:rPr>
              <a:t>this hyper parameter is often tuned after turning the learning rate.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Google Shape;103;p21"/>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3. Hyper-parameter Tuning</a:t>
            </a:r>
            <a:endParaRPr b="0" lang="en-US" sz="2690" spc="-1" strike="noStrike">
              <a:latin typeface="Arial"/>
            </a:endParaRPr>
          </a:p>
        </p:txBody>
      </p:sp>
      <p:sp>
        <p:nvSpPr>
          <p:cNvPr id="124" name="Google Shape;104;p21"/>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rmAutofit/>
          </a:bodyPr>
          <a:p>
            <a:pPr>
              <a:lnSpc>
                <a:spcPct val="115000"/>
              </a:lnSpc>
              <a:tabLst>
                <a:tab algn="l" pos="0"/>
              </a:tabLst>
            </a:pPr>
            <a:r>
              <a:rPr b="0" lang="en-US" sz="1800" spc="-1" strike="noStrike">
                <a:solidFill>
                  <a:srgbClr val="585858"/>
                </a:solidFill>
                <a:latin typeface="Arial"/>
                <a:ea typeface="Arial"/>
              </a:rPr>
              <a:t>You are now free to tune any hyper-parameters for better accuracy. Create a table below and put the configuration of your best model and accuracy into the table:</a:t>
            </a:r>
            <a:endParaRPr b="0" lang="en-US" sz="1800" spc="-1" strike="noStrike">
              <a:latin typeface="Arial"/>
            </a:endParaRPr>
          </a:p>
          <a:p>
            <a:pPr>
              <a:lnSpc>
                <a:spcPct val="115000"/>
              </a:lnSpc>
              <a:spcBef>
                <a:spcPts val="1599"/>
              </a:spcBef>
              <a:tabLst>
                <a:tab algn="l" pos="0"/>
              </a:tabLst>
            </a:pPr>
            <a:endParaRPr b="0" lang="en-US" sz="1800" spc="-1" strike="noStrike">
              <a:latin typeface="Arial"/>
            </a:endParaRPr>
          </a:p>
          <a:p>
            <a:pPr>
              <a:lnSpc>
                <a:spcPct val="115000"/>
              </a:lnSpc>
              <a:spcBef>
                <a:spcPts val="1599"/>
              </a:spcBef>
              <a:tabLst>
                <a:tab algn="l" pos="0"/>
              </a:tabLst>
            </a:pPr>
            <a:endParaRPr b="0" lang="en-US" sz="1800" spc="-1" strike="noStrike">
              <a:latin typeface="Arial"/>
            </a:endParaRPr>
          </a:p>
          <a:p>
            <a:pPr>
              <a:lnSpc>
                <a:spcPct val="115000"/>
              </a:lnSpc>
              <a:spcBef>
                <a:spcPts val="1599"/>
              </a:spcBef>
              <a:tabLst>
                <a:tab algn="l" pos="0"/>
              </a:tabLst>
            </a:pPr>
            <a:endParaRPr b="0" lang="en-US" sz="1800" spc="-1" strike="noStrike">
              <a:latin typeface="Arial"/>
            </a:endParaRPr>
          </a:p>
          <a:p>
            <a:pPr>
              <a:lnSpc>
                <a:spcPct val="115000"/>
              </a:lnSpc>
              <a:spcBef>
                <a:spcPts val="1599"/>
              </a:spcBef>
              <a:tabLst>
                <a:tab algn="l" pos="0"/>
              </a:tabLst>
            </a:pPr>
            <a:endParaRPr b="0" lang="en-US" sz="1800" spc="-1" strike="noStrike">
              <a:latin typeface="Arial"/>
            </a:endParaRPr>
          </a:p>
        </p:txBody>
      </p:sp>
      <p:graphicFrame>
        <p:nvGraphicFramePr>
          <p:cNvPr id="125" name="Google Shape;67;p15_0"/>
          <p:cNvGraphicFramePr/>
          <p:nvPr/>
        </p:nvGraphicFramePr>
        <p:xfrm>
          <a:off x="1216440" y="2368080"/>
          <a:ext cx="5169960" cy="1997280"/>
        </p:xfrm>
        <a:graphic>
          <a:graphicData uri="http://schemas.openxmlformats.org/drawingml/2006/table">
            <a:tbl>
              <a:tblPr/>
              <a:tblGrid>
                <a:gridCol w="1033920"/>
                <a:gridCol w="1033920"/>
              </a:tblGrid>
              <a:tr h="3808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Accuracy</a:t>
                      </a:r>
                      <a:endParaRPr b="0" lang="en-US" sz="1400" spc="-1" strike="noStrike">
                        <a:latin typeface="Times New Roman"/>
                      </a:endParaRPr>
                    </a:p>
                    <a:p>
                      <a:pPr>
                        <a:lnSpc>
                          <a:spcPct val="100000"/>
                        </a:lnSpc>
                        <a:tabLst>
                          <a:tab algn="l" pos="0"/>
                        </a:tabLst>
                      </a:pPr>
                      <a:endParaRPr b="0" lang="en-US" sz="1400" spc="-1" strike="noStrike">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8920">
                <a:tc>
                  <a:txBody>
                    <a:bodyPr lIns="91080" rIns="91080">
                      <a:noAutofit/>
                    </a:bodyPr>
                    <a:p>
                      <a:pPr>
                        <a:lnSpc>
                          <a:spcPct val="100000"/>
                        </a:lnSpc>
                        <a:tabLst>
                          <a:tab algn="l" pos="0"/>
                        </a:tabLst>
                      </a:pPr>
                      <a:r>
                        <a:rPr b="0" lang="en-US" sz="1400" spc="-1" strike="noStrike">
                          <a:solidFill>
                            <a:srgbClr val="000000"/>
                          </a:solidFill>
                          <a:latin typeface="Arial"/>
                          <a:ea typeface="Arial"/>
                        </a:rPr>
                        <a:t>Training Accuracy</a:t>
                      </a:r>
                      <a:endParaRPr b="0" lang="en-US" sz="1400" spc="-1" strike="noStrike">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r>
                        <a:rPr b="0" lang="en-US" sz="1800" spc="-1" strike="noStrike">
                          <a:latin typeface="Arial"/>
                        </a:rPr>
                        <a:t>0.9777</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8920">
                <a:tc>
                  <a:txBody>
                    <a:bodyPr lIns="91080" rIns="91080">
                      <a:noAutofit/>
                    </a:bodyPr>
                    <a:p>
                      <a:pPr>
                        <a:lnSpc>
                          <a:spcPct val="100000"/>
                        </a:lnSpc>
                        <a:tabLst>
                          <a:tab algn="l" pos="0"/>
                        </a:tabLst>
                      </a:pPr>
                      <a:r>
                        <a:rPr b="0" lang="en-US" sz="1400" spc="-1" strike="noStrike">
                          <a:solidFill>
                            <a:srgbClr val="000000"/>
                          </a:solidFill>
                          <a:latin typeface="Arial"/>
                          <a:ea typeface="Arial"/>
                        </a:rPr>
                        <a:t>Validation Accuracy</a:t>
                      </a:r>
                      <a:endParaRPr b="0" lang="en-US" sz="1400" spc="-1" strike="noStrike">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r>
                        <a:rPr b="0" lang="en-US" sz="1800" spc="-1" strike="noStrike">
                          <a:latin typeface="Arial"/>
                        </a:rPr>
                        <a:t>0.9680</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8920">
                <a:tc>
                  <a:txBody>
                    <a:bodyPr lIns="91080" rIns="91080">
                      <a:noAutofit/>
                    </a:bodyPr>
                    <a:p>
                      <a:pPr>
                        <a:lnSpc>
                          <a:spcPct val="100000"/>
                        </a:lnSpc>
                        <a:tabLst>
                          <a:tab algn="l" pos="0"/>
                        </a:tabLst>
                      </a:pPr>
                      <a:r>
                        <a:rPr b="0" lang="en-US" sz="1400" spc="-1" strike="noStrike">
                          <a:solidFill>
                            <a:srgbClr val="000000"/>
                          </a:solidFill>
                          <a:latin typeface="Arial"/>
                          <a:ea typeface="Arial"/>
                        </a:rPr>
                        <a:t>Test Accuracy</a:t>
                      </a:r>
                      <a:endParaRPr b="0" lang="en-US" sz="1400" spc="-1" strike="noStrike">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r>
                        <a:rPr b="0" lang="en-US" sz="1800" spc="-1" strike="noStrike">
                          <a:latin typeface="Arial"/>
                        </a:rPr>
                        <a:t>0.9671</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26" name=""/>
          <p:cNvSpPr txBox="1"/>
          <p:nvPr/>
        </p:nvSpPr>
        <p:spPr>
          <a:xfrm>
            <a:off x="4114800" y="2287800"/>
            <a:ext cx="4870440" cy="2746440"/>
          </a:xfrm>
          <a:prstGeom prst="rect">
            <a:avLst/>
          </a:prstGeom>
          <a:noFill/>
          <a:ln w="0">
            <a:noFill/>
          </a:ln>
        </p:spPr>
        <p:txBody>
          <a:bodyPr lIns="90000" rIns="90000" tIns="45000" bIns="45000">
            <a:noAutofit/>
          </a:bodyPr>
          <a:p>
            <a:r>
              <a:rPr b="0" lang="en-US" sz="1000" spc="-1" strike="noStrike">
                <a:latin typeface="Arial"/>
              </a:rPr>
              <a:t>Train: batch_size: 64 </a:t>
            </a:r>
            <a:endParaRPr b="0" lang="en-US" sz="1000" spc="-1" strike="noStrike">
              <a:latin typeface="Arial"/>
            </a:endParaRPr>
          </a:p>
          <a:p>
            <a:r>
              <a:rPr b="0" lang="en-US" sz="1000" spc="-1" strike="noStrike">
                <a:latin typeface="Arial"/>
              </a:rPr>
              <a:t>learning_rate: 0.05 </a:t>
            </a:r>
            <a:endParaRPr b="0" lang="en-US" sz="1000" spc="-1" strike="noStrike">
              <a:latin typeface="Arial"/>
            </a:endParaRPr>
          </a:p>
          <a:p>
            <a:r>
              <a:rPr b="0" lang="en-US" sz="1000" spc="-1" strike="noStrike">
                <a:latin typeface="Arial"/>
              </a:rPr>
              <a:t>reg: 0.0001 </a:t>
            </a:r>
            <a:endParaRPr b="0" lang="en-US" sz="1000" spc="-1" strike="noStrike">
              <a:latin typeface="Arial"/>
            </a:endParaRPr>
          </a:p>
          <a:p>
            <a:r>
              <a:rPr b="0" lang="en-US" sz="1000" spc="-1" strike="noStrike">
                <a:latin typeface="Arial"/>
              </a:rPr>
              <a:t>epochs: 100 </a:t>
            </a:r>
            <a:endParaRPr b="0" lang="en-US" sz="1000" spc="-1" strike="noStrike">
              <a:latin typeface="Arial"/>
            </a:endParaRPr>
          </a:p>
          <a:p>
            <a:r>
              <a:rPr b="0" lang="en-US" sz="1000" spc="-1" strike="noStrike">
                <a:latin typeface="Arial"/>
              </a:rPr>
              <a:t>momentum: 0.9 </a:t>
            </a:r>
            <a:endParaRPr b="0" lang="en-US" sz="1000" spc="-1" strike="noStrike">
              <a:latin typeface="Arial"/>
            </a:endParaRPr>
          </a:p>
          <a:p>
            <a:r>
              <a:rPr b="0" lang="en-US" sz="1000" spc="-1" strike="noStrike">
                <a:latin typeface="Arial"/>
              </a:rPr>
              <a:t>hidden_size: 64</a:t>
            </a:r>
            <a:endParaRPr b="0" lang="en-US" sz="1000" spc="-1" strike="noStrike">
              <a:latin typeface="Arial"/>
            </a:endParaRPr>
          </a:p>
          <a:p>
            <a:r>
              <a:rPr b="0" lang="en-US" sz="1000" spc="-1" strike="noStrike">
                <a:latin typeface="Arial"/>
              </a:rPr>
              <a:t>seed=41</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0" y="1371600"/>
            <a:ext cx="4572360" cy="3429000"/>
          </a:xfrm>
          <a:prstGeom prst="rect">
            <a:avLst/>
          </a:prstGeom>
          <a:ln w="0">
            <a:noFill/>
          </a:ln>
        </p:spPr>
      </p:pic>
      <p:pic>
        <p:nvPicPr>
          <p:cNvPr id="128" name="" descr=""/>
          <p:cNvPicPr/>
          <p:nvPr/>
        </p:nvPicPr>
        <p:blipFill>
          <a:blip r:embed="rId2"/>
          <a:stretch/>
        </p:blipFill>
        <p:spPr>
          <a:xfrm>
            <a:off x="4444200" y="1275840"/>
            <a:ext cx="4699800" cy="3524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Google Shape;103;p21_0"/>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3. Hyper-parameter Tuning</a:t>
            </a:r>
            <a:endParaRPr b="0" lang="en-US" sz="2690" spc="-1" strike="noStrike">
              <a:latin typeface="Arial"/>
            </a:endParaRPr>
          </a:p>
        </p:txBody>
      </p:sp>
      <p:sp>
        <p:nvSpPr>
          <p:cNvPr id="130" name="Google Shape;104;p21_1"/>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rmAutofit/>
          </a:bodyPr>
          <a:p>
            <a:pPr>
              <a:lnSpc>
                <a:spcPct val="115000"/>
              </a:lnSpc>
              <a:tabLst>
                <a:tab algn="l" pos="0"/>
              </a:tabLst>
            </a:pPr>
            <a:r>
              <a:rPr b="0" lang="en-US" sz="1800" spc="-1" strike="noStrike">
                <a:solidFill>
                  <a:srgbClr val="585858"/>
                </a:solidFill>
                <a:latin typeface="Arial"/>
                <a:ea typeface="Arial"/>
              </a:rPr>
              <a:t>Explain </a:t>
            </a:r>
            <a:r>
              <a:rPr b="0" lang="en-US" sz="1800" spc="-1" strike="noStrike">
                <a:solidFill>
                  <a:srgbClr val="585858"/>
                </a:solidFill>
                <a:latin typeface="Arial"/>
                <a:ea typeface="Arial"/>
              </a:rPr>
              <a:t>why </a:t>
            </a:r>
            <a:r>
              <a:rPr b="0" lang="en-US" sz="1800" spc="-1" strike="noStrike">
                <a:solidFill>
                  <a:srgbClr val="585858"/>
                </a:solidFill>
                <a:latin typeface="Arial"/>
                <a:ea typeface="Arial"/>
              </a:rPr>
              <a:t>your </a:t>
            </a:r>
            <a:r>
              <a:rPr b="0" lang="en-US" sz="1800" spc="-1" strike="noStrike">
                <a:solidFill>
                  <a:srgbClr val="585858"/>
                </a:solidFill>
                <a:latin typeface="Arial"/>
                <a:ea typeface="Arial"/>
              </a:rPr>
              <a:t>choice </a:t>
            </a:r>
            <a:r>
              <a:rPr b="0" lang="en-US" sz="1800" spc="-1" strike="noStrike">
                <a:solidFill>
                  <a:srgbClr val="585858"/>
                </a:solidFill>
                <a:latin typeface="Arial"/>
                <a:ea typeface="Arial"/>
              </a:rPr>
              <a:t>works: </a:t>
            </a:r>
            <a:r>
              <a:rPr b="0" i="1" lang="en-US" sz="1100" spc="-1" strike="noStrike">
                <a:solidFill>
                  <a:srgbClr val="0070c0"/>
                </a:solidFill>
                <a:latin typeface="Arial"/>
                <a:ea typeface="Arial"/>
              </a:rPr>
              <a:t>Explanation </a:t>
            </a:r>
            <a:r>
              <a:rPr b="0" i="1" lang="en-US" sz="1100" spc="-1" strike="noStrike">
                <a:solidFill>
                  <a:srgbClr val="0070c0"/>
                </a:solidFill>
                <a:latin typeface="Arial"/>
                <a:ea typeface="Arial"/>
              </a:rPr>
              <a:t>should go </a:t>
            </a:r>
            <a:r>
              <a:rPr b="0" i="1" lang="en-US" sz="1100" spc="-1" strike="noStrike">
                <a:solidFill>
                  <a:srgbClr val="0070c0"/>
                </a:solidFill>
                <a:latin typeface="Arial"/>
                <a:ea typeface="Arial"/>
              </a:rPr>
              <a:t>into </a:t>
            </a:r>
            <a:r>
              <a:rPr b="1" i="1" lang="en-US" sz="1100" spc="-1" strike="noStrike">
                <a:solidFill>
                  <a:srgbClr val="0070c0"/>
                </a:solidFill>
                <a:latin typeface="Arial"/>
                <a:ea typeface="Arial"/>
              </a:rPr>
              <a:t>WHY</a:t>
            </a:r>
            <a:r>
              <a:rPr b="0" i="1" lang="en-US" sz="1100" spc="-1" strike="noStrike">
                <a:solidFill>
                  <a:srgbClr val="0070c0"/>
                </a:solidFill>
                <a:latin typeface="Arial"/>
                <a:ea typeface="Arial"/>
              </a:rPr>
              <a:t> </a:t>
            </a:r>
            <a:r>
              <a:rPr b="0" i="1" lang="en-US" sz="1100" spc="-1" strike="noStrike">
                <a:solidFill>
                  <a:srgbClr val="0070c0"/>
                </a:solidFill>
                <a:latin typeface="Arial"/>
                <a:ea typeface="Arial"/>
              </a:rPr>
              <a:t>things work </a:t>
            </a:r>
            <a:r>
              <a:rPr b="0" i="1" lang="en-US" sz="1100" spc="-1" strike="noStrike">
                <a:solidFill>
                  <a:srgbClr val="0070c0"/>
                </a:solidFill>
                <a:latin typeface="Arial"/>
                <a:ea typeface="Arial"/>
              </a:rPr>
              <a:t>the way they </a:t>
            </a:r>
            <a:r>
              <a:rPr b="0" i="1" lang="en-US" sz="1100" spc="-1" strike="noStrike">
                <a:solidFill>
                  <a:srgbClr val="0070c0"/>
                </a:solidFill>
                <a:latin typeface="Arial"/>
                <a:ea typeface="Arial"/>
              </a:rPr>
              <a:t>do in the </a:t>
            </a:r>
            <a:r>
              <a:rPr b="0" i="1" lang="en-US" sz="1100" spc="-1" strike="noStrike">
                <a:solidFill>
                  <a:srgbClr val="0070c0"/>
                </a:solidFill>
                <a:latin typeface="Arial"/>
                <a:ea typeface="Arial"/>
              </a:rPr>
              <a:t>context of </a:t>
            </a:r>
            <a:r>
              <a:rPr b="0" i="1" lang="en-US" sz="1100" spc="-1" strike="noStrike">
                <a:solidFill>
                  <a:srgbClr val="0070c0"/>
                </a:solidFill>
                <a:latin typeface="Arial"/>
                <a:ea typeface="Arial"/>
              </a:rPr>
              <a:t>Machine </a:t>
            </a:r>
            <a:r>
              <a:rPr b="0" i="1" lang="en-US" sz="1100" spc="-1" strike="noStrike">
                <a:solidFill>
                  <a:srgbClr val="0070c0"/>
                </a:solidFill>
                <a:latin typeface="Arial"/>
                <a:ea typeface="Arial"/>
              </a:rPr>
              <a:t>Learning </a:t>
            </a:r>
            <a:r>
              <a:rPr b="0" i="1" lang="en-US" sz="1100" spc="-1" strike="noStrike">
                <a:solidFill>
                  <a:srgbClr val="0070c0"/>
                </a:solidFill>
                <a:latin typeface="Arial"/>
                <a:ea typeface="Arial"/>
              </a:rPr>
              <a:t>theory/intuitio</a:t>
            </a:r>
            <a:r>
              <a:rPr b="0" i="1" lang="en-US" sz="1100" spc="-1" strike="noStrike">
                <a:solidFill>
                  <a:srgbClr val="0070c0"/>
                </a:solidFill>
                <a:latin typeface="Arial"/>
                <a:ea typeface="Arial"/>
              </a:rPr>
              <a:t>n, along with </a:t>
            </a:r>
            <a:r>
              <a:rPr b="0" i="1" lang="en-US" sz="1100" spc="-1" strike="noStrike">
                <a:solidFill>
                  <a:srgbClr val="0070c0"/>
                </a:solidFill>
                <a:latin typeface="Arial"/>
                <a:ea typeface="Arial"/>
              </a:rPr>
              <a:t>justification </a:t>
            </a:r>
            <a:r>
              <a:rPr b="0" i="1" lang="en-US" sz="1100" spc="-1" strike="noStrike">
                <a:solidFill>
                  <a:srgbClr val="0070c0"/>
                </a:solidFill>
                <a:latin typeface="Arial"/>
                <a:ea typeface="Arial"/>
              </a:rPr>
              <a:t>for your </a:t>
            </a:r>
            <a:r>
              <a:rPr b="0" i="1" lang="en-US" sz="1100" spc="-1" strike="noStrike">
                <a:solidFill>
                  <a:srgbClr val="0070c0"/>
                </a:solidFill>
                <a:latin typeface="Arial"/>
                <a:ea typeface="Arial"/>
              </a:rPr>
              <a:t>experimentati</a:t>
            </a:r>
            <a:r>
              <a:rPr b="0" i="1" lang="en-US" sz="1100" spc="-1" strike="noStrike">
                <a:solidFill>
                  <a:srgbClr val="0070c0"/>
                </a:solidFill>
                <a:latin typeface="Arial"/>
                <a:ea typeface="Arial"/>
              </a:rPr>
              <a:t>on </a:t>
            </a:r>
            <a:r>
              <a:rPr b="0" i="1" lang="en-US" sz="1100" spc="-1" strike="noStrike">
                <a:solidFill>
                  <a:srgbClr val="0070c0"/>
                </a:solidFill>
                <a:latin typeface="Arial"/>
                <a:ea typeface="Arial"/>
              </a:rPr>
              <a:t>methodology. </a:t>
            </a:r>
            <a:r>
              <a:rPr b="1" i="1" lang="en-US" sz="1100" spc="-1" strike="noStrike">
                <a:solidFill>
                  <a:srgbClr val="0070c0"/>
                </a:solidFill>
                <a:latin typeface="Arial"/>
                <a:ea typeface="Arial"/>
              </a:rPr>
              <a:t>DO NOT </a:t>
            </a:r>
            <a:r>
              <a:rPr b="0" i="1" lang="en-US" sz="1100" spc="-1" strike="noStrike">
                <a:solidFill>
                  <a:srgbClr val="0070c0"/>
                </a:solidFill>
                <a:latin typeface="Arial"/>
                <a:ea typeface="Arial"/>
              </a:rPr>
              <a:t>just </a:t>
            </a:r>
            <a:r>
              <a:rPr b="0" i="1" lang="en-US" sz="1100" spc="-1" strike="noStrike">
                <a:solidFill>
                  <a:srgbClr val="0070c0"/>
                </a:solidFill>
                <a:latin typeface="Arial"/>
                <a:ea typeface="Arial"/>
              </a:rPr>
              <a:t>describe the </a:t>
            </a:r>
            <a:r>
              <a:rPr b="0" i="1" lang="en-US" sz="1100" spc="-1" strike="noStrike">
                <a:solidFill>
                  <a:srgbClr val="0070c0"/>
                </a:solidFill>
                <a:latin typeface="Arial"/>
                <a:ea typeface="Arial"/>
              </a:rPr>
              <a:t>results, you </a:t>
            </a:r>
            <a:r>
              <a:rPr b="0" i="1" lang="en-US" sz="1100" spc="-1" strike="noStrike">
                <a:solidFill>
                  <a:srgbClr val="0070c0"/>
                </a:solidFill>
                <a:latin typeface="Arial"/>
                <a:ea typeface="Arial"/>
              </a:rPr>
              <a:t>should </a:t>
            </a:r>
            <a:r>
              <a:rPr b="0" i="1" lang="en-US" sz="1100" spc="-1" strike="noStrike">
                <a:solidFill>
                  <a:srgbClr val="0070c0"/>
                </a:solidFill>
                <a:latin typeface="Arial"/>
                <a:ea typeface="Arial"/>
              </a:rPr>
              <a:t>explain the </a:t>
            </a:r>
            <a:r>
              <a:rPr b="0" i="1" lang="en-US" sz="1100" spc="-1" strike="noStrike">
                <a:solidFill>
                  <a:srgbClr val="0070c0"/>
                </a:solidFill>
                <a:latin typeface="Arial"/>
                <a:ea typeface="Arial"/>
              </a:rPr>
              <a:t>reasoning </a:t>
            </a:r>
            <a:r>
              <a:rPr b="0" i="1" lang="en-US" sz="1100" spc="-1" strike="noStrike">
                <a:solidFill>
                  <a:srgbClr val="0070c0"/>
                </a:solidFill>
                <a:latin typeface="Arial"/>
                <a:ea typeface="Arial"/>
              </a:rPr>
              <a:t>behind your </a:t>
            </a:r>
            <a:r>
              <a:rPr b="0" i="1" lang="en-US" sz="1100" spc="-1" strike="noStrike">
                <a:solidFill>
                  <a:srgbClr val="0070c0"/>
                </a:solidFill>
                <a:latin typeface="Arial"/>
                <a:ea typeface="Arial"/>
              </a:rPr>
              <a:t>choices and </a:t>
            </a:r>
            <a:r>
              <a:rPr b="0" i="1" lang="en-US" sz="1100" spc="-1" strike="noStrike">
                <a:solidFill>
                  <a:srgbClr val="0070c0"/>
                </a:solidFill>
                <a:latin typeface="Arial"/>
                <a:ea typeface="Arial"/>
              </a:rPr>
              <a:t>what </a:t>
            </a:r>
            <a:r>
              <a:rPr b="0" i="1" lang="en-US" sz="1100" spc="-1" strike="noStrike">
                <a:solidFill>
                  <a:srgbClr val="0070c0"/>
                </a:solidFill>
                <a:latin typeface="Arial"/>
                <a:ea typeface="Arial"/>
              </a:rPr>
              <a:t>behavior you </a:t>
            </a:r>
            <a:r>
              <a:rPr b="0" i="1" lang="en-US" sz="1100" spc="-1" strike="noStrike">
                <a:solidFill>
                  <a:srgbClr val="0070c0"/>
                </a:solidFill>
                <a:latin typeface="Arial"/>
                <a:ea typeface="Arial"/>
              </a:rPr>
              <a:t>expected. If </a:t>
            </a:r>
            <a:r>
              <a:rPr b="0" i="1" lang="en-US" sz="1100" spc="-1" strike="noStrike">
                <a:solidFill>
                  <a:srgbClr val="0070c0"/>
                </a:solidFill>
                <a:latin typeface="Arial"/>
                <a:ea typeface="Arial"/>
              </a:rPr>
              <a:t>you need </a:t>
            </a:r>
            <a:r>
              <a:rPr b="0" i="1" lang="en-US" sz="1100" spc="-1" strike="noStrike">
                <a:solidFill>
                  <a:srgbClr val="0070c0"/>
                </a:solidFill>
                <a:latin typeface="Arial"/>
                <a:ea typeface="Arial"/>
              </a:rPr>
              <a:t>more than </a:t>
            </a:r>
            <a:r>
              <a:rPr b="0" i="1" lang="en-US" sz="1100" spc="-1" strike="noStrike">
                <a:solidFill>
                  <a:srgbClr val="0070c0"/>
                </a:solidFill>
                <a:latin typeface="Arial"/>
                <a:ea typeface="Arial"/>
              </a:rPr>
              <a:t>one slide to </a:t>
            </a:r>
            <a:r>
              <a:rPr b="0" i="1" lang="en-US" sz="1100" spc="-1" strike="noStrike">
                <a:solidFill>
                  <a:srgbClr val="0070c0"/>
                </a:solidFill>
                <a:latin typeface="Arial"/>
                <a:ea typeface="Arial"/>
              </a:rPr>
              <a:t>answer the </a:t>
            </a:r>
            <a:r>
              <a:rPr b="0" i="1" lang="en-US" sz="1100" spc="-1" strike="noStrike">
                <a:solidFill>
                  <a:srgbClr val="0070c0"/>
                </a:solidFill>
                <a:latin typeface="Arial"/>
                <a:ea typeface="Arial"/>
              </a:rPr>
              <a:t>question, you </a:t>
            </a:r>
            <a:r>
              <a:rPr b="0" i="1" lang="en-US" sz="1100" spc="-1" strike="noStrike">
                <a:solidFill>
                  <a:srgbClr val="0070c0"/>
                </a:solidFill>
                <a:latin typeface="Arial"/>
                <a:ea typeface="Arial"/>
              </a:rPr>
              <a:t>are free to </a:t>
            </a:r>
            <a:r>
              <a:rPr b="0" i="1" lang="en-US" sz="1100" spc="-1" strike="noStrike">
                <a:solidFill>
                  <a:srgbClr val="0070c0"/>
                </a:solidFill>
                <a:latin typeface="Arial"/>
                <a:ea typeface="Arial"/>
              </a:rPr>
              <a:t>create new </a:t>
            </a:r>
            <a:r>
              <a:rPr b="0" i="1" lang="en-US" sz="1100" spc="-1" strike="noStrike">
                <a:solidFill>
                  <a:srgbClr val="0070c0"/>
                </a:solidFill>
                <a:latin typeface="Arial"/>
                <a:ea typeface="Arial"/>
              </a:rPr>
              <a:t>slides.</a:t>
            </a:r>
            <a:br/>
            <a:endParaRPr b="0" lang="en-US" sz="1100" spc="-1" strike="noStrike">
              <a:latin typeface="Arial"/>
            </a:endParaRPr>
          </a:p>
        </p:txBody>
      </p:sp>
      <p:sp>
        <p:nvSpPr>
          <p:cNvPr id="131" name=""/>
          <p:cNvSpPr txBox="1"/>
          <p:nvPr/>
        </p:nvSpPr>
        <p:spPr>
          <a:xfrm>
            <a:off x="0" y="2057400"/>
            <a:ext cx="9144000" cy="3086280"/>
          </a:xfrm>
          <a:prstGeom prst="rect">
            <a:avLst/>
          </a:prstGeom>
          <a:noFill/>
          <a:ln w="0">
            <a:noFill/>
          </a:ln>
        </p:spPr>
        <p:txBody>
          <a:bodyPr lIns="90000" rIns="90000" tIns="45000" bIns="45000">
            <a:normAutofit fontScale="56000"/>
          </a:bodyPr>
          <a:p>
            <a:r>
              <a:rPr b="0" lang="en-US" sz="1800" spc="-1" strike="noStrike">
                <a:latin typeface="Arial"/>
              </a:rPr>
              <a:t>With the experiments on learning rate, we understand that the model architecture needs tweaking to overcome initial saddle points.  For this, we under parameterize the hidden layers and set them to 64. This now allows to use a smaller learning rate of 0.05 for stable learning. The reduction in learning rate is accompanied by increase in epochs which is increased to 100. </a:t>
            </a:r>
            <a:endParaRPr b="0" lang="en-US" sz="1800" spc="-1" strike="noStrike">
              <a:latin typeface="Arial"/>
            </a:endParaRPr>
          </a:p>
          <a:p>
            <a:r>
              <a:rPr b="0" lang="en-US" sz="1800" spc="-1" strike="noStrike">
                <a:latin typeface="Arial"/>
              </a:rPr>
              <a:t>As the training error is always less than validation error and we have under parameterize the architecture, we use a very small regularization value of 0.0001.  If we had increase the parameters, we would have to use a larger regularization value for controlling the out of fold performance. </a:t>
            </a:r>
            <a:endParaRPr b="0" lang="en-US" sz="1800" spc="-1" strike="noStrike">
              <a:latin typeface="Arial"/>
            </a:endParaRPr>
          </a:p>
          <a:p>
            <a:r>
              <a:rPr b="0" lang="en-US" sz="1800" spc="-1" strike="noStrike">
                <a:latin typeface="Arial"/>
              </a:rPr>
              <a:t>Both our choices works in the final experiment setup, and we are able to generate a smoother and stable learning curve, and is able to outperform the default settings for accuracy.</a:t>
            </a:r>
            <a:endParaRPr b="0" lang="en-US" sz="1800" spc="-1" strike="noStrike">
              <a:latin typeface="Arial"/>
            </a:endParaRPr>
          </a:p>
          <a:p>
            <a:r>
              <a:rPr b="0" lang="en-US" sz="1800" spc="-1" strike="noStrike">
                <a:latin typeface="Arial"/>
              </a:rPr>
              <a:t>We did not reduce the batch size as both the curves are already smooth. An increase in batch size would allow using a higher learning rate as we have more confidence in the gradients received. A decrease in batch size leads to frequent gradient updates but they can contain noise. From our experiments, we find that the batch size of 64 is good enough hyper parameter.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60;p14"/>
          <p:cNvSpPr/>
          <p:nvPr/>
        </p:nvSpPr>
        <p:spPr>
          <a:xfrm>
            <a:off x="636480" y="1909440"/>
            <a:ext cx="7869960" cy="1279440"/>
          </a:xfrm>
          <a:prstGeom prst="rect">
            <a:avLst/>
          </a:prstGeom>
          <a:noFill/>
          <a:ln w="12700">
            <a:noFill/>
          </a:ln>
        </p:spPr>
        <p:style>
          <a:lnRef idx="0"/>
          <a:fillRef idx="0"/>
          <a:effectRef idx="0"/>
          <a:fontRef idx="minor"/>
        </p:style>
        <p:txBody>
          <a:bodyPr lIns="90000" rIns="90000" tIns="91440" bIns="91440">
            <a:spAutoFit/>
          </a:bodyPr>
          <a:p>
            <a:pPr>
              <a:lnSpc>
                <a:spcPct val="100000"/>
              </a:lnSpc>
              <a:tabLst>
                <a:tab algn="l" pos="0"/>
              </a:tabLst>
            </a:pPr>
            <a:r>
              <a:rPr b="0" lang="en-US" sz="4800" spc="-1" strike="noStrike">
                <a:solidFill>
                  <a:srgbClr val="000000"/>
                </a:solidFill>
                <a:latin typeface="Arial"/>
                <a:ea typeface="Arial"/>
              </a:rPr>
              <a:t>Two-Layer Neural Network</a:t>
            </a:r>
            <a:endParaRPr b="0" lang="en-US" sz="4800" spc="-1" strike="noStrike">
              <a:latin typeface="Arial"/>
            </a:endParaRPr>
          </a:p>
          <a:p>
            <a:pPr algn="ctr">
              <a:lnSpc>
                <a:spcPct val="100000"/>
              </a:lnSpc>
              <a:tabLst>
                <a:tab algn="l" pos="0"/>
              </a:tabLst>
            </a:pPr>
            <a:r>
              <a:rPr b="1" lang="en-US" sz="2400" spc="-1" strike="noStrike">
                <a:solidFill>
                  <a:srgbClr val="ff0000"/>
                </a:solidFill>
                <a:latin typeface="Arial"/>
                <a:ea typeface="Arial"/>
              </a:rPr>
              <a:t>DO NOT TAG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Google Shape;65;p15"/>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marL="438840" indent="-389160">
              <a:lnSpc>
                <a:spcPct val="100000"/>
              </a:lnSpc>
              <a:buClr>
                <a:srgbClr val="000000"/>
              </a:buClr>
              <a:buFont typeface="StarSymbol"/>
              <a:buAutoNum type="arabicPeriod"/>
            </a:pPr>
            <a:r>
              <a:rPr b="0" lang="en-US" sz="2690" spc="-1" strike="noStrike">
                <a:solidFill>
                  <a:srgbClr val="000000"/>
                </a:solidFill>
                <a:latin typeface="Arial"/>
                <a:ea typeface="Arial"/>
              </a:rPr>
              <a:t>Learning Rates</a:t>
            </a:r>
            <a:endParaRPr b="0" lang="en-US" sz="2690" spc="-1" strike="noStrike">
              <a:latin typeface="Arial"/>
            </a:endParaRPr>
          </a:p>
        </p:txBody>
      </p:sp>
      <p:sp>
        <p:nvSpPr>
          <p:cNvPr id="80" name="Google Shape;66;p15"/>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tabLst>
                <a:tab algn="l" pos="0"/>
              </a:tabLst>
            </a:pPr>
            <a:r>
              <a:rPr b="0" lang="en-US" sz="1800" spc="-1" strike="noStrike">
                <a:solidFill>
                  <a:srgbClr val="585858"/>
                </a:solidFill>
                <a:latin typeface="Arial"/>
                <a:ea typeface="Arial"/>
              </a:rPr>
              <a:t>Tune the learning rate of the model with all other default hyper-parameters fixed. Fill in the table below:</a:t>
            </a:r>
            <a:endParaRPr b="0" lang="en-US" sz="1800" spc="-1" strike="noStrike">
              <a:latin typeface="Arial"/>
            </a:endParaRPr>
          </a:p>
        </p:txBody>
      </p:sp>
      <p:graphicFrame>
        <p:nvGraphicFramePr>
          <p:cNvPr id="81" name="Google Shape;67;p15"/>
          <p:cNvGraphicFramePr/>
          <p:nvPr/>
        </p:nvGraphicFramePr>
        <p:xfrm>
          <a:off x="1216080" y="2367720"/>
          <a:ext cx="5169960" cy="1997280"/>
        </p:xfrm>
        <a:graphic>
          <a:graphicData uri="http://schemas.openxmlformats.org/drawingml/2006/table">
            <a:tbl>
              <a:tblPr/>
              <a:tblGrid>
                <a:gridCol w="1033920"/>
                <a:gridCol w="1033920"/>
                <a:gridCol w="1033920"/>
                <a:gridCol w="1033920"/>
                <a:gridCol w="1034640"/>
              </a:tblGrid>
              <a:tr h="3808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lr=1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lr=1e-1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lr=5e-2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lr=1e-2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8920">
                <a:tc>
                  <a:txBody>
                    <a:bodyPr lIns="91080" rIns="91080">
                      <a:noAutofit/>
                    </a:bodyPr>
                    <a:p>
                      <a:pPr>
                        <a:lnSpc>
                          <a:spcPct val="100000"/>
                        </a:lnSpc>
                        <a:tabLst>
                          <a:tab algn="l" pos="0"/>
                        </a:tabLst>
                      </a:pPr>
                      <a:r>
                        <a:rPr b="0" lang="en-US" sz="1400" spc="-1" strike="noStrike">
                          <a:solidFill>
                            <a:srgbClr val="000000"/>
                          </a:solidFill>
                          <a:latin typeface="Arial"/>
                          <a:ea typeface="Arial"/>
                        </a:rPr>
                        <a:t>Training Accuracy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0.9431</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0.9219</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0.9089</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0.7292</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8920">
                <a:tc>
                  <a:txBody>
                    <a:bodyPr lIns="91080" rIns="91080">
                      <a:noAutofit/>
                    </a:bodyPr>
                    <a:p>
                      <a:pPr>
                        <a:lnSpc>
                          <a:spcPct val="100000"/>
                        </a:lnSpc>
                        <a:tabLst>
                          <a:tab algn="l" pos="0"/>
                        </a:tabLst>
                      </a:pPr>
                      <a:r>
                        <a:rPr b="0" lang="en-US" sz="1400" spc="-1" strike="noStrike">
                          <a:solidFill>
                            <a:srgbClr val="000000"/>
                          </a:solidFill>
                          <a:latin typeface="Arial"/>
                          <a:ea typeface="Arial"/>
                        </a:rPr>
                        <a:t>Validation Accuracy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0.9503</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0.9276</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0.9155</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0.7744</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8920">
                <a:tc>
                  <a:txBody>
                    <a:bodyPr lIns="91080" rIns="91080">
                      <a:noAutofit/>
                    </a:bodyPr>
                    <a:p>
                      <a:pPr>
                        <a:lnSpc>
                          <a:spcPct val="100000"/>
                        </a:lnSpc>
                        <a:tabLst>
                          <a:tab algn="l" pos="0"/>
                        </a:tabLst>
                      </a:pPr>
                      <a:r>
                        <a:rPr b="0" lang="en-US" sz="1400" spc="-1" strike="noStrike">
                          <a:solidFill>
                            <a:srgbClr val="000000"/>
                          </a:solidFill>
                          <a:latin typeface="Arial"/>
                          <a:ea typeface="Arial"/>
                        </a:rPr>
                        <a:t>Test Accuracy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0.9471</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0.9250</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0.9134</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0.7640</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72;p16"/>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marL="438840" indent="-389160">
              <a:lnSpc>
                <a:spcPct val="100000"/>
              </a:lnSpc>
              <a:buClr>
                <a:srgbClr val="000000"/>
              </a:buClr>
              <a:buFont typeface="StarSymbol"/>
              <a:buAutoNum type="arabicPeriod"/>
            </a:pPr>
            <a:r>
              <a:rPr b="0" lang="en-US" sz="2690" spc="-1" strike="noStrike">
                <a:solidFill>
                  <a:srgbClr val="000000"/>
                </a:solidFill>
                <a:latin typeface="Arial"/>
                <a:ea typeface="Arial"/>
              </a:rPr>
              <a:t>Learning Curve</a:t>
            </a:r>
            <a:endParaRPr b="0" lang="en-US" sz="2690" spc="-1" strike="noStrike">
              <a:latin typeface="Arial"/>
            </a:endParaRPr>
          </a:p>
        </p:txBody>
      </p:sp>
      <p:sp>
        <p:nvSpPr>
          <p:cNvPr id="83" name="Google Shape;73;p16"/>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00000"/>
              </a:lnSpc>
              <a:tabLst>
                <a:tab algn="l" pos="0"/>
              </a:tabLst>
            </a:pPr>
            <a:r>
              <a:rPr b="0" lang="en-US" sz="1800" spc="-1" strike="noStrike">
                <a:solidFill>
                  <a:srgbClr val="585858"/>
                </a:solidFill>
                <a:latin typeface="Arial"/>
                <a:ea typeface="Arial"/>
              </a:rPr>
              <a:t>Plot the learning curves using the learning rates = </a:t>
            </a:r>
            <a:r>
              <a:rPr b="0" lang="en-US" sz="1400" spc="-1" strike="noStrike">
                <a:solidFill>
                  <a:srgbClr val="000000"/>
                </a:solidFill>
                <a:latin typeface="Arial"/>
                <a:ea typeface="Arial"/>
              </a:rPr>
              <a:t>1</a:t>
            </a:r>
            <a:endParaRPr b="0" lang="en-US" sz="1400" spc="-1" strike="noStrike">
              <a:latin typeface="Arial"/>
            </a:endParaRPr>
          </a:p>
          <a:p>
            <a:pPr>
              <a:lnSpc>
                <a:spcPct val="115000"/>
              </a:lnSpc>
              <a:tabLst>
                <a:tab algn="l" pos="0"/>
              </a:tabLst>
            </a:pPr>
            <a:endParaRPr b="0" lang="en-US" sz="1400" spc="-1" strike="noStrike">
              <a:latin typeface="Arial"/>
            </a:endParaRPr>
          </a:p>
        </p:txBody>
      </p:sp>
      <p:pic>
        <p:nvPicPr>
          <p:cNvPr id="84" name="" descr=""/>
          <p:cNvPicPr/>
          <p:nvPr/>
        </p:nvPicPr>
        <p:blipFill>
          <a:blip r:embed="rId1"/>
          <a:stretch/>
        </p:blipFill>
        <p:spPr>
          <a:xfrm>
            <a:off x="75960" y="1828800"/>
            <a:ext cx="4267440" cy="3200400"/>
          </a:xfrm>
          <a:prstGeom prst="rect">
            <a:avLst/>
          </a:prstGeom>
          <a:ln w="0">
            <a:noFill/>
          </a:ln>
        </p:spPr>
      </p:pic>
      <p:pic>
        <p:nvPicPr>
          <p:cNvPr id="85" name="" descr=""/>
          <p:cNvPicPr/>
          <p:nvPr/>
        </p:nvPicPr>
        <p:blipFill>
          <a:blip r:embed="rId2"/>
          <a:stretch/>
        </p:blipFill>
        <p:spPr>
          <a:xfrm>
            <a:off x="4411800" y="1823040"/>
            <a:ext cx="4275000" cy="3206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72;p16_0"/>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marL="438840" indent="-389160">
              <a:lnSpc>
                <a:spcPct val="100000"/>
              </a:lnSpc>
              <a:buClr>
                <a:srgbClr val="000000"/>
              </a:buClr>
              <a:buFont typeface="StarSymbol"/>
              <a:buAutoNum type="arabicPeriod"/>
            </a:pPr>
            <a:r>
              <a:rPr b="0" lang="en-US" sz="2690" spc="-1" strike="noStrike">
                <a:solidFill>
                  <a:srgbClr val="000000"/>
                </a:solidFill>
                <a:latin typeface="Arial"/>
                <a:ea typeface="Arial"/>
              </a:rPr>
              <a:t>Le</a:t>
            </a:r>
            <a:r>
              <a:rPr b="0" lang="en-US" sz="2690" spc="-1" strike="noStrike">
                <a:solidFill>
                  <a:srgbClr val="000000"/>
                </a:solidFill>
                <a:latin typeface="Arial"/>
                <a:ea typeface="Arial"/>
              </a:rPr>
              <a:t>ar</a:t>
            </a:r>
            <a:r>
              <a:rPr b="0" lang="en-US" sz="2690" spc="-1" strike="noStrike">
                <a:solidFill>
                  <a:srgbClr val="000000"/>
                </a:solidFill>
                <a:latin typeface="Arial"/>
                <a:ea typeface="Arial"/>
              </a:rPr>
              <a:t>ni</a:t>
            </a:r>
            <a:r>
              <a:rPr b="0" lang="en-US" sz="2690" spc="-1" strike="noStrike">
                <a:solidFill>
                  <a:srgbClr val="000000"/>
                </a:solidFill>
                <a:latin typeface="Arial"/>
                <a:ea typeface="Arial"/>
              </a:rPr>
              <a:t>ng </a:t>
            </a:r>
            <a:r>
              <a:rPr b="0" lang="en-US" sz="2690" spc="-1" strike="noStrike">
                <a:solidFill>
                  <a:srgbClr val="000000"/>
                </a:solidFill>
                <a:latin typeface="Arial"/>
                <a:ea typeface="Arial"/>
              </a:rPr>
              <a:t>C</a:t>
            </a:r>
            <a:r>
              <a:rPr b="0" lang="en-US" sz="2690" spc="-1" strike="noStrike">
                <a:solidFill>
                  <a:srgbClr val="000000"/>
                </a:solidFill>
                <a:latin typeface="Arial"/>
                <a:ea typeface="Arial"/>
              </a:rPr>
              <a:t>ur</a:t>
            </a:r>
            <a:r>
              <a:rPr b="0" lang="en-US" sz="2690" spc="-1" strike="noStrike">
                <a:solidFill>
                  <a:srgbClr val="000000"/>
                </a:solidFill>
                <a:latin typeface="Arial"/>
                <a:ea typeface="Arial"/>
              </a:rPr>
              <a:t>ve</a:t>
            </a:r>
            <a:endParaRPr b="0" lang="en-US" sz="2690" spc="-1" strike="noStrike">
              <a:latin typeface="Arial"/>
            </a:endParaRPr>
          </a:p>
        </p:txBody>
      </p:sp>
      <p:sp>
        <p:nvSpPr>
          <p:cNvPr id="87" name="Google Shape;73;p16_1"/>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00000"/>
              </a:lnSpc>
              <a:tabLst>
                <a:tab algn="l" pos="0"/>
              </a:tabLst>
            </a:pPr>
            <a:r>
              <a:rPr b="0" lang="en-US" sz="1800" spc="-1" strike="noStrike">
                <a:solidFill>
                  <a:srgbClr val="585858"/>
                </a:solidFill>
                <a:latin typeface="Arial"/>
                <a:ea typeface="Arial"/>
              </a:rPr>
              <a:t>Plot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curves </a:t>
            </a:r>
            <a:r>
              <a:rPr b="0" lang="en-US" sz="1800" spc="-1" strike="noStrike">
                <a:solidFill>
                  <a:srgbClr val="585858"/>
                </a:solidFill>
                <a:latin typeface="Arial"/>
                <a:ea typeface="Arial"/>
              </a:rPr>
              <a:t>using </a:t>
            </a:r>
            <a:r>
              <a:rPr b="0" lang="en-US" sz="1800" spc="-1" strike="noStrike">
                <a:solidFill>
                  <a:srgbClr val="585858"/>
                </a:solidFill>
                <a:latin typeface="Arial"/>
                <a:ea typeface="Arial"/>
              </a:rPr>
              <a:t>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rates = </a:t>
            </a:r>
            <a:r>
              <a:rPr b="0" lang="en-US" sz="1400" spc="-1" strike="noStrike">
                <a:solidFill>
                  <a:srgbClr val="000000"/>
                </a:solidFill>
                <a:latin typeface="Arial"/>
                <a:ea typeface="Arial"/>
              </a:rPr>
              <a:t>1e-1</a:t>
            </a:r>
            <a:endParaRPr b="0" lang="en-US" sz="1400" spc="-1" strike="noStrike">
              <a:latin typeface="Arial"/>
            </a:endParaRPr>
          </a:p>
          <a:p>
            <a:pPr>
              <a:lnSpc>
                <a:spcPct val="115000"/>
              </a:lnSpc>
              <a:tabLst>
                <a:tab algn="l" pos="0"/>
              </a:tabLst>
            </a:pPr>
            <a:endParaRPr b="0" lang="en-US" sz="1400" spc="-1" strike="noStrike">
              <a:latin typeface="Arial"/>
            </a:endParaRPr>
          </a:p>
        </p:txBody>
      </p:sp>
      <p:pic>
        <p:nvPicPr>
          <p:cNvPr id="88" name="" descr=""/>
          <p:cNvPicPr/>
          <p:nvPr/>
        </p:nvPicPr>
        <p:blipFill>
          <a:blip r:embed="rId1"/>
          <a:stretch/>
        </p:blipFill>
        <p:spPr>
          <a:xfrm>
            <a:off x="311760" y="1828800"/>
            <a:ext cx="4233960" cy="3175560"/>
          </a:xfrm>
          <a:prstGeom prst="rect">
            <a:avLst/>
          </a:prstGeom>
          <a:ln w="0">
            <a:noFill/>
          </a:ln>
        </p:spPr>
      </p:pic>
      <p:pic>
        <p:nvPicPr>
          <p:cNvPr id="89" name="" descr=""/>
          <p:cNvPicPr/>
          <p:nvPr/>
        </p:nvPicPr>
        <p:blipFill>
          <a:blip r:embed="rId2"/>
          <a:stretch/>
        </p:blipFill>
        <p:spPr>
          <a:xfrm>
            <a:off x="4435920" y="1828800"/>
            <a:ext cx="4250880" cy="3188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72;p16_1"/>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marL="438840" indent="-389160">
              <a:lnSpc>
                <a:spcPct val="100000"/>
              </a:lnSpc>
              <a:buClr>
                <a:srgbClr val="000000"/>
              </a:buClr>
              <a:buFont typeface="StarSymbol"/>
              <a:buAutoNum type="arabicPeriod"/>
            </a:pPr>
            <a:r>
              <a:rPr b="0" lang="en-US" sz="2690" spc="-1" strike="noStrike">
                <a:solidFill>
                  <a:srgbClr val="000000"/>
                </a:solidFill>
                <a:latin typeface="Arial"/>
                <a:ea typeface="Arial"/>
              </a:rPr>
              <a:t>Lea</a:t>
            </a:r>
            <a:r>
              <a:rPr b="0" lang="en-US" sz="2690" spc="-1" strike="noStrike">
                <a:solidFill>
                  <a:srgbClr val="000000"/>
                </a:solidFill>
                <a:latin typeface="Arial"/>
                <a:ea typeface="Arial"/>
              </a:rPr>
              <a:t>rnin</a:t>
            </a:r>
            <a:r>
              <a:rPr b="0" lang="en-US" sz="2690" spc="-1" strike="noStrike">
                <a:solidFill>
                  <a:srgbClr val="000000"/>
                </a:solidFill>
                <a:latin typeface="Arial"/>
                <a:ea typeface="Arial"/>
              </a:rPr>
              <a:t>g </a:t>
            </a:r>
            <a:r>
              <a:rPr b="0" lang="en-US" sz="2690" spc="-1" strike="noStrike">
                <a:solidFill>
                  <a:srgbClr val="000000"/>
                </a:solidFill>
                <a:latin typeface="Arial"/>
                <a:ea typeface="Arial"/>
              </a:rPr>
              <a:t>Cur</a:t>
            </a:r>
            <a:r>
              <a:rPr b="0" lang="en-US" sz="2690" spc="-1" strike="noStrike">
                <a:solidFill>
                  <a:srgbClr val="000000"/>
                </a:solidFill>
                <a:latin typeface="Arial"/>
                <a:ea typeface="Arial"/>
              </a:rPr>
              <a:t>ve</a:t>
            </a:r>
            <a:endParaRPr b="0" lang="en-US" sz="2690" spc="-1" strike="noStrike">
              <a:latin typeface="Arial"/>
            </a:endParaRPr>
          </a:p>
        </p:txBody>
      </p:sp>
      <p:sp>
        <p:nvSpPr>
          <p:cNvPr id="91" name="Google Shape;73;p16_2"/>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00000"/>
              </a:lnSpc>
              <a:tabLst>
                <a:tab algn="l" pos="0"/>
              </a:tabLst>
            </a:pPr>
            <a:r>
              <a:rPr b="0" lang="en-US" sz="1800" spc="-1" strike="noStrike">
                <a:solidFill>
                  <a:srgbClr val="585858"/>
                </a:solidFill>
                <a:latin typeface="Arial"/>
                <a:ea typeface="Arial"/>
              </a:rPr>
              <a:t>Plot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curves </a:t>
            </a:r>
            <a:r>
              <a:rPr b="0" lang="en-US" sz="1800" spc="-1" strike="noStrike">
                <a:solidFill>
                  <a:srgbClr val="585858"/>
                </a:solidFill>
                <a:latin typeface="Arial"/>
                <a:ea typeface="Arial"/>
              </a:rPr>
              <a:t>using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rates = </a:t>
            </a:r>
            <a:r>
              <a:rPr b="0" lang="en-US" sz="1400" spc="-1" strike="noStrike">
                <a:solidFill>
                  <a:srgbClr val="000000"/>
                </a:solidFill>
                <a:latin typeface="Arial"/>
                <a:ea typeface="Arial"/>
              </a:rPr>
              <a:t>1e-</a:t>
            </a:r>
            <a:r>
              <a:rPr b="0" lang="en-US" sz="1400" spc="-1" strike="noStrike">
                <a:solidFill>
                  <a:srgbClr val="000000"/>
                </a:solidFill>
                <a:latin typeface="Arial"/>
                <a:ea typeface="Arial"/>
              </a:rPr>
              <a:t>2</a:t>
            </a:r>
            <a:endParaRPr b="0" lang="en-US" sz="1400" spc="-1" strike="noStrike">
              <a:latin typeface="Arial"/>
            </a:endParaRPr>
          </a:p>
          <a:p>
            <a:pPr>
              <a:lnSpc>
                <a:spcPct val="115000"/>
              </a:lnSpc>
              <a:tabLst>
                <a:tab algn="l" pos="0"/>
              </a:tabLst>
            </a:pPr>
            <a:endParaRPr b="0" lang="en-US" sz="1400" spc="-1" strike="noStrike">
              <a:latin typeface="Arial"/>
            </a:endParaRPr>
          </a:p>
        </p:txBody>
      </p:sp>
      <p:pic>
        <p:nvPicPr>
          <p:cNvPr id="92" name="" descr=""/>
          <p:cNvPicPr/>
          <p:nvPr/>
        </p:nvPicPr>
        <p:blipFill>
          <a:blip r:embed="rId1"/>
          <a:stretch/>
        </p:blipFill>
        <p:spPr>
          <a:xfrm>
            <a:off x="0" y="1666800"/>
            <a:ext cx="4635720" cy="3476880"/>
          </a:xfrm>
          <a:prstGeom prst="rect">
            <a:avLst/>
          </a:prstGeom>
          <a:ln w="0">
            <a:noFill/>
          </a:ln>
        </p:spPr>
      </p:pic>
      <p:pic>
        <p:nvPicPr>
          <p:cNvPr id="93" name="" descr=""/>
          <p:cNvPicPr/>
          <p:nvPr/>
        </p:nvPicPr>
        <p:blipFill>
          <a:blip r:embed="rId2"/>
          <a:stretch/>
        </p:blipFill>
        <p:spPr>
          <a:xfrm>
            <a:off x="4495320" y="1828800"/>
            <a:ext cx="4420080" cy="3314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72;p16_2"/>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marL="438840" indent="-389160">
              <a:lnSpc>
                <a:spcPct val="100000"/>
              </a:lnSpc>
              <a:buClr>
                <a:srgbClr val="000000"/>
              </a:buClr>
              <a:buFont typeface="StarSymbol"/>
              <a:buAutoNum type="arabicPeriod"/>
            </a:pPr>
            <a:r>
              <a:rPr b="0" lang="en-US" sz="2690" spc="-1" strike="noStrike">
                <a:solidFill>
                  <a:srgbClr val="000000"/>
                </a:solidFill>
                <a:latin typeface="Arial"/>
                <a:ea typeface="Arial"/>
              </a:rPr>
              <a:t>Lea</a:t>
            </a:r>
            <a:r>
              <a:rPr b="0" lang="en-US" sz="2690" spc="-1" strike="noStrike">
                <a:solidFill>
                  <a:srgbClr val="000000"/>
                </a:solidFill>
                <a:latin typeface="Arial"/>
                <a:ea typeface="Arial"/>
              </a:rPr>
              <a:t>rnin</a:t>
            </a:r>
            <a:r>
              <a:rPr b="0" lang="en-US" sz="2690" spc="-1" strike="noStrike">
                <a:solidFill>
                  <a:srgbClr val="000000"/>
                </a:solidFill>
                <a:latin typeface="Arial"/>
                <a:ea typeface="Arial"/>
              </a:rPr>
              <a:t>g </a:t>
            </a:r>
            <a:r>
              <a:rPr b="0" lang="en-US" sz="2690" spc="-1" strike="noStrike">
                <a:solidFill>
                  <a:srgbClr val="000000"/>
                </a:solidFill>
                <a:latin typeface="Arial"/>
                <a:ea typeface="Arial"/>
              </a:rPr>
              <a:t>Cur</a:t>
            </a:r>
            <a:r>
              <a:rPr b="0" lang="en-US" sz="2690" spc="-1" strike="noStrike">
                <a:solidFill>
                  <a:srgbClr val="000000"/>
                </a:solidFill>
                <a:latin typeface="Arial"/>
                <a:ea typeface="Arial"/>
              </a:rPr>
              <a:t>ve</a:t>
            </a:r>
            <a:endParaRPr b="0" lang="en-US" sz="2690" spc="-1" strike="noStrike">
              <a:latin typeface="Arial"/>
            </a:endParaRPr>
          </a:p>
        </p:txBody>
      </p:sp>
      <p:sp>
        <p:nvSpPr>
          <p:cNvPr id="95" name="Google Shape;73;p16_3"/>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00000"/>
              </a:lnSpc>
              <a:tabLst>
                <a:tab algn="l" pos="0"/>
              </a:tabLst>
            </a:pPr>
            <a:r>
              <a:rPr b="0" lang="en-US" sz="1800" spc="-1" strike="noStrike">
                <a:solidFill>
                  <a:srgbClr val="585858"/>
                </a:solidFill>
                <a:latin typeface="Arial"/>
                <a:ea typeface="Arial"/>
              </a:rPr>
              <a:t>Plot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curves </a:t>
            </a:r>
            <a:r>
              <a:rPr b="0" lang="en-US" sz="1800" spc="-1" strike="noStrike">
                <a:solidFill>
                  <a:srgbClr val="585858"/>
                </a:solidFill>
                <a:latin typeface="Arial"/>
                <a:ea typeface="Arial"/>
              </a:rPr>
              <a:t>using the </a:t>
            </a:r>
            <a:r>
              <a:rPr b="0" lang="en-US" sz="1800" spc="-1" strike="noStrike">
                <a:solidFill>
                  <a:srgbClr val="585858"/>
                </a:solidFill>
                <a:latin typeface="Arial"/>
                <a:ea typeface="Arial"/>
              </a:rPr>
              <a:t>learning </a:t>
            </a:r>
            <a:r>
              <a:rPr b="0" lang="en-US" sz="1800" spc="-1" strike="noStrike">
                <a:solidFill>
                  <a:srgbClr val="585858"/>
                </a:solidFill>
                <a:latin typeface="Arial"/>
                <a:ea typeface="Arial"/>
              </a:rPr>
              <a:t>rates = 5</a:t>
            </a:r>
            <a:r>
              <a:rPr b="0" lang="en-US" sz="1400" spc="-1" strike="noStrike">
                <a:solidFill>
                  <a:srgbClr val="000000"/>
                </a:solidFill>
                <a:latin typeface="Arial"/>
                <a:ea typeface="Arial"/>
              </a:rPr>
              <a:t>e-</a:t>
            </a:r>
            <a:r>
              <a:rPr b="0" lang="en-US" sz="1400" spc="-1" strike="noStrike">
                <a:solidFill>
                  <a:srgbClr val="000000"/>
                </a:solidFill>
                <a:latin typeface="Arial"/>
                <a:ea typeface="Arial"/>
              </a:rPr>
              <a:t>2</a:t>
            </a:r>
            <a:endParaRPr b="0" lang="en-US" sz="1400" spc="-1" strike="noStrike">
              <a:latin typeface="Arial"/>
            </a:endParaRPr>
          </a:p>
          <a:p>
            <a:pPr>
              <a:lnSpc>
                <a:spcPct val="115000"/>
              </a:lnSpc>
              <a:tabLst>
                <a:tab algn="l" pos="0"/>
              </a:tabLst>
            </a:pPr>
            <a:endParaRPr b="0" lang="en-US" sz="1400" spc="-1" strike="noStrike">
              <a:latin typeface="Arial"/>
            </a:endParaRPr>
          </a:p>
        </p:txBody>
      </p:sp>
      <p:pic>
        <p:nvPicPr>
          <p:cNvPr id="96" name="" descr=""/>
          <p:cNvPicPr/>
          <p:nvPr/>
        </p:nvPicPr>
        <p:blipFill>
          <a:blip r:embed="rId1"/>
          <a:stretch/>
        </p:blipFill>
        <p:spPr>
          <a:xfrm>
            <a:off x="125640" y="1694520"/>
            <a:ext cx="4446360" cy="3334680"/>
          </a:xfrm>
          <a:prstGeom prst="rect">
            <a:avLst/>
          </a:prstGeom>
          <a:ln w="0">
            <a:noFill/>
          </a:ln>
        </p:spPr>
      </p:pic>
      <p:pic>
        <p:nvPicPr>
          <p:cNvPr id="97" name="" descr=""/>
          <p:cNvPicPr/>
          <p:nvPr/>
        </p:nvPicPr>
        <p:blipFill>
          <a:blip r:embed="rId2"/>
          <a:stretch/>
        </p:blipFill>
        <p:spPr>
          <a:xfrm>
            <a:off x="4343400" y="1600200"/>
            <a:ext cx="4591080" cy="3443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78;p17"/>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marL="438840" indent="-389160">
              <a:lnSpc>
                <a:spcPct val="100000"/>
              </a:lnSpc>
              <a:buClr>
                <a:srgbClr val="000000"/>
              </a:buClr>
              <a:buFont typeface="StarSymbol"/>
              <a:buAutoNum type="arabicPeriod"/>
            </a:pPr>
            <a:r>
              <a:rPr b="0" lang="en-US" sz="2690" spc="-1" strike="noStrike">
                <a:solidFill>
                  <a:srgbClr val="000000"/>
                </a:solidFill>
                <a:latin typeface="Arial"/>
                <a:ea typeface="Arial"/>
              </a:rPr>
              <a:t>Learning Rates</a:t>
            </a:r>
            <a:endParaRPr b="0" lang="en-US" sz="2690" spc="-1" strike="noStrike">
              <a:latin typeface="Arial"/>
            </a:endParaRPr>
          </a:p>
        </p:txBody>
      </p:sp>
      <p:sp>
        <p:nvSpPr>
          <p:cNvPr id="99" name="Google Shape;79;p17"/>
          <p:cNvSpPr/>
          <p:nvPr/>
        </p:nvSpPr>
        <p:spPr>
          <a:xfrm>
            <a:off x="311760" y="1152360"/>
            <a:ext cx="8519400" cy="3415320"/>
          </a:xfrm>
          <a:prstGeom prst="rect">
            <a:avLst/>
          </a:prstGeom>
          <a:noFill/>
          <a:ln w="12600">
            <a:noFill/>
          </a:ln>
        </p:spPr>
        <p:style>
          <a:lnRef idx="0"/>
          <a:fillRef idx="0"/>
          <a:effectRef idx="0"/>
          <a:fontRef idx="minor"/>
        </p:style>
        <p:txBody>
          <a:bodyPr lIns="90000" rIns="90000" tIns="91440" bIns="91440">
            <a:noAutofit/>
          </a:bodyPr>
          <a:p>
            <a:pPr>
              <a:lnSpc>
                <a:spcPct val="115000"/>
              </a:lnSpc>
              <a:spcBef>
                <a:spcPts val="1599"/>
              </a:spcBef>
              <a:tabLst>
                <a:tab algn="l" pos="0"/>
              </a:tabLst>
            </a:pPr>
            <a:r>
              <a:rPr b="0" lang="en-US" sz="1800" spc="-1" strike="noStrike">
                <a:solidFill>
                  <a:srgbClr val="585858"/>
                </a:solidFill>
                <a:latin typeface="Arial"/>
                <a:ea typeface="Arial"/>
              </a:rPr>
              <a:t>Describe and Explain your findings: </a:t>
            </a:r>
            <a:endParaRPr b="0" lang="en-US" sz="1800" spc="-1" strike="noStrike">
              <a:latin typeface="Arial"/>
            </a:endParaRPr>
          </a:p>
        </p:txBody>
      </p:sp>
      <p:sp>
        <p:nvSpPr>
          <p:cNvPr id="100" name=""/>
          <p:cNvSpPr txBox="1"/>
          <p:nvPr/>
        </p:nvSpPr>
        <p:spPr>
          <a:xfrm>
            <a:off x="0" y="1600200"/>
            <a:ext cx="9144000" cy="3429000"/>
          </a:xfrm>
          <a:prstGeom prst="rect">
            <a:avLst/>
          </a:prstGeom>
          <a:noFill/>
          <a:ln w="0">
            <a:noFill/>
          </a:ln>
        </p:spPr>
        <p:txBody>
          <a:bodyPr lIns="90000" rIns="90000" tIns="45000" bIns="45000">
            <a:normAutofit fontScale="73000"/>
          </a:bodyPr>
          <a:p>
            <a:r>
              <a:rPr b="0" lang="en-US" sz="1800" spc="-1" strike="noStrike">
                <a:latin typeface="Arial"/>
                <a:ea typeface="Noto Sans CJK SC"/>
              </a:rPr>
              <a:t>From the </a:t>
            </a:r>
            <a:r>
              <a:rPr b="0" lang="en-US" sz="1800" spc="-1" strike="noStrike">
                <a:latin typeface="Arial"/>
                <a:ea typeface="Noto Sans CJK SC"/>
              </a:rPr>
              <a:t>experimen</a:t>
            </a:r>
            <a:r>
              <a:rPr b="0" lang="en-US" sz="1800" spc="-1" strike="noStrike">
                <a:latin typeface="Arial"/>
                <a:ea typeface="Noto Sans CJK SC"/>
              </a:rPr>
              <a:t>t on </a:t>
            </a:r>
            <a:r>
              <a:rPr b="0" lang="en-US" sz="1800" spc="-1" strike="noStrike">
                <a:latin typeface="Arial"/>
                <a:ea typeface="Noto Sans CJK SC"/>
              </a:rPr>
              <a:t>learning </a:t>
            </a:r>
            <a:r>
              <a:rPr b="0" lang="en-US" sz="1800" spc="-1" strike="noStrike">
                <a:latin typeface="Arial"/>
                <a:ea typeface="Noto Sans CJK SC"/>
              </a:rPr>
              <a:t>rates for </a:t>
            </a:r>
            <a:r>
              <a:rPr b="0" lang="en-US" sz="1400" spc="-1" strike="noStrike">
                <a:solidFill>
                  <a:srgbClr val="000000"/>
                </a:solidFill>
                <a:latin typeface="Arial"/>
                <a:ea typeface="Arial"/>
              </a:rPr>
              <a:t>1e-2</a:t>
            </a:r>
            <a:r>
              <a:rPr b="0" lang="en-US" sz="1800" spc="-1" strike="noStrike">
                <a:latin typeface="Arial"/>
              </a:rPr>
              <a:t>, we </a:t>
            </a:r>
            <a:r>
              <a:rPr b="0" lang="en-US" sz="1800" spc="-1" strike="noStrike">
                <a:latin typeface="Arial"/>
              </a:rPr>
              <a:t>see the </a:t>
            </a:r>
            <a:r>
              <a:rPr b="0" lang="en-US" sz="1800" spc="-1" strike="noStrike">
                <a:latin typeface="Arial"/>
              </a:rPr>
              <a:t>learning is </a:t>
            </a:r>
            <a:r>
              <a:rPr b="0" lang="en-US" sz="1800" spc="-1" strike="noStrike">
                <a:latin typeface="Arial"/>
              </a:rPr>
              <a:t>stuck on </a:t>
            </a:r>
            <a:r>
              <a:rPr b="0" lang="en-US" sz="1800" spc="-1" strike="noStrike">
                <a:latin typeface="Arial"/>
              </a:rPr>
              <a:t>saddle </a:t>
            </a:r>
            <a:r>
              <a:rPr b="0" lang="en-US" sz="1800" spc="-1" strike="noStrike">
                <a:latin typeface="Arial"/>
              </a:rPr>
              <a:t>points at </a:t>
            </a:r>
            <a:r>
              <a:rPr b="0" lang="en-US" sz="1800" spc="-1" strike="noStrike">
                <a:latin typeface="Arial"/>
              </a:rPr>
              <a:t>the start </a:t>
            </a:r>
            <a:r>
              <a:rPr b="0" lang="en-US" sz="1800" spc="-1" strike="noStrike">
                <a:latin typeface="Arial"/>
              </a:rPr>
              <a:t>of the </a:t>
            </a:r>
            <a:r>
              <a:rPr b="0" lang="en-US" sz="1800" spc="-1" strike="noStrike">
                <a:latin typeface="Arial"/>
              </a:rPr>
              <a:t>training </a:t>
            </a:r>
            <a:r>
              <a:rPr b="0" lang="en-US" sz="1800" spc="-1" strike="noStrike">
                <a:latin typeface="Arial"/>
              </a:rPr>
              <a:t>process. </a:t>
            </a:r>
            <a:r>
              <a:rPr b="0" lang="en-US" sz="1800" spc="-1" strike="noStrike">
                <a:latin typeface="Arial"/>
              </a:rPr>
              <a:t>This could </a:t>
            </a:r>
            <a:r>
              <a:rPr b="0" lang="en-US" sz="1800" spc="-1" strike="noStrike">
                <a:latin typeface="Arial"/>
              </a:rPr>
              <a:t>be due to </a:t>
            </a:r>
            <a:r>
              <a:rPr b="0" lang="en-US" sz="1800" spc="-1" strike="noStrike">
                <a:latin typeface="Arial"/>
              </a:rPr>
              <a:t>the </a:t>
            </a:r>
            <a:r>
              <a:rPr b="0" lang="en-US" sz="1800" spc="-1" strike="noStrike">
                <a:latin typeface="Arial"/>
              </a:rPr>
              <a:t>initializatio</a:t>
            </a:r>
            <a:r>
              <a:rPr b="0" lang="en-US" sz="1800" spc="-1" strike="noStrike">
                <a:latin typeface="Arial"/>
              </a:rPr>
              <a:t>n for </a:t>
            </a:r>
            <a:r>
              <a:rPr b="0" lang="en-US" sz="1800" spc="-1" strike="noStrike">
                <a:latin typeface="Arial"/>
              </a:rPr>
              <a:t>weights. </a:t>
            </a:r>
            <a:r>
              <a:rPr b="0" lang="en-US" sz="1800" spc="-1" strike="noStrike">
                <a:latin typeface="Arial"/>
              </a:rPr>
              <a:t>By using a </a:t>
            </a:r>
            <a:r>
              <a:rPr b="0" lang="en-US" sz="1800" spc="-1" strike="noStrike">
                <a:latin typeface="Arial"/>
              </a:rPr>
              <a:t>higher </a:t>
            </a:r>
            <a:r>
              <a:rPr b="0" lang="en-US" sz="1800" spc="-1" strike="noStrike">
                <a:latin typeface="Arial"/>
              </a:rPr>
              <a:t>learning </a:t>
            </a:r>
            <a:r>
              <a:rPr b="0" lang="en-US" sz="1800" spc="-1" strike="noStrike">
                <a:latin typeface="Arial"/>
              </a:rPr>
              <a:t>rate, we </a:t>
            </a:r>
            <a:r>
              <a:rPr b="0" lang="en-US" sz="1800" spc="-1" strike="noStrike">
                <a:latin typeface="Arial"/>
              </a:rPr>
              <a:t>see that </a:t>
            </a:r>
            <a:r>
              <a:rPr b="0" lang="en-US" sz="1800" spc="-1" strike="noStrike">
                <a:latin typeface="Arial"/>
              </a:rPr>
              <a:t>we are </a:t>
            </a:r>
            <a:r>
              <a:rPr b="0" lang="en-US" sz="1800" spc="-1" strike="noStrike">
                <a:latin typeface="Arial"/>
              </a:rPr>
              <a:t>able to </a:t>
            </a:r>
            <a:r>
              <a:rPr b="0" lang="en-US" sz="1800" spc="-1" strike="noStrike">
                <a:latin typeface="Arial"/>
              </a:rPr>
              <a:t>come out </a:t>
            </a:r>
            <a:r>
              <a:rPr b="0" lang="en-US" sz="1800" spc="-1" strike="noStrike">
                <a:latin typeface="Arial"/>
              </a:rPr>
              <a:t>of the </a:t>
            </a:r>
            <a:r>
              <a:rPr b="0" lang="en-US" sz="1800" spc="-1" strike="noStrike">
                <a:latin typeface="Arial"/>
              </a:rPr>
              <a:t>saddle </a:t>
            </a:r>
            <a:r>
              <a:rPr b="0" lang="en-US" sz="1800" spc="-1" strike="noStrike">
                <a:latin typeface="Arial"/>
              </a:rPr>
              <a:t>point. </a:t>
            </a:r>
            <a:r>
              <a:rPr b="0" lang="en-US" sz="1800" spc="-1" strike="noStrike">
                <a:latin typeface="Arial"/>
              </a:rPr>
              <a:t>However, </a:t>
            </a:r>
            <a:r>
              <a:rPr b="0" lang="en-US" sz="1800" spc="-1" strike="noStrike">
                <a:latin typeface="Arial"/>
              </a:rPr>
              <a:t>we also </a:t>
            </a:r>
            <a:r>
              <a:rPr b="0" lang="en-US" sz="1800" spc="-1" strike="noStrike">
                <a:latin typeface="Arial"/>
              </a:rPr>
              <a:t>know that </a:t>
            </a:r>
            <a:r>
              <a:rPr b="0" lang="en-US" sz="1800" spc="-1" strike="noStrike">
                <a:latin typeface="Arial"/>
              </a:rPr>
              <a:t>a high </a:t>
            </a:r>
            <a:r>
              <a:rPr b="0" lang="en-US" sz="1800" spc="-1" strike="noStrike">
                <a:latin typeface="Arial"/>
              </a:rPr>
              <a:t>learning </a:t>
            </a:r>
            <a:r>
              <a:rPr b="0" lang="en-US" sz="1800" spc="-1" strike="noStrike">
                <a:latin typeface="Arial"/>
              </a:rPr>
              <a:t>rate can </a:t>
            </a:r>
            <a:r>
              <a:rPr b="0" lang="en-US" sz="1800" spc="-1" strike="noStrike">
                <a:latin typeface="Arial"/>
              </a:rPr>
              <a:t>lead to </a:t>
            </a:r>
            <a:r>
              <a:rPr b="0" lang="en-US" sz="1800" spc="-1" strike="noStrike">
                <a:latin typeface="Arial"/>
              </a:rPr>
              <a:t>unstable </a:t>
            </a:r>
            <a:r>
              <a:rPr b="0" lang="en-US" sz="1800" spc="-1" strike="noStrike">
                <a:latin typeface="Arial"/>
              </a:rPr>
              <a:t>learning </a:t>
            </a:r>
            <a:r>
              <a:rPr b="0" lang="en-US" sz="1800" spc="-1" strike="noStrike">
                <a:latin typeface="Arial"/>
              </a:rPr>
              <a:t>where the </a:t>
            </a:r>
            <a:r>
              <a:rPr b="0" lang="en-US" sz="1800" spc="-1" strike="noStrike">
                <a:latin typeface="Arial"/>
              </a:rPr>
              <a:t>gradients </a:t>
            </a:r>
            <a:r>
              <a:rPr b="0" lang="en-US" sz="1800" spc="-1" strike="noStrike">
                <a:latin typeface="Arial"/>
              </a:rPr>
              <a:t>are in </a:t>
            </a:r>
            <a:r>
              <a:rPr b="0" lang="en-US" sz="1800" spc="-1" strike="noStrike">
                <a:latin typeface="Arial"/>
              </a:rPr>
              <a:t>constant </a:t>
            </a:r>
            <a:r>
              <a:rPr b="0" lang="en-US" sz="1800" spc="-1" strike="noStrike">
                <a:latin typeface="Arial"/>
              </a:rPr>
              <a:t>flux </a:t>
            </a:r>
            <a:r>
              <a:rPr b="0" lang="en-US" sz="1800" spc="-1" strike="noStrike">
                <a:latin typeface="Arial"/>
              </a:rPr>
              <a:t>instead of </a:t>
            </a:r>
            <a:r>
              <a:rPr b="0" lang="en-US" sz="1800" spc="-1" strike="noStrike">
                <a:latin typeface="Arial"/>
              </a:rPr>
              <a:t>majority of </a:t>
            </a:r>
            <a:r>
              <a:rPr b="0" lang="en-US" sz="1800" spc="-1" strike="noStrike">
                <a:latin typeface="Arial"/>
              </a:rPr>
              <a:t>stable </a:t>
            </a:r>
            <a:r>
              <a:rPr b="0" lang="en-US" sz="1800" spc="-1" strike="noStrike">
                <a:latin typeface="Arial"/>
              </a:rPr>
              <a:t>weights. </a:t>
            </a:r>
            <a:r>
              <a:rPr b="0" lang="en-US" sz="1800" spc="-1" strike="noStrike">
                <a:latin typeface="Arial"/>
              </a:rPr>
              <a:t>From the </a:t>
            </a:r>
            <a:r>
              <a:rPr b="0" lang="en-US" sz="1800" spc="-1" strike="noStrike">
                <a:latin typeface="Arial"/>
              </a:rPr>
              <a:t>theory, we </a:t>
            </a:r>
            <a:r>
              <a:rPr b="0" lang="en-US" sz="1800" spc="-1" strike="noStrike">
                <a:latin typeface="Arial"/>
              </a:rPr>
              <a:t>know that </a:t>
            </a:r>
            <a:r>
              <a:rPr b="0" lang="en-US" sz="1800" spc="-1" strike="noStrike">
                <a:latin typeface="Arial"/>
              </a:rPr>
              <a:t>if the </a:t>
            </a:r>
            <a:r>
              <a:rPr b="0" lang="en-US" sz="1800" spc="-1" strike="noStrike">
                <a:latin typeface="Arial"/>
              </a:rPr>
              <a:t>learning </a:t>
            </a:r>
            <a:r>
              <a:rPr b="0" lang="en-US" sz="1800" spc="-1" strike="noStrike">
                <a:latin typeface="Arial"/>
              </a:rPr>
              <a:t>rate is </a:t>
            </a:r>
            <a:r>
              <a:rPr b="0" lang="en-US" sz="1800" spc="-1" strike="noStrike">
                <a:latin typeface="Arial"/>
              </a:rPr>
              <a:t>extremely </a:t>
            </a:r>
            <a:r>
              <a:rPr b="0" lang="en-US" sz="1800" spc="-1" strike="noStrike">
                <a:latin typeface="Arial"/>
              </a:rPr>
              <a:t>high, the </a:t>
            </a:r>
            <a:r>
              <a:rPr b="0" lang="en-US" sz="1800" spc="-1" strike="noStrike">
                <a:latin typeface="Arial"/>
              </a:rPr>
              <a:t>model can </a:t>
            </a:r>
            <a:r>
              <a:rPr b="0" lang="en-US" sz="1800" spc="-1" strike="noStrike">
                <a:latin typeface="Arial"/>
              </a:rPr>
              <a:t>diverge </a:t>
            </a:r>
            <a:r>
              <a:rPr b="0" lang="en-US" sz="1800" spc="-1" strike="noStrike">
                <a:latin typeface="Arial"/>
              </a:rPr>
              <a:t>instead of </a:t>
            </a:r>
            <a:r>
              <a:rPr b="0" lang="en-US" sz="1800" spc="-1" strike="noStrike">
                <a:latin typeface="Arial"/>
              </a:rPr>
              <a:t>convergin</a:t>
            </a:r>
            <a:r>
              <a:rPr b="0" lang="en-US" sz="1800" spc="-1" strike="noStrike">
                <a:latin typeface="Arial"/>
              </a:rPr>
              <a:t>g. This </a:t>
            </a:r>
            <a:r>
              <a:rPr b="0" lang="en-US" sz="1800" spc="-1" strike="noStrike">
                <a:latin typeface="Arial"/>
              </a:rPr>
              <a:t>can also </a:t>
            </a:r>
            <a:r>
              <a:rPr b="0" lang="en-US" sz="1800" spc="-1" strike="noStrike">
                <a:latin typeface="Arial"/>
              </a:rPr>
              <a:t>be </a:t>
            </a:r>
            <a:r>
              <a:rPr b="0" lang="en-US" sz="1800" spc="-1" strike="noStrike">
                <a:latin typeface="Arial"/>
              </a:rPr>
              <a:t>understoo</a:t>
            </a:r>
            <a:r>
              <a:rPr b="0" lang="en-US" sz="1800" spc="-1" strike="noStrike">
                <a:latin typeface="Arial"/>
              </a:rPr>
              <a:t>d from </a:t>
            </a:r>
            <a:r>
              <a:rPr b="0" lang="en-US" sz="1800" spc="-1" strike="noStrike">
                <a:latin typeface="Arial"/>
              </a:rPr>
              <a:t>Taylor </a:t>
            </a:r>
            <a:r>
              <a:rPr b="0" lang="en-US" sz="1800" spc="-1" strike="noStrike">
                <a:latin typeface="Arial"/>
              </a:rPr>
              <a:t>series </a:t>
            </a:r>
            <a:r>
              <a:rPr b="0" lang="en-US" sz="1800" spc="-1" strike="noStrike">
                <a:latin typeface="Arial"/>
              </a:rPr>
              <a:t>expansion </a:t>
            </a:r>
            <a:r>
              <a:rPr b="0" lang="en-US" sz="1800" spc="-1" strike="noStrike">
                <a:latin typeface="Arial"/>
              </a:rPr>
              <a:t>where a </a:t>
            </a:r>
            <a:r>
              <a:rPr b="0" lang="en-US" sz="1800" spc="-1" strike="noStrike">
                <a:latin typeface="Arial"/>
              </a:rPr>
              <a:t>high </a:t>
            </a:r>
            <a:r>
              <a:rPr b="0" lang="en-US" sz="1800" spc="-1" strike="noStrike">
                <a:latin typeface="Arial"/>
              </a:rPr>
              <a:t>learning </a:t>
            </a:r>
            <a:r>
              <a:rPr b="0" lang="en-US" sz="1800" spc="-1" strike="noStrike">
                <a:latin typeface="Arial"/>
              </a:rPr>
              <a:t>rate can </a:t>
            </a:r>
            <a:r>
              <a:rPr b="0" lang="en-US" sz="1800" spc="-1" strike="noStrike">
                <a:latin typeface="Arial"/>
              </a:rPr>
              <a:t>start </a:t>
            </a:r>
            <a:r>
              <a:rPr b="0" lang="en-US" sz="1800" spc="-1" strike="noStrike">
                <a:latin typeface="Arial"/>
              </a:rPr>
              <a:t>dominatin</a:t>
            </a:r>
            <a:r>
              <a:rPr b="0" lang="en-US" sz="1800" spc="-1" strike="noStrike">
                <a:latin typeface="Arial"/>
              </a:rPr>
              <a:t>g the </a:t>
            </a:r>
            <a:r>
              <a:rPr b="0" lang="en-US" sz="1800" spc="-1" strike="noStrike">
                <a:latin typeface="Arial"/>
              </a:rPr>
              <a:t>curve part </a:t>
            </a:r>
            <a:r>
              <a:rPr b="0" lang="en-US" sz="1800" spc="-1" strike="noStrike">
                <a:latin typeface="Arial"/>
              </a:rPr>
              <a:t>instead of </a:t>
            </a:r>
            <a:r>
              <a:rPr b="0" lang="en-US" sz="1800" spc="-1" strike="noStrike">
                <a:latin typeface="Arial"/>
              </a:rPr>
              <a:t>linear, </a:t>
            </a:r>
            <a:r>
              <a:rPr b="0" lang="en-US" sz="1800" spc="-1" strike="noStrike">
                <a:latin typeface="Arial"/>
              </a:rPr>
              <a:t>leading to </a:t>
            </a:r>
            <a:r>
              <a:rPr b="0" lang="en-US" sz="1800" spc="-1" strike="noStrike">
                <a:latin typeface="Arial"/>
              </a:rPr>
              <a:t>increase </a:t>
            </a:r>
            <a:r>
              <a:rPr b="0" lang="en-US" sz="1800" spc="-1" strike="noStrike">
                <a:latin typeface="Arial"/>
              </a:rPr>
              <a:t>the loss </a:t>
            </a:r>
            <a:r>
              <a:rPr b="0" lang="en-US" sz="1800" spc="-1" strike="noStrike">
                <a:latin typeface="Arial"/>
              </a:rPr>
              <a:t>function.</a:t>
            </a:r>
            <a:endParaRPr b="0" lang="en-US" sz="1800" spc="-1" strike="noStrike">
              <a:latin typeface="Arial"/>
            </a:endParaRPr>
          </a:p>
          <a:p>
            <a:r>
              <a:rPr b="0" lang="en-US" sz="1800" spc="-1" strike="noStrike">
                <a:latin typeface="Arial"/>
              </a:rPr>
              <a:t>Also, a </a:t>
            </a:r>
            <a:r>
              <a:rPr b="0" lang="en-US" sz="1800" spc="-1" strike="noStrike">
                <a:latin typeface="Arial"/>
              </a:rPr>
              <a:t>small </a:t>
            </a:r>
            <a:r>
              <a:rPr b="0" lang="en-US" sz="1800" spc="-1" strike="noStrike">
                <a:latin typeface="Arial"/>
              </a:rPr>
              <a:t>learning </a:t>
            </a:r>
            <a:r>
              <a:rPr b="0" lang="en-US" sz="1800" spc="-1" strike="noStrike">
                <a:latin typeface="Arial"/>
              </a:rPr>
              <a:t>rate </a:t>
            </a:r>
            <a:r>
              <a:rPr b="0" lang="en-US" sz="1800" spc="-1" strike="noStrike">
                <a:latin typeface="Arial"/>
              </a:rPr>
              <a:t>means we </a:t>
            </a:r>
            <a:r>
              <a:rPr b="0" lang="en-US" sz="1800" spc="-1" strike="noStrike">
                <a:latin typeface="Arial"/>
              </a:rPr>
              <a:t>move very </a:t>
            </a:r>
            <a:r>
              <a:rPr b="0" lang="en-US" sz="1800" spc="-1" strike="noStrike">
                <a:latin typeface="Arial"/>
              </a:rPr>
              <a:t>slowly </a:t>
            </a:r>
            <a:r>
              <a:rPr b="0" lang="en-US" sz="1800" spc="-1" strike="noStrike">
                <a:latin typeface="Arial"/>
              </a:rPr>
              <a:t>towards </a:t>
            </a:r>
            <a:r>
              <a:rPr b="0" lang="en-US" sz="1800" spc="-1" strike="noStrike">
                <a:latin typeface="Arial"/>
              </a:rPr>
              <a:t>the </a:t>
            </a:r>
            <a:r>
              <a:rPr b="0" lang="en-US" sz="1800" spc="-1" strike="noStrike">
                <a:latin typeface="Arial"/>
              </a:rPr>
              <a:t>minima </a:t>
            </a:r>
            <a:r>
              <a:rPr b="0" lang="en-US" sz="1800" spc="-1" strike="noStrike">
                <a:latin typeface="Arial"/>
              </a:rPr>
              <a:t>which </a:t>
            </a:r>
            <a:r>
              <a:rPr b="0" lang="en-US" sz="1800" spc="-1" strike="noStrike">
                <a:latin typeface="Arial"/>
              </a:rPr>
              <a:t>could be </a:t>
            </a:r>
            <a:r>
              <a:rPr b="0" lang="en-US" sz="1800" spc="-1" strike="noStrike">
                <a:latin typeface="Arial"/>
              </a:rPr>
              <a:t>very far </a:t>
            </a:r>
            <a:r>
              <a:rPr b="0" lang="en-US" sz="1800" spc="-1" strike="noStrike">
                <a:latin typeface="Arial"/>
              </a:rPr>
              <a:t>off. So, a </a:t>
            </a:r>
            <a:r>
              <a:rPr b="0" lang="en-US" sz="1800" spc="-1" strike="noStrike">
                <a:latin typeface="Arial"/>
              </a:rPr>
              <a:t>high </a:t>
            </a:r>
            <a:r>
              <a:rPr b="0" lang="en-US" sz="1800" spc="-1" strike="noStrike">
                <a:latin typeface="Arial"/>
              </a:rPr>
              <a:t>learning </a:t>
            </a:r>
            <a:r>
              <a:rPr b="0" lang="en-US" sz="1800" spc="-1" strike="noStrike">
                <a:latin typeface="Arial"/>
              </a:rPr>
              <a:t>rate for </a:t>
            </a:r>
            <a:r>
              <a:rPr b="0" lang="en-US" sz="1800" spc="-1" strike="noStrike">
                <a:latin typeface="Arial"/>
              </a:rPr>
              <a:t>the initial </a:t>
            </a:r>
            <a:r>
              <a:rPr b="0" lang="en-US" sz="1800" spc="-1" strike="noStrike">
                <a:latin typeface="Arial"/>
              </a:rPr>
              <a:t>epochs </a:t>
            </a:r>
            <a:r>
              <a:rPr b="0" lang="en-US" sz="1800" spc="-1" strike="noStrike">
                <a:latin typeface="Arial"/>
              </a:rPr>
              <a:t>can move </a:t>
            </a:r>
            <a:r>
              <a:rPr b="0" lang="en-US" sz="1800" spc="-1" strike="noStrike">
                <a:latin typeface="Arial"/>
              </a:rPr>
              <a:t>quickly </a:t>
            </a:r>
            <a:r>
              <a:rPr b="0" lang="en-US" sz="1800" spc="-1" strike="noStrike">
                <a:latin typeface="Arial"/>
              </a:rPr>
              <a:t>towards </a:t>
            </a:r>
            <a:r>
              <a:rPr b="0" lang="en-US" sz="1800" spc="-1" strike="noStrike">
                <a:latin typeface="Arial"/>
              </a:rPr>
              <a:t>the </a:t>
            </a:r>
            <a:r>
              <a:rPr b="0" lang="en-US" sz="1800" spc="-1" strike="noStrike">
                <a:latin typeface="Arial"/>
              </a:rPr>
              <a:t>minima </a:t>
            </a:r>
            <a:r>
              <a:rPr b="0" lang="en-US" sz="1800" spc="-1" strike="noStrike">
                <a:latin typeface="Arial"/>
              </a:rPr>
              <a:t>and can </a:t>
            </a:r>
            <a:r>
              <a:rPr b="0" lang="en-US" sz="1800" spc="-1" strike="noStrike">
                <a:latin typeface="Arial"/>
              </a:rPr>
              <a:t>later be </a:t>
            </a:r>
            <a:r>
              <a:rPr b="0" lang="en-US" sz="1800" spc="-1" strike="noStrike">
                <a:latin typeface="Arial"/>
              </a:rPr>
              <a:t>scheduled </a:t>
            </a:r>
            <a:r>
              <a:rPr b="0" lang="en-US" sz="1800" spc="-1" strike="noStrike">
                <a:latin typeface="Arial"/>
              </a:rPr>
              <a:t>to </a:t>
            </a:r>
            <a:r>
              <a:rPr b="0" lang="en-US" sz="1800" spc="-1" strike="noStrike">
                <a:latin typeface="Arial"/>
              </a:rPr>
              <a:t>exponenti</a:t>
            </a:r>
            <a:r>
              <a:rPr b="0" lang="en-US" sz="1800" spc="-1" strike="noStrike">
                <a:latin typeface="Arial"/>
              </a:rPr>
              <a:t>ally decay </a:t>
            </a:r>
            <a:r>
              <a:rPr b="0" lang="en-US" sz="1800" spc="-1" strike="noStrike">
                <a:latin typeface="Arial"/>
              </a:rPr>
              <a:t>for stable </a:t>
            </a:r>
            <a:r>
              <a:rPr b="0" lang="en-US" sz="1800" spc="-1" strike="noStrike">
                <a:latin typeface="Arial"/>
              </a:rPr>
              <a:t>learning.</a:t>
            </a:r>
            <a:endParaRPr b="0" lang="en-US" sz="1800" spc="-1" strike="noStrike">
              <a:latin typeface="Arial"/>
            </a:endParaRPr>
          </a:p>
          <a:p>
            <a:r>
              <a:rPr b="0" lang="en-US" sz="1800" spc="-1" strike="noStrike">
                <a:latin typeface="Arial"/>
              </a:rPr>
              <a:t>Learning </a:t>
            </a:r>
            <a:r>
              <a:rPr b="0" lang="en-US" sz="1800" spc="-1" strike="noStrike">
                <a:latin typeface="Arial"/>
              </a:rPr>
              <a:t>rate helps </a:t>
            </a:r>
            <a:r>
              <a:rPr b="0" lang="en-US" sz="1800" spc="-1" strike="noStrike">
                <a:latin typeface="Arial"/>
              </a:rPr>
              <a:t>in </a:t>
            </a:r>
            <a:r>
              <a:rPr b="0" lang="en-US" sz="1800" spc="-1" strike="noStrike">
                <a:latin typeface="Arial"/>
              </a:rPr>
              <a:t>controlling </a:t>
            </a:r>
            <a:r>
              <a:rPr b="0" lang="en-US" sz="1800" spc="-1" strike="noStrike">
                <a:latin typeface="Arial"/>
              </a:rPr>
              <a:t>the </a:t>
            </a:r>
            <a:r>
              <a:rPr b="0" lang="en-US" sz="1800" spc="-1" strike="noStrike">
                <a:latin typeface="Arial"/>
              </a:rPr>
              <a:t>gradients </a:t>
            </a:r>
            <a:r>
              <a:rPr b="0" lang="en-US" sz="1800" spc="-1" strike="noStrike">
                <a:latin typeface="Arial"/>
              </a:rPr>
              <a:t>received </a:t>
            </a:r>
            <a:r>
              <a:rPr b="0" lang="en-US" sz="1800" spc="-1" strike="noStrike">
                <a:latin typeface="Arial"/>
              </a:rPr>
              <a:t>from a </a:t>
            </a:r>
            <a:r>
              <a:rPr b="0" lang="en-US" sz="1800" spc="-1" strike="noStrike">
                <a:latin typeface="Arial"/>
              </a:rPr>
              <a:t>mini </a:t>
            </a:r>
            <a:r>
              <a:rPr b="0" lang="en-US" sz="1800" spc="-1" strike="noStrike">
                <a:latin typeface="Arial"/>
              </a:rPr>
              <a:t>batch. A </a:t>
            </a:r>
            <a:r>
              <a:rPr b="0" lang="en-US" sz="1800" spc="-1" strike="noStrike">
                <a:latin typeface="Arial"/>
              </a:rPr>
              <a:t>high </a:t>
            </a:r>
            <a:r>
              <a:rPr b="0" lang="en-US" sz="1800" spc="-1" strike="noStrike">
                <a:latin typeface="Arial"/>
              </a:rPr>
              <a:t>learning </a:t>
            </a:r>
            <a:r>
              <a:rPr b="0" lang="en-US" sz="1800" spc="-1" strike="noStrike">
                <a:latin typeface="Arial"/>
              </a:rPr>
              <a:t>rate may </a:t>
            </a:r>
            <a:r>
              <a:rPr b="0" lang="en-US" sz="1800" spc="-1" strike="noStrike">
                <a:latin typeface="Arial"/>
              </a:rPr>
              <a:t>move </a:t>
            </a:r>
            <a:r>
              <a:rPr b="0" lang="en-US" sz="1800" spc="-1" strike="noStrike">
                <a:latin typeface="Arial"/>
              </a:rPr>
              <a:t>towards </a:t>
            </a:r>
            <a:r>
              <a:rPr b="0" lang="en-US" sz="1800" spc="-1" strike="noStrike">
                <a:latin typeface="Arial"/>
              </a:rPr>
              <a:t>minima </a:t>
            </a:r>
            <a:r>
              <a:rPr b="0" lang="en-US" sz="1800" spc="-1" strike="noStrike">
                <a:latin typeface="Arial"/>
              </a:rPr>
              <a:t>quickly but </a:t>
            </a:r>
            <a:r>
              <a:rPr b="0" lang="en-US" sz="1800" spc="-1" strike="noStrike">
                <a:latin typeface="Arial"/>
              </a:rPr>
              <a:t>may start </a:t>
            </a:r>
            <a:r>
              <a:rPr b="0" lang="en-US" sz="1800" spc="-1" strike="noStrike">
                <a:latin typeface="Arial"/>
              </a:rPr>
              <a:t>diverging. </a:t>
            </a:r>
            <a:r>
              <a:rPr b="0" lang="en-US" sz="1800" spc="-1" strike="noStrike">
                <a:latin typeface="Arial"/>
              </a:rPr>
              <a:t>It may not </a:t>
            </a:r>
            <a:r>
              <a:rPr b="0" lang="en-US" sz="1800" spc="-1" strike="noStrike">
                <a:latin typeface="Arial"/>
              </a:rPr>
              <a:t>be able to </a:t>
            </a:r>
            <a:r>
              <a:rPr b="0" lang="en-US" sz="1800" spc="-1" strike="noStrike">
                <a:latin typeface="Arial"/>
              </a:rPr>
              <a:t>find the </a:t>
            </a:r>
            <a:r>
              <a:rPr b="0" lang="en-US" sz="1800" spc="-1" strike="noStrike">
                <a:latin typeface="Arial"/>
              </a:rPr>
              <a:t>minima as </a:t>
            </a:r>
            <a:r>
              <a:rPr b="0" lang="en-US" sz="1800" spc="-1" strike="noStrike">
                <a:latin typeface="Arial"/>
              </a:rPr>
              <a:t>the </a:t>
            </a:r>
            <a:r>
              <a:rPr b="0" lang="en-US" sz="1800" spc="-1" strike="noStrike">
                <a:latin typeface="Arial"/>
              </a:rPr>
              <a:t>weights </a:t>
            </a:r>
            <a:r>
              <a:rPr b="0" lang="en-US" sz="1800" spc="-1" strike="noStrike">
                <a:latin typeface="Arial"/>
              </a:rPr>
              <a:t>are </a:t>
            </a:r>
            <a:r>
              <a:rPr b="0" lang="en-US" sz="1800" spc="-1" strike="noStrike">
                <a:latin typeface="Arial"/>
              </a:rPr>
              <a:t>always in </a:t>
            </a:r>
            <a:r>
              <a:rPr b="0" lang="en-US" sz="1800" spc="-1" strike="noStrike">
                <a:latin typeface="Arial"/>
              </a:rPr>
              <a:t>flux. A </a:t>
            </a:r>
            <a:r>
              <a:rPr b="0" lang="en-US" sz="1800" spc="-1" strike="noStrike">
                <a:latin typeface="Arial"/>
              </a:rPr>
              <a:t>smaller </a:t>
            </a:r>
            <a:r>
              <a:rPr b="0" lang="en-US" sz="1800" spc="-1" strike="noStrike">
                <a:latin typeface="Arial"/>
              </a:rPr>
              <a:t>learning </a:t>
            </a:r>
            <a:r>
              <a:rPr b="0" lang="en-US" sz="1800" spc="-1" strike="noStrike">
                <a:latin typeface="Arial"/>
              </a:rPr>
              <a:t>rate works </a:t>
            </a:r>
            <a:r>
              <a:rPr b="0" lang="en-US" sz="1800" spc="-1" strike="noStrike">
                <a:latin typeface="Arial"/>
              </a:rPr>
              <a:t>well near </a:t>
            </a:r>
            <a:r>
              <a:rPr b="0" lang="en-US" sz="1800" spc="-1" strike="noStrike">
                <a:latin typeface="Arial"/>
              </a:rPr>
              <a:t>minima </a:t>
            </a:r>
            <a:r>
              <a:rPr b="0" lang="en-US" sz="1800" spc="-1" strike="noStrike">
                <a:latin typeface="Arial"/>
              </a:rPr>
              <a:t>but are </a:t>
            </a:r>
            <a:r>
              <a:rPr b="0" lang="en-US" sz="1800" spc="-1" strike="noStrike">
                <a:latin typeface="Arial"/>
              </a:rPr>
              <a:t>prone to </a:t>
            </a:r>
            <a:r>
              <a:rPr b="0" lang="en-US" sz="1800" spc="-1" strike="noStrike">
                <a:latin typeface="Arial"/>
              </a:rPr>
              <a:t>getting </a:t>
            </a:r>
            <a:r>
              <a:rPr b="0" lang="en-US" sz="1800" spc="-1" strike="noStrike">
                <a:latin typeface="Arial"/>
              </a:rPr>
              <a:t>stuck in </a:t>
            </a:r>
            <a:r>
              <a:rPr b="0" lang="en-US" sz="1800" spc="-1" strike="noStrike">
                <a:latin typeface="Arial"/>
              </a:rPr>
              <a:t>local </a:t>
            </a:r>
            <a:r>
              <a:rPr b="0" lang="en-US" sz="1800" spc="-1" strike="noStrike">
                <a:latin typeface="Arial"/>
              </a:rPr>
              <a:t>minima </a:t>
            </a:r>
            <a:r>
              <a:rPr b="0" lang="en-US" sz="1800" spc="-1" strike="noStrike">
                <a:latin typeface="Arial"/>
              </a:rPr>
              <a:t>and </a:t>
            </a:r>
            <a:r>
              <a:rPr b="0" lang="en-US" sz="1800" spc="-1" strike="noStrike">
                <a:latin typeface="Arial"/>
              </a:rPr>
              <a:t>saddle </a:t>
            </a:r>
            <a:r>
              <a:rPr b="0" lang="en-US" sz="1800" spc="-1" strike="noStrike">
                <a:latin typeface="Arial"/>
              </a:rPr>
              <a:t>points.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84;p18"/>
          <p:cNvSpPr/>
          <p:nvPr/>
        </p:nvSpPr>
        <p:spPr>
          <a:xfrm>
            <a:off x="311760" y="444960"/>
            <a:ext cx="8519400" cy="571680"/>
          </a:xfrm>
          <a:prstGeom prst="rect">
            <a:avLst/>
          </a:prstGeom>
          <a:noFill/>
          <a:ln w="12600">
            <a:noFill/>
          </a:ln>
        </p:spPr>
        <p:style>
          <a:lnRef idx="0"/>
          <a:fillRef idx="0"/>
          <a:effectRef idx="0"/>
          <a:fontRef idx="minor"/>
        </p:style>
        <p:txBody>
          <a:bodyPr lIns="90000" rIns="90000" tIns="91440" bIns="91440">
            <a:normAutofit/>
          </a:bodyPr>
          <a:p>
            <a:pPr>
              <a:lnSpc>
                <a:spcPct val="100000"/>
              </a:lnSpc>
              <a:tabLst>
                <a:tab algn="l" pos="0"/>
              </a:tabLst>
            </a:pPr>
            <a:r>
              <a:rPr b="0" lang="en-US" sz="2690" spc="-1" strike="noStrike">
                <a:solidFill>
                  <a:srgbClr val="000000"/>
                </a:solidFill>
                <a:latin typeface="Arial"/>
                <a:ea typeface="Arial"/>
              </a:rPr>
              <a:t>2. Regularization</a:t>
            </a:r>
            <a:endParaRPr b="0" lang="en-US" sz="2690" spc="-1" strike="noStrike">
              <a:latin typeface="Arial"/>
            </a:endParaRPr>
          </a:p>
        </p:txBody>
      </p:sp>
      <p:sp>
        <p:nvSpPr>
          <p:cNvPr id="102" name="Google Shape;85;p18"/>
          <p:cNvSpPr/>
          <p:nvPr/>
        </p:nvSpPr>
        <p:spPr>
          <a:xfrm>
            <a:off x="311760" y="1152360"/>
            <a:ext cx="8519400" cy="866160"/>
          </a:xfrm>
          <a:prstGeom prst="rect">
            <a:avLst/>
          </a:prstGeom>
          <a:noFill/>
          <a:ln w="12600">
            <a:noFill/>
          </a:ln>
        </p:spPr>
        <p:style>
          <a:lnRef idx="0"/>
          <a:fillRef idx="0"/>
          <a:effectRef idx="0"/>
          <a:fontRef idx="minor"/>
        </p:style>
        <p:txBody>
          <a:bodyPr lIns="90000" rIns="90000" tIns="91440" bIns="91440">
            <a:noAutofit/>
          </a:bodyPr>
          <a:p>
            <a:pPr>
              <a:lnSpc>
                <a:spcPct val="115000"/>
              </a:lnSpc>
              <a:spcBef>
                <a:spcPts val="1599"/>
              </a:spcBef>
              <a:tabLst>
                <a:tab algn="l" pos="0"/>
              </a:tabLst>
            </a:pPr>
            <a:r>
              <a:rPr b="0" lang="en-US" sz="1800" spc="-1" strike="noStrike">
                <a:solidFill>
                  <a:srgbClr val="585858"/>
                </a:solidFill>
                <a:latin typeface="Arial"/>
                <a:ea typeface="Arial"/>
              </a:rPr>
              <a:t>Tune the regularization coefficient of the model with all other default hyper-parameters fixed. Fill in the table below:</a:t>
            </a:r>
            <a:endParaRPr b="0" lang="en-US" sz="1800" spc="-1" strike="noStrike">
              <a:latin typeface="Arial"/>
            </a:endParaRPr>
          </a:p>
        </p:txBody>
      </p:sp>
      <p:graphicFrame>
        <p:nvGraphicFramePr>
          <p:cNvPr id="103" name="Google Shape;86;p18"/>
          <p:cNvGraphicFramePr/>
          <p:nvPr/>
        </p:nvGraphicFramePr>
        <p:xfrm>
          <a:off x="428760" y="2019600"/>
          <a:ext cx="7856280" cy="2681280"/>
        </p:xfrm>
        <a:graphic>
          <a:graphicData uri="http://schemas.openxmlformats.org/drawingml/2006/table">
            <a:tbl>
              <a:tblPr/>
              <a:tblGrid>
                <a:gridCol w="1571400"/>
                <a:gridCol w="1256760"/>
                <a:gridCol w="1256760"/>
                <a:gridCol w="1256760"/>
                <a:gridCol w="1256760"/>
                <a:gridCol w="1258200"/>
              </a:tblGrid>
              <a:tr h="53892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alpha=1</a:t>
                      </a:r>
                      <a:endParaRPr b="0" lang="en-US" sz="1400" spc="-1" strike="noStrike">
                        <a:latin typeface="Arial"/>
                      </a:endParaRPr>
                    </a:p>
                    <a:p>
                      <a:pPr>
                        <a:lnSpc>
                          <a:spcPct val="100000"/>
                        </a:lnSpc>
                        <a:tabLst>
                          <a:tab algn="l" pos="0"/>
                        </a:tabLst>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alpha=1e-1</a:t>
                      </a:r>
                      <a:endParaRPr b="0" lang="en-US" sz="1400" spc="-1" strike="noStrike">
                        <a:latin typeface="Arial"/>
                      </a:endParaRPr>
                    </a:p>
                    <a:p>
                      <a:pPr>
                        <a:lnSpc>
                          <a:spcPct val="100000"/>
                        </a:lnSpc>
                        <a:tabLst>
                          <a:tab algn="l" pos="0"/>
                        </a:tabLst>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alpha=1e-2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alpha=1e-3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US" sz="1400" spc="-1" strike="noStrike">
                          <a:solidFill>
                            <a:srgbClr val="000000"/>
                          </a:solidFill>
                          <a:latin typeface="Arial"/>
                          <a:ea typeface="Arial"/>
                        </a:rPr>
                        <a:t>alpha=1e-4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14240">
                <a:tc>
                  <a:txBody>
                    <a:bodyPr lIns="91080" rIns="91080">
                      <a:noAutofit/>
                    </a:bodyPr>
                    <a:p>
                      <a:pPr>
                        <a:lnSpc>
                          <a:spcPct val="100000"/>
                        </a:lnSpc>
                        <a:tabLst>
                          <a:tab algn="l" pos="0"/>
                        </a:tabLst>
                      </a:pPr>
                      <a:r>
                        <a:rPr b="0" lang="en-US" sz="1400" spc="-1" strike="noStrike">
                          <a:solidFill>
                            <a:srgbClr val="000000"/>
                          </a:solidFill>
                          <a:latin typeface="Arial"/>
                          <a:ea typeface="Arial"/>
                        </a:rPr>
                        <a:t>Training Accuracy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0.1028</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0.3370</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0.8836</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0.9219</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0.9295</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14240">
                <a:tc>
                  <a:txBody>
                    <a:bodyPr lIns="91080" rIns="91080">
                      <a:noAutofit/>
                    </a:bodyPr>
                    <a:p>
                      <a:pPr>
                        <a:lnSpc>
                          <a:spcPct val="100000"/>
                        </a:lnSpc>
                        <a:tabLst>
                          <a:tab algn="l" pos="0"/>
                        </a:tabLst>
                      </a:pPr>
                      <a:r>
                        <a:rPr b="0" lang="en-US" sz="1400" spc="-1" strike="noStrike">
                          <a:solidFill>
                            <a:srgbClr val="000000"/>
                          </a:solidFill>
                          <a:latin typeface="Arial"/>
                          <a:ea typeface="Arial"/>
                        </a:rPr>
                        <a:t>Validation Accuracy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0.1060</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0.3167</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0.8912</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0.9276</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0.9354</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14240">
                <a:tc>
                  <a:txBody>
                    <a:bodyPr lIns="91080" rIns="91080">
                      <a:noAutofit/>
                    </a:bodyPr>
                    <a:p>
                      <a:pPr>
                        <a:lnSpc>
                          <a:spcPct val="100000"/>
                        </a:lnSpc>
                        <a:tabLst>
                          <a:tab algn="l" pos="0"/>
                        </a:tabLst>
                      </a:pPr>
                      <a:r>
                        <a:rPr b="0" lang="en-US" sz="1400" spc="-1" strike="noStrike">
                          <a:solidFill>
                            <a:srgbClr val="000000"/>
                          </a:solidFill>
                          <a:latin typeface="Arial"/>
                          <a:ea typeface="Arial"/>
                        </a:rPr>
                        <a:t>Test Accuracy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0.1135</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0.3232</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0.8906</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0.9250</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US" sz="1800" spc="-1" strike="noStrike">
                          <a:latin typeface="Arial"/>
                        </a:rPr>
                        <a:t>0.9346</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1079</TotalTime>
  <Application>LibreOffice/7.1.5.2$Linux_X86_64 LibreOffice_project/10$Build-2</Application>
  <AppVersion>15.0000</AppVersion>
  <Words>433</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2021-09-11T01:06:00Z</dcterms:modified>
  <cp:revision>64</cp:revision>
  <dc:subject/>
  <dc:title>Assignment 1 Writeup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9</vt:i4>
  </property>
</Properties>
</file>