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bc7b539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bc7b539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bc7b539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bc7b539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bc7b539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bc7b539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ca3100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ca3100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ca3100f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ca3100f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bc7b539e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bc7b539e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bc7b539e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bc7b539e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bc7b539e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bc7b539e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Big Mountain Resort</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Runqi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333333"/>
                </a:solidFill>
                <a:highlight>
                  <a:srgbClr val="FFFFFF"/>
                </a:highlight>
                <a:latin typeface="Roboto"/>
                <a:ea typeface="Roboto"/>
                <a:cs typeface="Roboto"/>
                <a:sym typeface="Roboto"/>
              </a:rPr>
              <a:t>Problem identification</a:t>
            </a:r>
            <a:endParaRPr b="1" sz="1800"/>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Big Mountain Resort, a ski resort located in Montana, offers spectacular views of Glacier National Park and Flathead National Forest, with access to 105 trails. Every year about 350000 people ski or snowboard at Big Mountain.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Recently, Big Mountain Resort installed an additional chair lift to help increase the distribution of visitors across the mountain, which caused their operating costs to increase by $1540000 this season. Their ticket price is based on the average market price, which does not show the value of some important facilities more than others.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So they need to change their price strategy to maximize their benefits, or some other changes to cus costs without undermining the ticket price.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333333"/>
                </a:solidFill>
                <a:highlight>
                  <a:srgbClr val="FFFFFF"/>
                </a:highlight>
                <a:latin typeface="Roboto"/>
                <a:ea typeface="Roboto"/>
                <a:cs typeface="Roboto"/>
                <a:sym typeface="Roboto"/>
              </a:rPr>
              <a:t>Recommendation and key findings</a:t>
            </a:r>
            <a:endParaRPr b="1" sz="1800"/>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After detailed analysis of the data provided I can conclude that Big Mountain Resort as one of the ski resorts in the Northern United States can follow the guides described below to be able to keep the profit margin as it currently is. </a:t>
            </a:r>
            <a:endParaRPr>
              <a:solidFill>
                <a:schemeClr val="dk1"/>
              </a:solidFill>
            </a:endParaRPr>
          </a:p>
          <a:p>
            <a:pPr indent="0" lvl="0" marL="0" rtl="0" algn="l">
              <a:spcBef>
                <a:spcPts val="1200"/>
              </a:spcBef>
              <a:spcAft>
                <a:spcPts val="0"/>
              </a:spcAft>
              <a:buNone/>
            </a:pPr>
            <a:r>
              <a:rPr lang="en">
                <a:solidFill>
                  <a:schemeClr val="dk1"/>
                </a:solidFill>
              </a:rPr>
              <a:t>To keep the margin at this level there are different approaches which could be used. The validity of our model lies in the assumption that other resorts accurately set their prices according to what the market (the ticket-buying public) supports. The fact that our resort seems to be charging that much less that what's predicted suggests our resort might be undercharging. But if ours is mispricing itself, are others? It's reasonable to expect that some resorts will be "overpriced" and some "underpriced."</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333333"/>
                </a:solidFill>
                <a:highlight>
                  <a:srgbClr val="FFFFFF"/>
                </a:highlight>
                <a:latin typeface="Roboto"/>
                <a:ea typeface="Roboto"/>
                <a:cs typeface="Roboto"/>
                <a:sym typeface="Roboto"/>
              </a:rPr>
              <a:t>Modeling results and analysis</a:t>
            </a:r>
            <a:endParaRPr b="1" sz="1800">
              <a:latin typeface="Roboto"/>
              <a:ea typeface="Roboto"/>
              <a:cs typeface="Roboto"/>
              <a:sym typeface="Roboto"/>
            </a:endParaRPr>
          </a:p>
        </p:txBody>
      </p:sp>
      <p:sp>
        <p:nvSpPr>
          <p:cNvPr id="296" name="Google Shape;296;p16"/>
          <p:cNvSpPr txBox="1"/>
          <p:nvPr>
            <p:ph idx="1" type="body"/>
          </p:nvPr>
        </p:nvSpPr>
        <p:spPr>
          <a:xfrm>
            <a:off x="311700" y="1853850"/>
            <a:ext cx="4025100" cy="27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As we explored the datasets, we find the the relationship between different features and ticket price, which is showed left. </a:t>
            </a:r>
            <a:endParaRPr sz="1200"/>
          </a:p>
          <a:p>
            <a:pPr indent="0" lvl="0" marL="0" rtl="0" algn="l">
              <a:spcBef>
                <a:spcPts val="1200"/>
              </a:spcBef>
              <a:spcAft>
                <a:spcPts val="1200"/>
              </a:spcAft>
              <a:buNone/>
            </a:pPr>
            <a:r>
              <a:rPr lang="en" sz="1200"/>
              <a:t>We can see that </a:t>
            </a:r>
            <a:r>
              <a:rPr i="1" lang="en" sz="1200" u="sng"/>
              <a:t>vertical_drop</a:t>
            </a:r>
            <a:r>
              <a:rPr lang="en" sz="1200"/>
              <a:t>, </a:t>
            </a:r>
            <a:r>
              <a:rPr i="1" lang="en" sz="1200" u="sng"/>
              <a:t>fastQuads</a:t>
            </a:r>
            <a:r>
              <a:rPr lang="en" sz="1200"/>
              <a:t>, </a:t>
            </a:r>
            <a:r>
              <a:rPr i="1" lang="en" sz="1200" u="sng"/>
              <a:t>Runs </a:t>
            </a:r>
            <a:r>
              <a:rPr lang="en" sz="1200"/>
              <a:t>and </a:t>
            </a:r>
            <a:r>
              <a:rPr i="1" lang="en" sz="1200" u="sng"/>
              <a:t>total_chairs </a:t>
            </a:r>
            <a:r>
              <a:rPr lang="en" sz="1200"/>
              <a:t>have strong relationship with ticket price. So we can use those four columns to predict the price with max profits.</a:t>
            </a:r>
            <a:endParaRPr sz="1200"/>
          </a:p>
        </p:txBody>
      </p:sp>
      <p:pic>
        <p:nvPicPr>
          <p:cNvPr id="297" name="Google Shape;297;p16"/>
          <p:cNvPicPr preferRelativeResize="0"/>
          <p:nvPr/>
        </p:nvPicPr>
        <p:blipFill>
          <a:blip r:embed="rId3">
            <a:alphaModFix/>
          </a:blip>
          <a:stretch>
            <a:fillRect/>
          </a:stretch>
        </p:blipFill>
        <p:spPr>
          <a:xfrm>
            <a:off x="4499625" y="629050"/>
            <a:ext cx="4484376" cy="4318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solidFill>
                  <a:srgbClr val="333333"/>
                </a:solidFill>
                <a:highlight>
                  <a:schemeClr val="lt1"/>
                </a:highlight>
                <a:latin typeface="Roboto"/>
                <a:ea typeface="Roboto"/>
                <a:cs typeface="Roboto"/>
                <a:sym typeface="Roboto"/>
              </a:rPr>
              <a:t>Modeling results and analysis</a:t>
            </a:r>
            <a:endParaRPr sz="1800"/>
          </a:p>
          <a:p>
            <a:pPr indent="0" lvl="0" marL="0" rtl="0" algn="l">
              <a:spcBef>
                <a:spcPts val="0"/>
              </a:spcBef>
              <a:spcAft>
                <a:spcPts val="0"/>
              </a:spcAft>
              <a:buNone/>
            </a:pPr>
            <a:r>
              <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a:t>As we test on different model, we find the random forest model has the lowest mean absolute error. So we make the final prediction with random forest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solidFill>
                  <a:srgbClr val="333333"/>
                </a:solidFill>
                <a:highlight>
                  <a:schemeClr val="lt1"/>
                </a:highlight>
                <a:latin typeface="Roboto"/>
                <a:ea typeface="Roboto"/>
                <a:cs typeface="Roboto"/>
                <a:sym typeface="Roboto"/>
              </a:rPr>
              <a:t>Modeling results and analysis</a:t>
            </a:r>
            <a:endParaRPr/>
          </a:p>
          <a:p>
            <a:pPr indent="0" lvl="0" marL="0" rtl="0" algn="l">
              <a:spcBef>
                <a:spcPts val="0"/>
              </a:spcBef>
              <a:spcAft>
                <a:spcPts val="0"/>
              </a:spcAft>
              <a:buNone/>
            </a:pPr>
            <a:r>
              <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applied random forest model on our datasets, we find modelled price is $95.87 with error  of $10.39. With that price range, we could build more scenarios.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800">
                <a:solidFill>
                  <a:srgbClr val="333333"/>
                </a:solidFill>
                <a:highlight>
                  <a:srgbClr val="FFFFFF"/>
                </a:highlight>
                <a:latin typeface="Roboto"/>
                <a:ea typeface="Roboto"/>
                <a:cs typeface="Roboto"/>
                <a:sym typeface="Roboto"/>
              </a:rPr>
              <a:t>Modeling results and analysis</a:t>
            </a:r>
            <a:endParaRPr sz="1800"/>
          </a:p>
        </p:txBody>
      </p:sp>
      <p:sp>
        <p:nvSpPr>
          <p:cNvPr id="315" name="Google Shape;315;p19"/>
          <p:cNvSpPr txBox="1"/>
          <p:nvPr>
            <p:ph idx="1" type="body"/>
          </p:nvPr>
        </p:nvSpPr>
        <p:spPr>
          <a:xfrm>
            <a:off x="311700" y="1152475"/>
            <a:ext cx="4260300" cy="3709800"/>
          </a:xfrm>
          <a:prstGeom prst="rect">
            <a:avLst/>
          </a:prstGeom>
        </p:spPr>
        <p:txBody>
          <a:bodyPr anchorCtr="0" anchor="t" bIns="91425" lIns="91425" spcFirstLastPara="1" rIns="91425" wrap="square" tIns="91425">
            <a:normAutofit/>
          </a:bodyPr>
          <a:lstStyle/>
          <a:p>
            <a:pPr indent="0" lvl="0" marL="0" marR="190500" rtl="0" algn="l">
              <a:spcBef>
                <a:spcPts val="1400"/>
              </a:spcBef>
              <a:spcAft>
                <a:spcPts val="0"/>
              </a:spcAft>
              <a:buClr>
                <a:schemeClr val="dk1"/>
              </a:buClr>
              <a:buSzPts val="1100"/>
              <a:buFont typeface="Arial"/>
              <a:buNone/>
            </a:pPr>
            <a:r>
              <a:rPr b="1" lang="en" sz="1250">
                <a:solidFill>
                  <a:schemeClr val="dk1"/>
                </a:solidFill>
                <a:highlight>
                  <a:srgbClr val="FFFFFF"/>
                </a:highlight>
              </a:rPr>
              <a:t>Scenario 1</a:t>
            </a:r>
            <a:endParaRPr b="1" sz="1250">
              <a:solidFill>
                <a:schemeClr val="dk1"/>
              </a:solidFill>
              <a:highlight>
                <a:srgbClr val="FFFFFF"/>
              </a:highlight>
            </a:endParaRPr>
          </a:p>
          <a:p>
            <a:pPr indent="0" lvl="0" marL="0" marR="190500" rtl="0" algn="l">
              <a:spcBef>
                <a:spcPts val="400"/>
              </a:spcBef>
              <a:spcAft>
                <a:spcPts val="0"/>
              </a:spcAft>
              <a:buNone/>
            </a:pPr>
            <a:r>
              <a:rPr lang="en" sz="1050">
                <a:solidFill>
                  <a:schemeClr val="dk1"/>
                </a:solidFill>
                <a:highlight>
                  <a:srgbClr val="FFFFFF"/>
                </a:highlight>
              </a:rPr>
              <a:t>Close up to 10 of the least used runs. The number of runs is the only parameter varying.</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Clr>
                <a:schemeClr val="dk1"/>
              </a:buClr>
              <a:buSzPts val="1100"/>
              <a:buFont typeface="Arial"/>
              <a:buNone/>
            </a:pPr>
            <a:r>
              <a:rPr lang="en" sz="1050">
                <a:solidFill>
                  <a:schemeClr val="dk1"/>
                </a:solidFill>
                <a:highlight>
                  <a:srgbClr val="FFFFFF"/>
                </a:highlight>
              </a:rPr>
              <a:t>As closing more runs, the ticket </a:t>
            </a:r>
            <a:r>
              <a:rPr lang="en" sz="1050">
                <a:solidFill>
                  <a:schemeClr val="dk1"/>
                </a:solidFill>
                <a:highlight>
                  <a:srgbClr val="FFFFFF"/>
                </a:highlight>
              </a:rPr>
              <a:t>pierce</a:t>
            </a:r>
            <a:r>
              <a:rPr lang="en" sz="1050">
                <a:solidFill>
                  <a:schemeClr val="dk1"/>
                </a:solidFill>
                <a:highlight>
                  <a:srgbClr val="FFFFFF"/>
                </a:highlight>
              </a:rPr>
              <a:t> and revenue drops. So this scenario is bad!!! </a:t>
            </a:r>
            <a:endParaRPr sz="1050">
              <a:solidFill>
                <a:schemeClr val="dk1"/>
              </a:solidFill>
              <a:highlight>
                <a:srgbClr val="FFFFFF"/>
              </a:highlight>
            </a:endParaRPr>
          </a:p>
          <a:p>
            <a:pPr indent="0" lvl="0" marL="0" rtl="0" algn="l">
              <a:spcBef>
                <a:spcPts val="500"/>
              </a:spcBef>
              <a:spcAft>
                <a:spcPts val="1200"/>
              </a:spcAft>
              <a:buNone/>
            </a:pPr>
            <a:r>
              <a:t/>
            </a:r>
            <a:endParaRPr/>
          </a:p>
        </p:txBody>
      </p:sp>
      <p:pic>
        <p:nvPicPr>
          <p:cNvPr id="316" name="Google Shape;316;p19"/>
          <p:cNvPicPr preferRelativeResize="0"/>
          <p:nvPr/>
        </p:nvPicPr>
        <p:blipFill>
          <a:blip r:embed="rId3">
            <a:alphaModFix/>
          </a:blip>
          <a:stretch>
            <a:fillRect/>
          </a:stretch>
        </p:blipFill>
        <p:spPr>
          <a:xfrm>
            <a:off x="308250" y="1892500"/>
            <a:ext cx="4267200" cy="2029875"/>
          </a:xfrm>
          <a:prstGeom prst="rect">
            <a:avLst/>
          </a:prstGeom>
          <a:noFill/>
          <a:ln>
            <a:noFill/>
          </a:ln>
        </p:spPr>
      </p:pic>
      <p:sp>
        <p:nvSpPr>
          <p:cNvPr id="317" name="Google Shape;317;p19"/>
          <p:cNvSpPr txBox="1"/>
          <p:nvPr/>
        </p:nvSpPr>
        <p:spPr>
          <a:xfrm>
            <a:off x="4669850" y="1176725"/>
            <a:ext cx="4261200" cy="3712500"/>
          </a:xfrm>
          <a:prstGeom prst="rect">
            <a:avLst/>
          </a:prstGeom>
          <a:noFill/>
          <a:ln>
            <a:noFill/>
          </a:ln>
        </p:spPr>
        <p:txBody>
          <a:bodyPr anchorCtr="0" anchor="t" bIns="91425" lIns="91425" spcFirstLastPara="1" rIns="91425" wrap="square" tIns="91425">
            <a:noAutofit/>
          </a:bodyPr>
          <a:lstStyle/>
          <a:p>
            <a:pPr indent="0" lvl="0" marL="0" marR="190500" rtl="0" algn="l">
              <a:lnSpc>
                <a:spcPct val="115000"/>
              </a:lnSpc>
              <a:spcBef>
                <a:spcPts val="1400"/>
              </a:spcBef>
              <a:spcAft>
                <a:spcPts val="0"/>
              </a:spcAft>
              <a:buClr>
                <a:schemeClr val="dk1"/>
              </a:buClr>
              <a:buSzPts val="1100"/>
              <a:buFont typeface="Arial"/>
              <a:buNone/>
            </a:pPr>
            <a:r>
              <a:rPr b="1" lang="en" sz="1250">
                <a:solidFill>
                  <a:schemeClr val="dk1"/>
                </a:solidFill>
                <a:highlight>
                  <a:srgbClr val="FFFFFF"/>
                </a:highlight>
              </a:rPr>
              <a:t>Scenario 2</a:t>
            </a:r>
            <a:endParaRPr b="1" sz="1250">
              <a:solidFill>
                <a:schemeClr val="dk1"/>
              </a:solidFill>
              <a:highlight>
                <a:srgbClr val="FFFFFF"/>
              </a:highlight>
            </a:endParaRPr>
          </a:p>
          <a:p>
            <a:pPr indent="0" lvl="0" marL="0" marR="190500" rtl="0" algn="l">
              <a:lnSpc>
                <a:spcPct val="115000"/>
              </a:lnSpc>
              <a:spcBef>
                <a:spcPts val="400"/>
              </a:spcBef>
              <a:spcAft>
                <a:spcPts val="0"/>
              </a:spcAft>
              <a:buNone/>
            </a:pPr>
            <a:r>
              <a:rPr lang="en" sz="1050">
                <a:solidFill>
                  <a:schemeClr val="dk1"/>
                </a:solidFill>
                <a:highlight>
                  <a:srgbClr val="FFFFFF"/>
                </a:highlight>
              </a:rPr>
              <a:t>In this scenario, Big Mountain is adding a run, increasing the vertical drop by 150 feet, and installing an additional chair lift.</a:t>
            </a:r>
            <a:endParaRPr sz="1050">
              <a:solidFill>
                <a:schemeClr val="dk1"/>
              </a:solidFill>
              <a:highlight>
                <a:srgbClr val="FFFFFF"/>
              </a:highlight>
            </a:endParaRPr>
          </a:p>
          <a:p>
            <a:pPr indent="0" lvl="0" marL="0" marR="190500" rtl="0" algn="l">
              <a:lnSpc>
                <a:spcPct val="115000"/>
              </a:lnSpc>
              <a:spcBef>
                <a:spcPts val="500"/>
              </a:spcBef>
              <a:spcAft>
                <a:spcPts val="0"/>
              </a:spcAft>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Clr>
                <a:schemeClr val="dk1"/>
              </a:buClr>
              <a:buSzPts val="1100"/>
              <a:buFont typeface="Arial"/>
              <a:buNone/>
            </a:pPr>
            <a:r>
              <a:rPr lang="en" sz="1050">
                <a:solidFill>
                  <a:schemeClr val="dk1"/>
                </a:solidFill>
                <a:highlight>
                  <a:srgbClr val="FFFFFF"/>
                </a:highlight>
              </a:rPr>
              <a:t>So this scenario can increase ticket price by $1.99 and increase revenue by $3474638.</a:t>
            </a:r>
            <a:endParaRPr sz="1050">
              <a:solidFill>
                <a:schemeClr val="dk1"/>
              </a:solidFill>
              <a:highlight>
                <a:srgbClr val="FFFFFF"/>
              </a:highlight>
            </a:endParaRPr>
          </a:p>
          <a:p>
            <a:pPr indent="0" lvl="0" marL="0" rtl="0" algn="l">
              <a:spcBef>
                <a:spcPts val="500"/>
              </a:spcBef>
              <a:spcAft>
                <a:spcPts val="0"/>
              </a:spcAft>
              <a:buNone/>
            </a:pPr>
            <a:r>
              <a:t/>
            </a:r>
            <a:endParaRPr/>
          </a:p>
        </p:txBody>
      </p:sp>
      <p:pic>
        <p:nvPicPr>
          <p:cNvPr id="318" name="Google Shape;318;p19"/>
          <p:cNvPicPr preferRelativeResize="0"/>
          <p:nvPr/>
        </p:nvPicPr>
        <p:blipFill>
          <a:blip r:embed="rId4">
            <a:alphaModFix/>
          </a:blip>
          <a:stretch>
            <a:fillRect/>
          </a:stretch>
        </p:blipFill>
        <p:spPr>
          <a:xfrm>
            <a:off x="4666850" y="1900399"/>
            <a:ext cx="4267200" cy="13426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800">
                <a:solidFill>
                  <a:srgbClr val="333333"/>
                </a:solidFill>
                <a:highlight>
                  <a:srgbClr val="FFFFFF"/>
                </a:highlight>
                <a:latin typeface="Roboto"/>
                <a:ea typeface="Roboto"/>
                <a:cs typeface="Roboto"/>
                <a:sym typeface="Roboto"/>
              </a:rPr>
              <a:t>Modeling results and analysis</a:t>
            </a:r>
            <a:endParaRPr sz="2000"/>
          </a:p>
        </p:txBody>
      </p:sp>
      <p:sp>
        <p:nvSpPr>
          <p:cNvPr id="324" name="Google Shape;324;p20"/>
          <p:cNvSpPr txBox="1"/>
          <p:nvPr>
            <p:ph idx="1" type="body"/>
          </p:nvPr>
        </p:nvSpPr>
        <p:spPr>
          <a:xfrm>
            <a:off x="311700" y="1152475"/>
            <a:ext cx="4261200" cy="3712500"/>
          </a:xfrm>
          <a:prstGeom prst="rect">
            <a:avLst/>
          </a:prstGeom>
        </p:spPr>
        <p:txBody>
          <a:bodyPr anchorCtr="0" anchor="t" bIns="91425" lIns="91425" spcFirstLastPara="1" rIns="91425" wrap="square" tIns="91425">
            <a:normAutofit/>
          </a:bodyPr>
          <a:lstStyle/>
          <a:p>
            <a:pPr indent="0" lvl="0" marL="0" marR="190500" rtl="0" algn="l">
              <a:spcBef>
                <a:spcPts val="1400"/>
              </a:spcBef>
              <a:spcAft>
                <a:spcPts val="0"/>
              </a:spcAft>
              <a:buClr>
                <a:schemeClr val="dk1"/>
              </a:buClr>
              <a:buSzPts val="1100"/>
              <a:buFont typeface="Arial"/>
              <a:buNone/>
            </a:pPr>
            <a:r>
              <a:rPr b="1" lang="en" sz="1250">
                <a:solidFill>
                  <a:schemeClr val="dk1"/>
                </a:solidFill>
                <a:highlight>
                  <a:srgbClr val="FFFFFF"/>
                </a:highlight>
              </a:rPr>
              <a:t>Scenario 3</a:t>
            </a:r>
            <a:endParaRPr b="1" sz="1250">
              <a:solidFill>
                <a:schemeClr val="dk1"/>
              </a:solidFill>
              <a:highlight>
                <a:srgbClr val="FFFFFF"/>
              </a:highlight>
            </a:endParaRPr>
          </a:p>
          <a:p>
            <a:pPr indent="0" lvl="0" marL="0" marR="190500" rtl="0" algn="l">
              <a:spcBef>
                <a:spcPts val="400"/>
              </a:spcBef>
              <a:spcAft>
                <a:spcPts val="0"/>
              </a:spcAft>
              <a:buNone/>
            </a:pPr>
            <a:r>
              <a:rPr lang="en" sz="1050">
                <a:solidFill>
                  <a:schemeClr val="dk1"/>
                </a:solidFill>
                <a:highlight>
                  <a:srgbClr val="FFFFFF"/>
                </a:highlight>
              </a:rPr>
              <a:t>In this scenario, you are repeating the previous one but adding 2 acres of snow making.</a:t>
            </a:r>
            <a:endParaRPr sz="1050">
              <a:solidFill>
                <a:schemeClr val="dk1"/>
              </a:solidFill>
              <a:highlight>
                <a:srgbClr val="FFFFFF"/>
              </a:highlight>
            </a:endParaRPr>
          </a:p>
          <a:p>
            <a:pPr indent="0" lvl="0" marL="0" marR="190500" rtl="0" algn="l">
              <a:spcBef>
                <a:spcPts val="500"/>
              </a:spcBef>
              <a:spcAft>
                <a:spcPts val="0"/>
              </a:spcAft>
              <a:buNone/>
            </a:pPr>
            <a:r>
              <a:t/>
            </a:r>
            <a:endParaRPr sz="1050">
              <a:solidFill>
                <a:schemeClr val="dk1"/>
              </a:solidFill>
              <a:highlight>
                <a:srgbClr val="FFFFFF"/>
              </a:highlight>
            </a:endParaRPr>
          </a:p>
          <a:p>
            <a:pPr indent="0" lvl="0" marL="0" marR="190500" rtl="0" algn="l">
              <a:spcBef>
                <a:spcPts val="500"/>
              </a:spcBef>
              <a:spcAft>
                <a:spcPts val="0"/>
              </a:spcAft>
              <a:buClr>
                <a:schemeClr val="dk1"/>
              </a:buClr>
              <a:buSzPts val="1100"/>
              <a:buFont typeface="Arial"/>
              <a:buNone/>
            </a:pPr>
            <a:r>
              <a:t/>
            </a:r>
            <a:endParaRPr sz="1050">
              <a:solidFill>
                <a:schemeClr val="dk1"/>
              </a:solidFill>
              <a:highlight>
                <a:srgbClr val="FFFFFF"/>
              </a:highlight>
            </a:endParaRPr>
          </a:p>
          <a:p>
            <a:pPr indent="0" lvl="0" marL="0" marR="190500" rtl="0" algn="l">
              <a:spcBef>
                <a:spcPts val="500"/>
              </a:spcBef>
              <a:spcAft>
                <a:spcPts val="0"/>
              </a:spcAft>
              <a:buClr>
                <a:schemeClr val="dk1"/>
              </a:buClr>
              <a:buSzPts val="1100"/>
              <a:buFont typeface="Arial"/>
              <a:buNone/>
            </a:pPr>
            <a:r>
              <a:rPr lang="en" sz="1050">
                <a:solidFill>
                  <a:schemeClr val="dk1"/>
                </a:solidFill>
                <a:highlight>
                  <a:srgbClr val="FFFFFF"/>
                </a:highlight>
              </a:rPr>
              <a:t>Compared with scenario 2, this scenario makes no difference. This is also a bad scenario!!!</a:t>
            </a:r>
            <a:endParaRPr sz="1050">
              <a:solidFill>
                <a:schemeClr val="dk1"/>
              </a:solidFill>
              <a:highlight>
                <a:srgbClr val="FFFFFF"/>
              </a:highlight>
            </a:endParaRPr>
          </a:p>
          <a:p>
            <a:pPr indent="0" lvl="0" marL="0" rtl="0" algn="l">
              <a:spcBef>
                <a:spcPts val="500"/>
              </a:spcBef>
              <a:spcAft>
                <a:spcPts val="1200"/>
              </a:spcAft>
              <a:buNone/>
            </a:pPr>
            <a:r>
              <a:t/>
            </a:r>
            <a:endParaRPr/>
          </a:p>
        </p:txBody>
      </p:sp>
      <p:sp>
        <p:nvSpPr>
          <p:cNvPr id="325" name="Google Shape;325;p20"/>
          <p:cNvSpPr txBox="1"/>
          <p:nvPr/>
        </p:nvSpPr>
        <p:spPr>
          <a:xfrm>
            <a:off x="4603250" y="1152475"/>
            <a:ext cx="4262700" cy="3712500"/>
          </a:xfrm>
          <a:prstGeom prst="rect">
            <a:avLst/>
          </a:prstGeom>
          <a:noFill/>
          <a:ln>
            <a:noFill/>
          </a:ln>
        </p:spPr>
        <p:txBody>
          <a:bodyPr anchorCtr="0" anchor="t" bIns="91425" lIns="91425" spcFirstLastPara="1" rIns="91425" wrap="square" tIns="91425">
            <a:noAutofit/>
          </a:bodyPr>
          <a:lstStyle/>
          <a:p>
            <a:pPr indent="0" lvl="0" marL="0" marR="190500" rtl="0" algn="l">
              <a:lnSpc>
                <a:spcPct val="115000"/>
              </a:lnSpc>
              <a:spcBef>
                <a:spcPts val="1400"/>
              </a:spcBef>
              <a:spcAft>
                <a:spcPts val="0"/>
              </a:spcAft>
              <a:buClr>
                <a:schemeClr val="dk1"/>
              </a:buClr>
              <a:buSzPts val="1100"/>
              <a:buFont typeface="Arial"/>
              <a:buNone/>
            </a:pPr>
            <a:r>
              <a:rPr b="1" lang="en" sz="1250">
                <a:solidFill>
                  <a:schemeClr val="dk1"/>
                </a:solidFill>
                <a:highlight>
                  <a:srgbClr val="FFFFFF"/>
                </a:highlight>
              </a:rPr>
              <a:t>Scenario 4</a:t>
            </a:r>
            <a:endParaRPr b="1" sz="1250">
              <a:solidFill>
                <a:schemeClr val="dk1"/>
              </a:solidFill>
              <a:highlight>
                <a:srgbClr val="FFFFFF"/>
              </a:highlight>
            </a:endParaRPr>
          </a:p>
          <a:p>
            <a:pPr indent="0" lvl="0" marL="0" marR="190500" rtl="0" algn="l">
              <a:lnSpc>
                <a:spcPct val="115000"/>
              </a:lnSpc>
              <a:spcBef>
                <a:spcPts val="400"/>
              </a:spcBef>
              <a:spcAft>
                <a:spcPts val="0"/>
              </a:spcAft>
              <a:buNone/>
            </a:pPr>
            <a:r>
              <a:rPr lang="en" sz="1050">
                <a:solidFill>
                  <a:schemeClr val="dk1"/>
                </a:solidFill>
                <a:highlight>
                  <a:srgbClr val="FFFFFF"/>
                </a:highlight>
              </a:rPr>
              <a:t>This scenario calls for increasing the longest run by .2 miles and guaranteeing its snow coverage by adding 4 acres of snow making capability.</a:t>
            </a:r>
            <a:endParaRPr sz="1050">
              <a:solidFill>
                <a:schemeClr val="dk1"/>
              </a:solidFill>
              <a:highlight>
                <a:srgbClr val="FFFFFF"/>
              </a:highlight>
            </a:endParaRPr>
          </a:p>
          <a:p>
            <a:pPr indent="0" lvl="0" marL="0" marR="190500" rtl="0" algn="l">
              <a:lnSpc>
                <a:spcPct val="115000"/>
              </a:lnSpc>
              <a:spcBef>
                <a:spcPts val="500"/>
              </a:spcBef>
              <a:spcAft>
                <a:spcPts val="0"/>
              </a:spcAft>
              <a:buClr>
                <a:schemeClr val="dk1"/>
              </a:buClr>
              <a:buSzPts val="1100"/>
              <a:buFont typeface="Arial"/>
              <a:buNone/>
            </a:pPr>
            <a:r>
              <a:t/>
            </a:r>
            <a:endParaRPr sz="1050">
              <a:solidFill>
                <a:schemeClr val="dk1"/>
              </a:solidFill>
              <a:highlight>
                <a:srgbClr val="FFFFFF"/>
              </a:highlight>
            </a:endParaRPr>
          </a:p>
          <a:p>
            <a:pPr indent="0" lvl="0" marL="0" marR="190500" rtl="0" algn="l">
              <a:lnSpc>
                <a:spcPct val="115000"/>
              </a:lnSpc>
              <a:spcBef>
                <a:spcPts val="500"/>
              </a:spcBef>
              <a:spcAft>
                <a:spcPts val="0"/>
              </a:spcAft>
              <a:buClr>
                <a:schemeClr val="dk1"/>
              </a:buClr>
              <a:buSzPts val="1100"/>
              <a:buFont typeface="Arial"/>
              <a:buNone/>
            </a:pPr>
            <a:r>
              <a:rPr lang="en" sz="1050">
                <a:solidFill>
                  <a:schemeClr val="dk1"/>
                </a:solidFill>
                <a:highlight>
                  <a:srgbClr val="FFFFFF"/>
                </a:highlight>
              </a:rPr>
              <a:t>We find this scenario makes 0 increase. So this scenario is bad!!!</a:t>
            </a:r>
            <a:endParaRPr sz="1050">
              <a:solidFill>
                <a:schemeClr val="dk1"/>
              </a:solidFill>
              <a:highlight>
                <a:srgbClr val="FFFFFF"/>
              </a:highlight>
            </a:endParaRPr>
          </a:p>
          <a:p>
            <a:pPr indent="0" lvl="0" marL="0" rtl="0" algn="l">
              <a:spcBef>
                <a:spcPts val="500"/>
              </a:spcBef>
              <a:spcAft>
                <a:spcPts val="0"/>
              </a:spcAft>
              <a:buNone/>
            </a:pPr>
            <a:r>
              <a:t/>
            </a:r>
            <a:endParaRPr/>
          </a:p>
        </p:txBody>
      </p:sp>
      <p:pic>
        <p:nvPicPr>
          <p:cNvPr id="326" name="Google Shape;326;p20"/>
          <p:cNvPicPr preferRelativeResize="0"/>
          <p:nvPr/>
        </p:nvPicPr>
        <p:blipFill rotWithShape="1">
          <a:blip r:embed="rId3">
            <a:alphaModFix/>
          </a:blip>
          <a:srcRect b="10362" l="0" r="43084" t="67188"/>
          <a:stretch/>
        </p:blipFill>
        <p:spPr>
          <a:xfrm>
            <a:off x="484100" y="1992975"/>
            <a:ext cx="2779601" cy="32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333333"/>
                </a:solidFill>
                <a:highlight>
                  <a:srgbClr val="FFFFFF"/>
                </a:highlight>
                <a:latin typeface="Roboto"/>
                <a:ea typeface="Roboto"/>
                <a:cs typeface="Roboto"/>
                <a:sym typeface="Roboto"/>
              </a:rPr>
              <a:t>Summary and conclusion</a:t>
            </a:r>
            <a:endParaRPr b="1" sz="1800">
              <a:latin typeface="Roboto"/>
              <a:ea typeface="Roboto"/>
              <a:cs typeface="Roboto"/>
              <a:sym typeface="Roboto"/>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Although the longest run feature was used in the linear model, the random forest model (the one we chose because of its better performance) only has longest run way down in the feature importance list. The suggested ticket price is </a:t>
            </a:r>
            <a:r>
              <a:rPr lang="en"/>
              <a:t>$95.87. And</a:t>
            </a:r>
            <a:r>
              <a:rPr lang="en"/>
              <a:t> the support for ticket price will increase by $1.99 and over the season, this could be expected to amount to $3,474,638. So that the profit margin can be maintained or even increased.</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