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285" r:id="rId3"/>
    <p:sldId id="266" r:id="rId4"/>
    <p:sldId id="281" r:id="rId5"/>
    <p:sldId id="282" r:id="rId6"/>
    <p:sldId id="283" r:id="rId7"/>
    <p:sldId id="284" r:id="rId8"/>
    <p:sldId id="286" r:id="rId9"/>
    <p:sldId id="287" r:id="rId10"/>
    <p:sldId id="288" r:id="rId11"/>
    <p:sldId id="290" r:id="rId12"/>
    <p:sldId id="289" r:id="rId13"/>
    <p:sldId id="292" r:id="rId14"/>
    <p:sldId id="293" r:id="rId15"/>
    <p:sldId id="294" r:id="rId16"/>
    <p:sldId id="295" r:id="rId17"/>
    <p:sldId id="296" r:id="rId18"/>
    <p:sldId id="297" r:id="rId19"/>
    <p:sldId id="291" r:id="rId20"/>
    <p:sldId id="29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預設章節" id="{3D74D123-57F4-4935-A20E-E412200FE843}">
          <p14:sldIdLst>
            <p14:sldId id="265"/>
            <p14:sldId id="285"/>
            <p14:sldId id="266"/>
            <p14:sldId id="281"/>
            <p14:sldId id="282"/>
            <p14:sldId id="283"/>
            <p14:sldId id="284"/>
            <p14:sldId id="286"/>
            <p14:sldId id="287"/>
            <p14:sldId id="288"/>
            <p14:sldId id="290"/>
            <p14:sldId id="289"/>
            <p14:sldId id="292"/>
            <p14:sldId id="293"/>
            <p14:sldId id="294"/>
            <p14:sldId id="295"/>
            <p14:sldId id="296"/>
            <p14:sldId id="297"/>
            <p14:sldId id="291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96" d="100"/>
          <a:sy n="96" d="100"/>
        </p:scale>
        <p:origin x="-1428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A70BF-D85D-4287-A45D-BD3C48707D69}" type="datetimeFigureOut">
              <a:rPr lang="zh-TW" altLang="en-US" smtClean="0"/>
              <a:t>2014/11/8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EB4B-9058-45BE-8575-112FA5F6A5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17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E1C31F-8C8C-4FD7-9A9D-368547B7DC8B}" type="datetimeFigureOut">
              <a:rPr lang="en-GB" altLang="zh-TW"/>
              <a:pPr/>
              <a:t>08/11/2014</a:t>
            </a:fld>
            <a:endParaRPr lang="en-GB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C7834B-B987-458C-A54B-6C8A96BB7BB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6804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 userDrawn="1"/>
        </p:nvSpPr>
        <p:spPr>
          <a:xfrm>
            <a:off x="14288" y="1588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60000"/>
                </a:schemeClr>
              </a:gs>
              <a:gs pos="64000">
                <a:schemeClr val="accent1"/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340" y="57499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2180" y="780010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D7CAB6-485C-4E15-B4D2-917B1AD5743C}" type="datetimeFigureOut">
              <a:rPr lang="en-GB" altLang="zh-TW"/>
              <a:pPr/>
              <a:t>08/11/2014</a:t>
            </a:fld>
            <a:endParaRPr lang="en-GB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07360-614A-4511-86CE-623A4D27BF0E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6481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242BC-C73A-4769-94F4-C0CCAF36F19A}" type="datetimeFigureOut">
              <a:rPr lang="en-GB" altLang="zh-TW"/>
              <a:pPr/>
              <a:t>08/11/2014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99D5F-C4AF-4C77-9AC0-81BF04E6A07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088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0F4A2E-D3CE-4B43-B559-DB79061CB30C}" type="datetimeFigureOut">
              <a:rPr lang="en-GB" altLang="zh-TW"/>
              <a:pPr/>
              <a:t>08/11/2014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03557-09F0-44BA-8D11-A737A4DBF2F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0843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80000"/>
              <a:buFont typeface="Wingdings" panose="05000000000000000000" pitchFamily="2" charset="2"/>
              <a:buChar char="l"/>
              <a:defRPr/>
            </a:lvl1pPr>
            <a:lvl2pPr marL="742950" indent="-285750">
              <a:buSzPct val="80000"/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DBF377-1F5E-4D36-9F7F-E0D9144D6B4D}" type="datetimeFigureOut">
              <a:rPr lang="en-GB" altLang="zh-TW"/>
              <a:pPr/>
              <a:t>08/11/2014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D6B35-A762-4F19-AF97-E0E10161EAAC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35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921B1-72BC-4D44-8C58-3975E1EAE486}" type="datetimeFigureOut">
              <a:rPr lang="en-GB" altLang="zh-TW"/>
              <a:pPr/>
              <a:t>08/11/2014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F3281-278B-4507-A0AA-30C7BEE0E30D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093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A05C7A-F59A-48AE-8169-7752631BD4C0}" type="datetimeFigureOut">
              <a:rPr lang="en-GB" altLang="zh-TW"/>
              <a:pPr/>
              <a:t>08/11/2014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7D8F4-A708-421F-9082-5C70D4446A5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958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733D6-3FF6-42E7-AE45-85361D620738}" type="datetimeFigureOut">
              <a:rPr lang="en-GB" altLang="zh-TW"/>
              <a:pPr/>
              <a:t>08/11/2014</a:t>
            </a:fld>
            <a:endParaRPr lang="en-GB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DC6B9-AF5E-45E5-B015-A6C8D8DACA20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4158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151B94-9E6C-4535-9DB1-E908F464256F}" type="datetimeFigureOut">
              <a:rPr lang="en-GB" altLang="zh-TW"/>
              <a:pPr/>
              <a:t>08/11/2014</a:t>
            </a:fld>
            <a:endParaRPr lang="en-GB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78FB3-BD14-4303-9E96-8C8E15A75DA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680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1305B-740C-4C9A-AA44-7623D7B99171}" type="datetimeFigureOut">
              <a:rPr lang="en-GB" altLang="zh-TW"/>
              <a:pPr/>
              <a:t>08/11/2014</a:t>
            </a:fld>
            <a:endParaRPr lang="en-GB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B8BE1-3918-486A-BA40-93AD6FEBAFBA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205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1C9506-6F26-481C-A3DB-5FF955F4A4AB}" type="datetimeFigureOut">
              <a:rPr lang="en-GB" altLang="zh-TW"/>
              <a:pPr/>
              <a:t>08/11/2014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2F8F5-FE41-4BD0-AC03-14AE3CE1F453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6569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95EEB-1944-4477-B1FE-4D174B1A9CC4}" type="datetimeFigureOut">
              <a:rPr lang="en-GB" altLang="zh-TW"/>
              <a:pPr/>
              <a:t>08/11/2014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5CD94-3071-4468-97A5-EC8278F00DA1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0803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BA4BE84-3445-4CF1-8228-E35DD1958C34}" type="datetimeFigureOut">
              <a:rPr lang="en-GB" altLang="zh-TW"/>
              <a:pPr/>
              <a:t>08/11/2014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2C2AE63-5B65-4FC6-B292-7AC0E86399F6}" type="slidenum">
              <a:rPr lang="en-GB" altLang="zh-TW"/>
              <a:pPr/>
              <a:t>‹#›</a:t>
            </a:fld>
            <a:endParaRPr lang="en-GB" altLang="zh-TW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-22313"/>
            <a:ext cx="1908175" cy="14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.lance@gmail.com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Java kick start course 01</a:t>
            </a:r>
            <a:endParaRPr lang="en-GB" altLang="zh-TW" dirty="0" smtClean="0">
              <a:latin typeface="Arial" charset="0"/>
              <a:cs typeface="Arial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Lance Chen (</a:t>
            </a:r>
            <a:r>
              <a:rPr lang="en-GB" altLang="zh-TW" dirty="0" err="1">
                <a:latin typeface="Arial" charset="0"/>
                <a:cs typeface="Arial" charset="0"/>
                <a:hlinkClick r:id="rId2"/>
              </a:rPr>
              <a:t>c</a:t>
            </a:r>
            <a:r>
              <a:rPr lang="en-GB" altLang="zh-TW" dirty="0" err="1" smtClean="0">
                <a:latin typeface="Arial" charset="0"/>
                <a:cs typeface="Arial" charset="0"/>
                <a:hlinkClick r:id="rId2"/>
              </a:rPr>
              <a:t>hen.lance@gmail.com</a:t>
            </a:r>
            <a:r>
              <a:rPr lang="en-GB" altLang="zh-TW" dirty="0" smtClean="0">
                <a:latin typeface="Arial" charset="0"/>
                <a:cs typeface="Arial" charset="0"/>
              </a:rPr>
              <a:t>)</a:t>
            </a:r>
            <a:r>
              <a:rPr lang="zh-TW" altLang="en-US" dirty="0" smtClean="0">
                <a:latin typeface="Arial" charset="0"/>
                <a:cs typeface="Arial" charset="0"/>
              </a:rPr>
              <a:t> </a:t>
            </a:r>
            <a:endParaRPr lang="en-GB" altLang="zh-TW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花時間讀高手的程式碼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5069159"/>
          </a:xfrm>
        </p:spPr>
        <p:txBody>
          <a:bodyPr/>
          <a:lstStyle/>
          <a:p>
            <a:r>
              <a:rPr lang="zh-TW" altLang="en-US" sz="2400" dirty="0" smtClean="0"/>
              <a:t>這什麼鬼啦</a:t>
            </a:r>
            <a:r>
              <a:rPr lang="en-US" altLang="zh-TW" sz="2400" dirty="0" smtClean="0"/>
              <a:t>.. </a:t>
            </a:r>
            <a:r>
              <a:rPr lang="zh-TW" altLang="en-US" sz="2400" dirty="0" smtClean="0"/>
              <a:t>為什麼要這麼多個參數咧</a:t>
            </a:r>
            <a:r>
              <a:rPr lang="en-US" altLang="zh-TW" sz="2400" dirty="0" smtClean="0"/>
              <a:t>.. </a:t>
            </a:r>
          </a:p>
          <a:p>
            <a:r>
              <a:rPr lang="zh-TW" altLang="en-US" sz="2400" dirty="0"/>
              <a:t>寫程式</a:t>
            </a:r>
            <a:r>
              <a:rPr lang="zh-TW" altLang="en-US" sz="2400" dirty="0" smtClean="0"/>
              <a:t>要聰明，提升自己的等級要努力</a:t>
            </a:r>
            <a:endParaRPr lang="en-US" altLang="zh-TW" sz="2400" dirty="0" smtClean="0"/>
          </a:p>
          <a:p>
            <a:r>
              <a:rPr lang="zh-TW" altLang="en-US" sz="2400" dirty="0"/>
              <a:t>理解優良程式的</a:t>
            </a:r>
            <a:r>
              <a:rPr lang="zh-TW" altLang="en-US" sz="2400" dirty="0" smtClean="0"/>
              <a:t>思路和寫法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把 </a:t>
            </a:r>
            <a:r>
              <a:rPr lang="en-US" altLang="zh-TW" sz="2000" dirty="0" err="1" smtClean="0"/>
              <a:t>JDK</a:t>
            </a:r>
            <a:r>
              <a:rPr lang="zh-TW" altLang="en-US" sz="2000" dirty="0" smtClean="0"/>
              <a:t> 的 </a:t>
            </a:r>
            <a:r>
              <a:rPr lang="en-US" altLang="zh-TW" sz="2000" dirty="0" smtClean="0"/>
              <a:t>source code</a:t>
            </a:r>
            <a:br>
              <a:rPr lang="en-US" altLang="zh-TW" sz="2000" dirty="0" smtClean="0"/>
            </a:br>
            <a:r>
              <a:rPr lang="zh-TW" altLang="en-US" sz="2000" dirty="0" smtClean="0"/>
              <a:t>放進去，常常  </a:t>
            </a:r>
            <a:r>
              <a:rPr lang="en-US" altLang="zh-TW" sz="2000" dirty="0" err="1" smtClean="0"/>
              <a:t>F3</a:t>
            </a:r>
            <a:r>
              <a:rPr lang="zh-TW" altLang="en-US" sz="2000" dirty="0" smtClean="0"/>
              <a:t> 進去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 smtClean="0"/>
              <a:t>讀超級高手的程式碼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使用 </a:t>
            </a:r>
            <a:r>
              <a:rPr lang="en-US" altLang="zh-TW" sz="2000" dirty="0" smtClean="0"/>
              <a:t>Lib </a:t>
            </a:r>
            <a:r>
              <a:rPr lang="zh-TW" altLang="en-US" sz="2000" dirty="0"/>
              <a:t>一定要</a:t>
            </a:r>
            <a:r>
              <a:rPr lang="zh-TW" altLang="en-US" sz="2000" dirty="0" smtClean="0"/>
              <a:t>大概掃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過程式碼。不要跟黑心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油廠商一樣</a:t>
            </a:r>
            <a:endParaRPr lang="en-US" altLang="zh-TW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405" y="3140968"/>
            <a:ext cx="53625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一次做很多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- Test Suite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0824" y="1484784"/>
            <a:ext cx="8641655" cy="1368153"/>
          </a:xfrm>
        </p:spPr>
        <p:txBody>
          <a:bodyPr/>
          <a:lstStyle/>
          <a:p>
            <a:r>
              <a:rPr lang="zh-TW" altLang="en-US" sz="2400" dirty="0" smtClean="0"/>
              <a:t>建立 </a:t>
            </a:r>
            <a:r>
              <a:rPr lang="en-US" altLang="zh-TW" sz="2400" dirty="0" smtClean="0"/>
              <a:t>Test Suite , </a:t>
            </a:r>
            <a:r>
              <a:rPr lang="zh-TW" altLang="en-US" sz="2400" dirty="0" smtClean="0"/>
              <a:t>建議按照固定的方式分類</a:t>
            </a:r>
            <a:endParaRPr lang="en-US" altLang="zh-TW" sz="2400" dirty="0" smtClean="0"/>
          </a:p>
          <a:p>
            <a:r>
              <a:rPr lang="zh-TW" altLang="en-US" sz="2400" dirty="0" smtClean="0"/>
              <a:t>分功能群組開 </a:t>
            </a:r>
            <a:r>
              <a:rPr lang="en-US" altLang="zh-TW" sz="2400" dirty="0" smtClean="0"/>
              <a:t>Test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Suite, </a:t>
            </a:r>
            <a:r>
              <a:rPr lang="zh-TW" altLang="en-US" sz="2400" dirty="0" smtClean="0"/>
              <a:t>分人員開 </a:t>
            </a:r>
            <a:r>
              <a:rPr lang="en-US" altLang="zh-TW" sz="2400" dirty="0" smtClean="0"/>
              <a:t>Test Suite</a:t>
            </a:r>
          </a:p>
          <a:p>
            <a:r>
              <a:rPr lang="zh-TW" altLang="en-US" sz="2400" dirty="0"/>
              <a:t>單元測試</a:t>
            </a:r>
            <a:r>
              <a:rPr lang="zh-TW" altLang="en-US" sz="2400" dirty="0" smtClean="0"/>
              <a:t>是程序員的責任。不是測試人員的責任。</a:t>
            </a:r>
            <a:endParaRPr lang="zh-TW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" y="2950235"/>
            <a:ext cx="4032448" cy="383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12" y="5157192"/>
            <a:ext cx="4668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3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看到綠燈就高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1"/>
            <a:ext cx="8229600" cy="82068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" y="2562267"/>
            <a:ext cx="8280920" cy="420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為什麼要做構型管理 </a:t>
            </a:r>
            <a:r>
              <a:rPr lang="en-US" altLang="zh-TW" dirty="0" smtClean="0"/>
              <a:t>(configuration management)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因為程式庫會互相衝突，一個程式庫會相依於別的程式庫，用多了就會打架。</a:t>
            </a:r>
            <a:endParaRPr lang="en-US" altLang="zh-TW" sz="2400" dirty="0" smtClean="0"/>
          </a:p>
          <a:p>
            <a:r>
              <a:rPr lang="zh-TW" altLang="en-US" sz="2400" dirty="0"/>
              <a:t>系統</a:t>
            </a:r>
            <a:r>
              <a:rPr lang="zh-TW" altLang="en-US" sz="2400" dirty="0" smtClean="0"/>
              <a:t>越</a:t>
            </a:r>
            <a:r>
              <a:rPr lang="zh-TW" altLang="en-US" sz="2400" dirty="0"/>
              <a:t>寫越</a:t>
            </a:r>
            <a:r>
              <a:rPr lang="zh-TW" altLang="en-US" sz="2400" dirty="0" smtClean="0"/>
              <a:t>大，模組越開發越多，時間一久，去年用的程式庫今年就有更新了，今年用的程式庫和去年的打架了</a:t>
            </a:r>
            <a:endParaRPr lang="en-US" altLang="zh-TW" sz="2400" dirty="0" smtClean="0"/>
          </a:p>
          <a:p>
            <a:r>
              <a:rPr lang="zh-TW" altLang="en-US" sz="2400" dirty="0" smtClean="0"/>
              <a:t>很多爛人把</a:t>
            </a:r>
            <a:r>
              <a:rPr lang="zh-TW" altLang="en-US" sz="2400" dirty="0"/>
              <a:t>一堆沒用到的程式庫放</a:t>
            </a:r>
            <a:r>
              <a:rPr lang="zh-TW" altLang="en-US" sz="2400" dirty="0" smtClean="0"/>
              <a:t>進來，徒增管理上的複雜度，而且造成程式庫衝突</a:t>
            </a:r>
            <a:endParaRPr lang="en-US" altLang="zh-TW" sz="2400" dirty="0" smtClean="0"/>
          </a:p>
          <a:p>
            <a:r>
              <a:rPr lang="zh-TW" altLang="en-US" sz="2400" dirty="0"/>
              <a:t>要不要用新技術要從需求上來</a:t>
            </a:r>
            <a:r>
              <a:rPr lang="zh-TW" altLang="en-US" sz="2400" dirty="0" smtClean="0"/>
              <a:t>看，不要盲從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不是說你不用學新東西，是學了之後用腦袋判斷要不要用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開發系統不做管理，到最後開發的速度就很慢。</a:t>
            </a:r>
            <a:endParaRPr lang="en-US" altLang="zh-TW" sz="2400" dirty="0" smtClean="0"/>
          </a:p>
          <a:p>
            <a:pPr lvl="1"/>
            <a:r>
              <a:rPr lang="zh-TW" altLang="en-US" sz="2000" dirty="0"/>
              <a:t>為什麼常常有人喜歡開發新</a:t>
            </a:r>
            <a:r>
              <a:rPr lang="zh-TW" altLang="en-US" sz="2000" dirty="0" smtClean="0"/>
              <a:t>系統，從來不做維護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如果各位以後</a:t>
            </a:r>
            <a:r>
              <a:rPr lang="zh-TW" altLang="en-US" sz="2000" dirty="0"/>
              <a:t>做了</a:t>
            </a:r>
            <a:r>
              <a:rPr lang="zh-TW" altLang="en-US" sz="2000" dirty="0" smtClean="0"/>
              <a:t>長官，請記得給願意維護舊系統的同仁掌聲，能維護系統的一致性，並且開發新功能又不會讓舊功能掛點，需要高度的技巧和紀律。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81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Maven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great way to manage software artifact</a:t>
            </a:r>
          </a:p>
          <a:p>
            <a:pPr lvl="1"/>
            <a:r>
              <a:rPr lang="en-US" altLang="zh-TW" dirty="0" smtClean="0"/>
              <a:t>Package type</a:t>
            </a:r>
          </a:p>
          <a:p>
            <a:pPr lvl="1"/>
            <a:r>
              <a:rPr lang="en-US" altLang="zh-TW" dirty="0" smtClean="0"/>
              <a:t>Archetype</a:t>
            </a:r>
          </a:p>
          <a:p>
            <a:pPr lvl="1"/>
            <a:r>
              <a:rPr lang="en-US" altLang="zh-TW" dirty="0" smtClean="0"/>
              <a:t>Dependency </a:t>
            </a:r>
          </a:p>
          <a:p>
            <a:pPr lvl="1"/>
            <a:r>
              <a:rPr lang="en-US" altLang="zh-TW" dirty="0" smtClean="0"/>
              <a:t>Dependency management</a:t>
            </a:r>
          </a:p>
          <a:p>
            <a:pPr lvl="1"/>
            <a:r>
              <a:rPr lang="en-US" altLang="zh-TW" dirty="0" smtClean="0"/>
              <a:t>Continuous integration </a:t>
            </a:r>
          </a:p>
          <a:p>
            <a:pPr lvl="1"/>
            <a:r>
              <a:rPr lang="en-US" altLang="zh-TW" dirty="0" smtClean="0"/>
              <a:t>Continues delivery</a:t>
            </a:r>
          </a:p>
          <a:p>
            <a:pPr lvl="1"/>
            <a:r>
              <a:rPr lang="en-US" altLang="zh-TW" dirty="0" smtClean="0"/>
              <a:t>Automation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6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 Maven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Archetype:</a:t>
            </a:r>
            <a:r>
              <a:rPr lang="zh-TW" altLang="en-US" sz="2000" dirty="0" smtClean="0"/>
              <a:t> 構</a:t>
            </a:r>
            <a:r>
              <a:rPr lang="zh-TW" altLang="en-US" sz="2000" dirty="0"/>
              <a:t>型</a:t>
            </a:r>
            <a:r>
              <a:rPr lang="zh-TW" altLang="en-US" sz="2000" dirty="0" smtClean="0"/>
              <a:t>模板</a:t>
            </a:r>
            <a:endParaRPr lang="en-US" altLang="zh-TW" sz="2000" dirty="0" smtClean="0"/>
          </a:p>
          <a:p>
            <a:r>
              <a:rPr lang="en-US" altLang="zh-TW" sz="2000" dirty="0" smtClean="0"/>
              <a:t>Package type :</a:t>
            </a:r>
            <a:r>
              <a:rPr lang="zh-TW" altLang="en-US" sz="2000" dirty="0"/>
              <a:t> </a:t>
            </a:r>
            <a:r>
              <a:rPr lang="en-US" altLang="zh-TW" sz="2000" dirty="0" err="1" smtClean="0"/>
              <a:t>POM</a:t>
            </a:r>
            <a:r>
              <a:rPr lang="en-US" altLang="zh-TW" sz="2000" dirty="0" smtClean="0"/>
              <a:t>, jar, war, ear, flex…. more</a:t>
            </a:r>
          </a:p>
          <a:p>
            <a:r>
              <a:rPr lang="en-US" altLang="zh-TW" sz="2000" dirty="0" smtClean="0"/>
              <a:t>Parent and Module – Should 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I use multiple module?</a:t>
            </a:r>
          </a:p>
          <a:p>
            <a:pPr lvl="1"/>
            <a:r>
              <a:rPr lang="zh-TW" altLang="en-US" sz="1800" dirty="0" smtClean="0"/>
              <a:t>系統做得好，使用者就會增加新需求，系統會長大，系統長大之後，你就會發現先前不把地基蓋好很痛苦。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你</a:t>
            </a:r>
            <a:r>
              <a:rPr lang="zh-TW" altLang="en-US" sz="1800" dirty="0"/>
              <a:t>可以事後</a:t>
            </a:r>
            <a:r>
              <a:rPr lang="zh-TW" altLang="en-US" sz="1800" dirty="0" smtClean="0"/>
              <a:t>做重構，</a:t>
            </a:r>
            <a:r>
              <a:rPr lang="zh-TW" altLang="en-US" sz="1800" dirty="0"/>
              <a:t>該動手</a:t>
            </a:r>
            <a:r>
              <a:rPr lang="zh-TW" altLang="en-US" sz="1800" dirty="0" smtClean="0"/>
              <a:t>就動，猶豫只會讓重構的成本增加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當然，系統跟物件一樣，不該收進來的需求不要收。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請堅持</a:t>
            </a:r>
            <a:r>
              <a:rPr lang="zh-TW" altLang="en-US" sz="1800" dirty="0" smtClean="0"/>
              <a:t>使用多模組構型，這在一開始很容易，先使用單模組再改多模組</a:t>
            </a:r>
            <a:r>
              <a:rPr lang="zh-TW" altLang="en-US" sz="1800" dirty="0"/>
              <a:t>，其實</a:t>
            </a:r>
            <a:r>
              <a:rPr lang="zh-TW" altLang="en-US" sz="1800" dirty="0" smtClean="0"/>
              <a:t>也不難，但是你不會就很難</a:t>
            </a:r>
            <a:r>
              <a:rPr lang="en-US" altLang="zh-TW" sz="1800" dirty="0" smtClean="0"/>
              <a:t>… XD</a:t>
            </a:r>
            <a:endParaRPr lang="en-US" altLang="zh-TW" sz="2000" dirty="0" smtClean="0"/>
          </a:p>
          <a:p>
            <a:r>
              <a:rPr lang="en-US" altLang="zh-TW" sz="2000" dirty="0" smtClean="0"/>
              <a:t>Module dependency </a:t>
            </a:r>
          </a:p>
          <a:p>
            <a:r>
              <a:rPr lang="en-US" altLang="zh-TW" sz="2000" dirty="0" smtClean="0"/>
              <a:t>Dependency and dependency management</a:t>
            </a:r>
          </a:p>
          <a:p>
            <a:r>
              <a:rPr lang="en-US" altLang="zh-TW" sz="2000" dirty="0" smtClean="0"/>
              <a:t>Reusability </a:t>
            </a:r>
          </a:p>
          <a:p>
            <a:r>
              <a:rPr lang="en-US" altLang="zh-TW" sz="2000" dirty="0" smtClean="0"/>
              <a:t>Code consistency </a:t>
            </a:r>
          </a:p>
          <a:p>
            <a:r>
              <a:rPr lang="en-US" altLang="zh-TW" sz="2000" dirty="0" smtClean="0"/>
              <a:t>Maven Repository &amp; Maven Settings</a:t>
            </a:r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0319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Maven </a:t>
            </a:r>
            <a:r>
              <a:rPr lang="zh-TW" altLang="en-US" dirty="0" smtClean="0"/>
              <a:t>專案操作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4228430" cy="375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0928"/>
            <a:ext cx="4146439" cy="386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7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to find Maven Artifact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78" y="2204864"/>
            <a:ext cx="82581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60769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2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Maven Folder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1248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Coding Convention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程式是程序員之間的主要溝通的方式，</a:t>
            </a:r>
            <a:r>
              <a:rPr lang="zh-TW" altLang="en-US" dirty="0"/>
              <a:t>促進溝通的</a:t>
            </a:r>
            <a:r>
              <a:rPr lang="zh-TW" altLang="en-US" dirty="0" smtClean="0"/>
              <a:t>方式首先詞彙和說法要一致</a:t>
            </a:r>
            <a:endParaRPr lang="en-US" altLang="zh-TW" dirty="0"/>
          </a:p>
          <a:p>
            <a:pPr lvl="1"/>
            <a:r>
              <a:rPr lang="en-US" altLang="zh-TW" dirty="0" smtClean="0"/>
              <a:t>Java Naming Standard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, j , k , m , n </a:t>
            </a:r>
            <a:r>
              <a:rPr lang="zh-TW" altLang="en-US" dirty="0" smtClean="0"/>
              <a:t>是整數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變數前面加  </a:t>
            </a:r>
            <a:r>
              <a:rPr lang="en-US" altLang="zh-TW" dirty="0" smtClean="0"/>
              <a:t>_</a:t>
            </a:r>
            <a:r>
              <a:rPr lang="zh-TW" altLang="en-US" dirty="0" smtClean="0"/>
              <a:t> 叫做 </a:t>
            </a:r>
            <a:r>
              <a:rPr lang="en-US" altLang="zh-TW" dirty="0" smtClean="0"/>
              <a:t>local </a:t>
            </a:r>
            <a:r>
              <a:rPr lang="zh-TW" altLang="en-US" dirty="0" smtClean="0"/>
              <a:t>變數 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class field </a:t>
            </a:r>
            <a:r>
              <a:rPr lang="zh-TW" altLang="en-US" dirty="0" smtClean="0"/>
              <a:t>前面記得要放 </a:t>
            </a:r>
            <a:r>
              <a:rPr lang="en-US" altLang="zh-TW" dirty="0" smtClean="0"/>
              <a:t>this </a:t>
            </a:r>
          </a:p>
          <a:p>
            <a:pPr lvl="1"/>
            <a:r>
              <a:rPr lang="en-US" altLang="zh-TW" dirty="0" smtClean="0"/>
              <a:t>Java Coding Convention</a:t>
            </a:r>
          </a:p>
          <a:p>
            <a:pPr lvl="1"/>
            <a:r>
              <a:rPr lang="en-US" altLang="zh-TW" dirty="0" smtClean="0"/>
              <a:t>Design pattern terminology</a:t>
            </a:r>
          </a:p>
          <a:p>
            <a:pPr lvl="1"/>
            <a:r>
              <a:rPr lang="en-US" altLang="zh-TW" dirty="0" smtClean="0"/>
              <a:t>Packaging standard</a:t>
            </a:r>
          </a:p>
          <a:p>
            <a:pPr lvl="1"/>
            <a:r>
              <a:rPr lang="en-US" altLang="zh-TW" dirty="0" smtClean="0"/>
              <a:t>Domain terminology</a:t>
            </a:r>
          </a:p>
        </p:txBody>
      </p:sp>
    </p:spTree>
    <p:extLst>
      <p:ext uri="{BB962C8B-B14F-4D97-AF65-F5344CB8AC3E}">
        <p14:creationId xmlns:p14="http://schemas.microsoft.com/office/powerpoint/2010/main" val="26021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方法論是</a:t>
            </a:r>
            <a:r>
              <a:rPr lang="zh-TW" altLang="en-US" b="1" dirty="0" smtClean="0"/>
              <a:t>啥</a:t>
            </a:r>
            <a:r>
              <a:rPr lang="en-US" altLang="zh-TW" b="1" dirty="0" smtClean="0"/>
              <a:t>? </a:t>
            </a:r>
            <a:r>
              <a:rPr lang="zh-TW" altLang="en-US" b="1" dirty="0"/>
              <a:t>可以吃</a:t>
            </a:r>
            <a:r>
              <a:rPr lang="zh-TW" altLang="en-US" b="1" dirty="0" smtClean="0"/>
              <a:t>嗎</a:t>
            </a:r>
            <a:r>
              <a:rPr lang="en-US" altLang="zh-TW" b="1" dirty="0" smtClean="0"/>
              <a:t>?</a:t>
            </a:r>
            <a:r>
              <a:rPr lang="zh-TW" altLang="en-US" b="1" dirty="0" smtClean="0"/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人、流程、工具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人是最重要的，大家有把事情做好的決心才有討論方法論的必要。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做事的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方法，不能擔保最後的品質，東西是人做出來的，只有人才能決定品質。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一群有心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做事的人，自然會找出最適合的流程和工具。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一群無心做事的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人，只會拿流程和工具干涉別人。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確保團隊有心幹活，比確保團隊用什麼流程和工具重要。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好的流程和工具可以讓幹活這件事有計畫，有效率，促進溝通，減少衝突，避免錯誤，增進生活品質。</a:t>
            </a:r>
            <a:endParaRPr lang="en-US" altLang="zh-TW" sz="2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71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學到才是你的，聽過根本沒用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 smtClean="0"/>
              <a:t>如來</a:t>
            </a:r>
            <a:r>
              <a:rPr lang="zh-TW" altLang="en-US" sz="1800" dirty="0"/>
              <a:t>常說，汝等比丘，知我說法，如筏喻者，法尚應捨，何況非法。 </a:t>
            </a:r>
            <a:endParaRPr lang="en-US" altLang="zh-TW" sz="1800" dirty="0" smtClean="0"/>
          </a:p>
          <a:p>
            <a:r>
              <a:rPr lang="zh-TW" altLang="en-US" sz="1800" dirty="0"/>
              <a:t>孔子曰：「生而知之者，上也；學而知之者，次也；困而學之，又其次也；</a:t>
            </a:r>
            <a:r>
              <a:rPr lang="zh-TW" altLang="en-US" sz="1800" b="1" dirty="0">
                <a:solidFill>
                  <a:srgbClr val="FF0000"/>
                </a:solidFill>
              </a:rPr>
              <a:t>困而不學，民斯為下矣</a:t>
            </a:r>
            <a:r>
              <a:rPr lang="zh-TW" altLang="en-US" sz="1800" dirty="0"/>
              <a:t>。</a:t>
            </a:r>
            <a:r>
              <a:rPr lang="zh-TW" altLang="en-US" sz="1800" dirty="0" smtClean="0"/>
              <a:t>」</a:t>
            </a:r>
            <a:endParaRPr lang="en-US" altLang="zh-TW" sz="1800" dirty="0" smtClean="0"/>
          </a:p>
          <a:p>
            <a:r>
              <a:rPr lang="zh-TW" altLang="en-US" sz="1800" dirty="0" smtClean="0"/>
              <a:t>用各種管道來學習、沒有最好的管道，只有適合你的管道</a:t>
            </a:r>
            <a:endParaRPr lang="en-US" altLang="zh-TW" sz="1800" dirty="0" smtClean="0"/>
          </a:p>
          <a:p>
            <a:pPr lvl="1"/>
            <a:r>
              <a:rPr lang="en-US" altLang="zh-TW" sz="1400" dirty="0" smtClean="0"/>
              <a:t>Learning Java :</a:t>
            </a:r>
            <a:r>
              <a:rPr lang="zh-TW" altLang="en-US" sz="1400" dirty="0"/>
              <a:t> </a:t>
            </a:r>
            <a:r>
              <a:rPr lang="en-US" altLang="zh-TW" sz="1400" dirty="0" err="1" smtClean="0"/>
              <a:t>Oreilly</a:t>
            </a:r>
            <a:r>
              <a:rPr lang="en-US" altLang="zh-TW" sz="1400" dirty="0" smtClean="0"/>
              <a:t> </a:t>
            </a:r>
          </a:p>
          <a:p>
            <a:pPr lvl="1"/>
            <a:r>
              <a:rPr lang="zh-TW" altLang="en-US" sz="1400" dirty="0"/>
              <a:t>良葛</a:t>
            </a:r>
            <a:r>
              <a:rPr lang="zh-TW" altLang="en-US" sz="1400" dirty="0" smtClean="0"/>
              <a:t>格的網站，教材與書籍</a:t>
            </a:r>
            <a:endParaRPr lang="en-US" altLang="zh-TW" sz="1400" dirty="0" smtClean="0"/>
          </a:p>
          <a:p>
            <a:r>
              <a:rPr lang="zh-TW" altLang="en-US" sz="1800" dirty="0"/>
              <a:t>程式設計師不能靠</a:t>
            </a:r>
            <a:r>
              <a:rPr lang="zh-TW" altLang="en-US" sz="1800" dirty="0" smtClean="0"/>
              <a:t>面試，上機寫程式才知道行不行</a:t>
            </a:r>
            <a:endParaRPr lang="en-US" altLang="zh-TW" sz="1800" dirty="0" smtClean="0"/>
          </a:p>
          <a:p>
            <a:r>
              <a:rPr lang="zh-TW" altLang="en-US" sz="1800" dirty="0"/>
              <a:t>下次</a:t>
            </a:r>
            <a:r>
              <a:rPr lang="zh-TW" altLang="en-US" sz="1800" dirty="0" smtClean="0"/>
              <a:t>內容</a:t>
            </a:r>
            <a:endParaRPr lang="en-US" altLang="zh-TW" sz="1800" dirty="0" smtClean="0"/>
          </a:p>
          <a:p>
            <a:pPr lvl="1"/>
            <a:r>
              <a:rPr lang="en-US" altLang="zh-TW" sz="1400" dirty="0" smtClean="0"/>
              <a:t>Java Web </a:t>
            </a:r>
            <a:r>
              <a:rPr lang="zh-TW" altLang="en-US" sz="1400" dirty="0" smtClean="0"/>
              <a:t>開發入門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29180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程式設計師的時間分配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請寫一個程式，可以把</a:t>
            </a:r>
            <a:r>
              <a:rPr lang="zh-TW" altLang="en-US" sz="2400" dirty="0" smtClean="0"/>
              <a:t>指定目錄</a:t>
            </a:r>
            <a:r>
              <a:rPr lang="zh-TW" altLang="en-US" sz="2400" dirty="0" smtClean="0"/>
              <a:t>的檔案列印出來</a:t>
            </a:r>
            <a:endParaRPr lang="en-US" altLang="zh-TW" sz="2400" dirty="0" smtClean="0"/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請問貴官如何處置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/>
              <a:t>A: </a:t>
            </a:r>
          </a:p>
          <a:p>
            <a:pPr lvl="1"/>
            <a:r>
              <a:rPr lang="en-US" altLang="zh-TW" sz="2000" dirty="0" smtClean="0"/>
              <a:t>B: 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C: </a:t>
            </a:r>
          </a:p>
          <a:p>
            <a:pPr lvl="1"/>
            <a:r>
              <a:rPr lang="en-US" altLang="zh-TW" sz="2000" dirty="0" smtClean="0"/>
              <a:t>D:</a:t>
            </a:r>
          </a:p>
          <a:p>
            <a:r>
              <a:rPr lang="zh-TW" altLang="en-US" sz="2400" dirty="0"/>
              <a:t>寫出符合需求的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寫出會動的程式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寫出很有彈性的程式</a:t>
            </a:r>
            <a:endParaRPr lang="en-US" altLang="zh-TW" sz="2000" dirty="0" smtClean="0"/>
          </a:p>
          <a:p>
            <a:r>
              <a:rPr lang="zh-TW" altLang="en-US" sz="2400" dirty="0" smtClean="0"/>
              <a:t>程式和工具是死的，人是活的，要會變通。</a:t>
            </a:r>
            <a:endParaRPr lang="en-US" altLang="zh-TW" sz="2400" dirty="0" smtClean="0"/>
          </a:p>
          <a:p>
            <a:r>
              <a:rPr lang="zh-TW" altLang="en-US" sz="2400" dirty="0"/>
              <a:t>還不會跑</a:t>
            </a:r>
            <a:r>
              <a:rPr lang="zh-TW" altLang="en-US" sz="2400" dirty="0" smtClean="0"/>
              <a:t>以前，就乖乖走吧</a:t>
            </a:r>
            <a:endParaRPr lang="en-US" altLang="zh-TW" sz="2400" dirty="0" smtClean="0"/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122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如何寫程式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484784"/>
            <a:ext cx="8713663" cy="964703"/>
          </a:xfrm>
        </p:spPr>
        <p:txBody>
          <a:bodyPr/>
          <a:lstStyle/>
          <a:p>
            <a:r>
              <a:rPr lang="zh-TW" altLang="en-US" sz="2400" dirty="0"/>
              <a:t>內事不決問張昭，外事不決問</a:t>
            </a:r>
            <a:r>
              <a:rPr lang="zh-TW" altLang="en-US" sz="2400" dirty="0" smtClean="0"/>
              <a:t>周瑜，那程式不會寫呢</a:t>
            </a:r>
            <a:r>
              <a:rPr lang="en-US" altLang="zh-TW" sz="2400" dirty="0" smtClean="0"/>
              <a:t>?</a:t>
            </a:r>
          </a:p>
          <a:p>
            <a:r>
              <a:rPr lang="zh-TW" altLang="en-US" sz="2400" dirty="0" smtClean="0"/>
              <a:t>程式</a:t>
            </a:r>
            <a:r>
              <a:rPr lang="zh-TW" altLang="en-US" sz="2400" dirty="0"/>
              <a:t>不會寫問 </a:t>
            </a:r>
            <a:r>
              <a:rPr lang="en-US" altLang="zh-TW" sz="2400" dirty="0"/>
              <a:t>Google </a:t>
            </a:r>
            <a:r>
              <a:rPr lang="zh-TW" altLang="en-US" sz="2400" dirty="0" smtClean="0"/>
              <a:t>啊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564904"/>
            <a:ext cx="5760640" cy="417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3537012"/>
            <a:ext cx="5120256" cy="972108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37203"/>
            <a:ext cx="70199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5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插播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一天按很多次的快捷鍵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高產能程序員的第一要件 </a:t>
            </a:r>
            <a:r>
              <a:rPr lang="en-US" altLang="zh-TW" sz="2000" dirty="0" smtClean="0"/>
              <a:t>: </a:t>
            </a:r>
            <a:r>
              <a:rPr lang="zh-TW" altLang="en-US" sz="2000" dirty="0" smtClean="0"/>
              <a:t>聰明但是懶惰所以一定要會用 </a:t>
            </a:r>
            <a:r>
              <a:rPr lang="en-US" altLang="zh-TW" sz="2000" dirty="0" smtClean="0"/>
              <a:t>IDE </a:t>
            </a:r>
            <a:r>
              <a:rPr lang="zh-TW" altLang="en-US" sz="2000" dirty="0" smtClean="0"/>
              <a:t>來偷懶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Ctrl-Shift-O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|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Ctrl-Shift-F | Alt-/</a:t>
            </a:r>
          </a:p>
          <a:p>
            <a:pPr lvl="1"/>
            <a:r>
              <a:rPr lang="en-US" altLang="zh-TW" sz="1800" dirty="0" smtClean="0"/>
              <a:t>Ctrl-1</a:t>
            </a:r>
          </a:p>
          <a:p>
            <a:pPr lvl="1"/>
            <a:r>
              <a:rPr lang="en-US" altLang="zh-TW" sz="1800" dirty="0" smtClean="0"/>
              <a:t>Save Action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56992"/>
            <a:ext cx="493204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75290"/>
            <a:ext cx="76771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5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單元</a:t>
            </a:r>
            <a:r>
              <a:rPr lang="zh-TW" altLang="en-US" dirty="0"/>
              <a:t>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單元</a:t>
            </a:r>
            <a:r>
              <a:rPr lang="zh-TW" altLang="en-US" sz="2000" dirty="0" smtClean="0"/>
              <a:t>測試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單元測試是程式改寫的安全網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單元測試</a:t>
            </a:r>
            <a:r>
              <a:rPr lang="zh-TW" altLang="en-US" sz="1800" dirty="0" smtClean="0"/>
              <a:t>是程式的規格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有寫測試才算</a:t>
            </a:r>
            <a:r>
              <a:rPr lang="zh-TW" altLang="en-US" sz="1800" b="1" dirty="0" smtClean="0">
                <a:solidFill>
                  <a:srgbClr val="FF0000"/>
                </a:solidFill>
              </a:rPr>
              <a:t>寫完程式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1800" b="1" dirty="0"/>
              <a:t>單元測試</a:t>
            </a:r>
            <a:r>
              <a:rPr lang="zh-TW" altLang="en-US" sz="1800" b="1" dirty="0" smtClean="0"/>
              <a:t>讓</a:t>
            </a:r>
            <a:r>
              <a:rPr lang="en-US" altLang="zh-TW" sz="1800" b="1" dirty="0" smtClean="0"/>
              <a:t/>
            </a:r>
            <a:br>
              <a:rPr lang="en-US" altLang="zh-TW" sz="1800" b="1" dirty="0" smtClean="0"/>
            </a:br>
            <a:r>
              <a:rPr lang="zh-TW" altLang="en-US" sz="1800" b="1" dirty="0" smtClean="0"/>
              <a:t>你</a:t>
            </a:r>
            <a:r>
              <a:rPr lang="zh-TW" altLang="en-US" sz="1800" b="1" dirty="0"/>
              <a:t>知道</a:t>
            </a:r>
            <a:r>
              <a:rPr lang="zh-TW" altLang="en-US" sz="1800" b="1" dirty="0" smtClean="0"/>
              <a:t>自己</a:t>
            </a:r>
            <a:r>
              <a:rPr lang="en-US" altLang="zh-TW" sz="1800" b="1" dirty="0" smtClean="0"/>
              <a:t/>
            </a:r>
            <a:br>
              <a:rPr lang="en-US" altLang="zh-TW" sz="1800" b="1" dirty="0" smtClean="0"/>
            </a:br>
            <a:r>
              <a:rPr lang="zh-TW" altLang="en-US" sz="1800" b="1" dirty="0" smtClean="0"/>
              <a:t>的程式好不</a:t>
            </a:r>
            <a:r>
              <a:rPr lang="en-US" altLang="zh-TW" sz="1800" b="1" dirty="0" smtClean="0"/>
              <a:t/>
            </a:r>
            <a:br>
              <a:rPr lang="en-US" altLang="zh-TW" sz="1800" b="1" dirty="0" smtClean="0"/>
            </a:br>
            <a:r>
              <a:rPr lang="zh-TW" altLang="en-US" sz="1800" b="1" dirty="0" smtClean="0"/>
              <a:t>好用</a:t>
            </a:r>
            <a:endParaRPr lang="en-US" altLang="zh-TW" sz="1800" b="1" dirty="0" smtClean="0"/>
          </a:p>
          <a:p>
            <a:pPr lvl="1"/>
            <a:r>
              <a:rPr lang="zh-TW" altLang="en-US" sz="1800" b="1" dirty="0" smtClean="0">
                <a:solidFill>
                  <a:srgbClr val="FF0000"/>
                </a:solidFill>
              </a:rPr>
              <a:t>不寫單元測試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/>
            </a:r>
            <a:br>
              <a:rPr lang="en-US" altLang="zh-TW" sz="1800" b="1" dirty="0" smtClean="0">
                <a:solidFill>
                  <a:srgbClr val="FF0000"/>
                </a:solidFill>
              </a:rPr>
            </a:br>
            <a:r>
              <a:rPr lang="zh-TW" altLang="en-US" sz="1800" b="1" dirty="0" smtClean="0">
                <a:solidFill>
                  <a:srgbClr val="FF0000"/>
                </a:solidFill>
              </a:rPr>
              <a:t>就是黑心、沒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/>
            </a:r>
            <a:br>
              <a:rPr lang="en-US" altLang="zh-TW" sz="1800" b="1" dirty="0" smtClean="0">
                <a:solidFill>
                  <a:srgbClr val="FF0000"/>
                </a:solidFill>
              </a:rPr>
            </a:br>
            <a:r>
              <a:rPr lang="zh-TW" altLang="en-US" sz="1800" b="1" dirty="0" smtClean="0">
                <a:solidFill>
                  <a:srgbClr val="FF0000"/>
                </a:solidFill>
              </a:rPr>
              <a:t>第二句話</a:t>
            </a:r>
            <a:endParaRPr lang="en-US" altLang="zh-TW" sz="1800" b="1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49192"/>
            <a:ext cx="654558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1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</a:t>
            </a:r>
            <a:r>
              <a:rPr lang="zh-TW" altLang="en-US" dirty="0"/>
              <a:t>開發測試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9" y="1484784"/>
            <a:ext cx="59626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796" y="1556792"/>
            <a:ext cx="4396273" cy="515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15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引用程式庫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Must Know Library</a:t>
            </a:r>
          </a:p>
          <a:p>
            <a:pPr lvl="1"/>
            <a:r>
              <a:rPr lang="en-US" altLang="zh-TW" sz="2000" dirty="0" smtClean="0"/>
              <a:t>Apache commons</a:t>
            </a:r>
          </a:p>
          <a:p>
            <a:pPr lvl="1"/>
            <a:r>
              <a:rPr lang="en-US" altLang="zh-TW" sz="2000" dirty="0" smtClean="0"/>
              <a:t>Google Guava</a:t>
            </a:r>
          </a:p>
          <a:p>
            <a:pPr lvl="1"/>
            <a:r>
              <a:rPr lang="en-US" altLang="zh-TW" sz="2000" dirty="0" smtClean="0"/>
              <a:t>Spring</a:t>
            </a:r>
          </a:p>
          <a:p>
            <a:pPr lvl="1"/>
            <a:r>
              <a:rPr lang="en-US" altLang="zh-TW" sz="2000" dirty="0" smtClean="0"/>
              <a:t>Java EE core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en-US" altLang="zh-TW" sz="2400" dirty="0" smtClean="0"/>
              <a:t>Keep Study Library Source and Java docs </a:t>
            </a:r>
          </a:p>
          <a:p>
            <a:r>
              <a:rPr lang="zh-TW" altLang="en-US" sz="2400" dirty="0" smtClean="0"/>
              <a:t>靠，原來我根本不用自己寫啊</a:t>
            </a:r>
            <a:endParaRPr lang="en-US" altLang="zh-TW" sz="2400" dirty="0" smtClean="0"/>
          </a:p>
          <a:p>
            <a:pPr lvl="1"/>
            <a:r>
              <a:rPr lang="zh-TW" altLang="en-US" sz="2000" dirty="0"/>
              <a:t>你碰到的</a:t>
            </a:r>
            <a:r>
              <a:rPr lang="zh-TW" altLang="en-US" sz="2000" dirty="0" smtClean="0"/>
              <a:t>問題，大多數別人都碰到過，與其自己惡搞，不如先花時間拜大神，找出三四種解法之後，動動腦袋再來搞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各種解法都有好有壞，什麼時候要換招，自己要拿捏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84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do it manually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840760" cy="47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7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88528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1062</Words>
  <Application>Microsoft Office PowerPoint</Application>
  <PresentationFormat>如螢幕大小 (4:3)</PresentationFormat>
  <Paragraphs>111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Theme</vt:lpstr>
      <vt:lpstr>Java kick start course 01</vt:lpstr>
      <vt:lpstr>方法論是啥? 可以吃嗎? </vt:lpstr>
      <vt:lpstr>程式設計師的時間分配</vt:lpstr>
      <vt:lpstr>如何寫程式</vt:lpstr>
      <vt:lpstr>插播: 一天按很多次的快捷鍵</vt:lpstr>
      <vt:lpstr>單元測試</vt:lpstr>
      <vt:lpstr>如何開發測試</vt:lpstr>
      <vt:lpstr>引用程式庫</vt:lpstr>
      <vt:lpstr>How to do it manually</vt:lpstr>
      <vt:lpstr>花時間讀高手的程式碼</vt:lpstr>
      <vt:lpstr>一次做很多測試- Test Suite</vt:lpstr>
      <vt:lpstr>看到綠燈就高…</vt:lpstr>
      <vt:lpstr>為什麼要做構型管理 (configuration management)</vt:lpstr>
      <vt:lpstr>使用 Maven </vt:lpstr>
      <vt:lpstr>Create a Maven Project</vt:lpstr>
      <vt:lpstr>Maven 專案操作</vt:lpstr>
      <vt:lpstr>Where to find Maven Artifact</vt:lpstr>
      <vt:lpstr>Maven Folder Structure</vt:lpstr>
      <vt:lpstr>Coding Convention </vt:lpstr>
      <vt:lpstr>學到才是你的，聽過根本沒用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Tree PowerPoint Presentation</dc:title>
  <dc:creator>jontypearce</dc:creator>
  <cp:lastModifiedBy>Lance</cp:lastModifiedBy>
  <cp:revision>44</cp:revision>
  <dcterms:created xsi:type="dcterms:W3CDTF">2011-07-11T11:56:50Z</dcterms:created>
  <dcterms:modified xsi:type="dcterms:W3CDTF">2014-11-08T16:46:00Z</dcterms:modified>
</cp:coreProperties>
</file>