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65" r:id="rId2"/>
    <p:sldId id="266" r:id="rId3"/>
    <p:sldId id="267" r:id="rId4"/>
    <p:sldId id="278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5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7" r:id="rId38"/>
    <p:sldId id="308" r:id="rId39"/>
    <p:sldId id="305" r:id="rId40"/>
    <p:sldId id="306" r:id="rId41"/>
    <p:sldId id="309" r:id="rId42"/>
    <p:sldId id="310" r:id="rId43"/>
    <p:sldId id="311" r:id="rId44"/>
    <p:sldId id="312" r:id="rId45"/>
    <p:sldId id="316" r:id="rId46"/>
    <p:sldId id="313" r:id="rId47"/>
    <p:sldId id="314" r:id="rId48"/>
    <p:sldId id="315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6" r:id="rId58"/>
    <p:sldId id="327" r:id="rId59"/>
    <p:sldId id="329" r:id="rId60"/>
    <p:sldId id="325" r:id="rId61"/>
    <p:sldId id="328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3D74D123-57F4-4935-A20E-E412200FE843}">
          <p14:sldIdLst>
            <p14:sldId id="265"/>
            <p14:sldId id="266"/>
            <p14:sldId id="267"/>
            <p14:sldId id="278"/>
            <p14:sldId id="270"/>
            <p14:sldId id="271"/>
            <p14:sldId id="272"/>
            <p14:sldId id="273"/>
            <p14:sldId id="274"/>
            <p14:sldId id="276"/>
            <p14:sldId id="277"/>
            <p14:sldId id="275"/>
            <p14:sldId id="279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7"/>
            <p14:sldId id="308"/>
            <p14:sldId id="305"/>
            <p14:sldId id="306"/>
            <p14:sldId id="309"/>
            <p14:sldId id="310"/>
            <p14:sldId id="311"/>
            <p14:sldId id="312"/>
            <p14:sldId id="316"/>
            <p14:sldId id="313"/>
            <p14:sldId id="314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9"/>
            <p14:sldId id="325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96" d="100"/>
          <a:sy n="96" d="100"/>
        </p:scale>
        <p:origin x="-199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70BF-D85D-4287-A45D-BD3C48707D69}" type="datetimeFigureOut">
              <a:rPr lang="zh-TW" altLang="en-US" smtClean="0"/>
              <a:t>2015/1/18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EB4B-9058-45BE-8575-112FA5F6A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7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1C31F-8C8C-4FD7-9A9D-368547B7DC8B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7834B-B987-458C-A54B-6C8A96BB7BB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680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 userDrawn="1"/>
        </p:nvSpPr>
        <p:spPr>
          <a:xfrm>
            <a:off x="14288" y="1588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64000">
                <a:schemeClr val="accent1"/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40" y="57499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180" y="780010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7CAB6-485C-4E15-B4D2-917B1AD5743C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7360-614A-4511-86CE-623A4D27BF0E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48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242BC-C73A-4769-94F4-C0CCAF36F19A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99D5F-C4AF-4C77-9AC0-81BF04E6A07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88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F4A2E-D3CE-4B43-B559-DB79061CB30C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03557-09F0-44BA-8D11-A737A4DBF2F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084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80000"/>
              <a:buFont typeface="Wingdings" panose="05000000000000000000" pitchFamily="2" charset="2"/>
              <a:buChar char="l"/>
              <a:defRPr/>
            </a:lvl1pPr>
            <a:lvl2pPr marL="742950" indent="-285750">
              <a:buSzPct val="8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BF377-1F5E-4D36-9F7F-E0D9144D6B4D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6B35-A762-4F19-AF97-E0E10161EAAC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921B1-72BC-4D44-8C58-3975E1EAE486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F3281-278B-4507-A0AA-30C7BEE0E30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093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05C7A-F59A-48AE-8169-7752631BD4C0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7D8F4-A708-421F-9082-5C70D4446A5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958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733D6-3FF6-42E7-AE45-85361D620738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C6B9-AF5E-45E5-B015-A6C8D8DACA20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4158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51B94-9E6C-4535-9DB1-E908F464256F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78FB3-BD14-4303-9E96-8C8E15A75DA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80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1305B-740C-4C9A-AA44-7623D7B99171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BE1-3918-486A-BA40-93AD6FEBAFBA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20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1C9506-6F26-481C-A3DB-5FF955F4A4AB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F8F5-FE41-4BD0-AC03-14AE3CE1F45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569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5EEB-1944-4477-B1FE-4D174B1A9CC4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CD94-3071-4468-97A5-EC8278F00DA1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0803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BA4BE84-3445-4CF1-8228-E35DD1958C34}" type="datetimeFigureOut">
              <a:rPr lang="en-GB" altLang="zh-TW"/>
              <a:pPr/>
              <a:t>18/01/2015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C2AE63-5B65-4FC6-B292-7AC0E86399F6}" type="slidenum">
              <a:rPr lang="en-GB" altLang="zh-TW"/>
              <a:pPr/>
              <a:t>‹#›</a:t>
            </a:fld>
            <a:endParaRPr lang="en-GB" altLang="zh-TW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-22313"/>
            <a:ext cx="1908175" cy="14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.lance@gmail.com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://eclipse.org/eclipselink/documentation/2.6/jpa/extensions/persistenceproperties_ref.htm#CACGDIBI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hyperlink" Target="http://localhost:8080/%7bweb_context_root%7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racle.com/webfolder/technetwork/jsc/xml/ns/javaee/index.html#7" TargetMode="External"/><Relationship Id="rId4" Type="http://schemas.openxmlformats.org/officeDocument/2006/relationships/image" Target="../media/image1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amerabdelkafi.wordpress.com/2014/08/03/spring-mvc-full-java-based-config/" TargetMode="External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oker21/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Java kick start course 05</a:t>
            </a:r>
            <a:br>
              <a:rPr lang="en-GB" altLang="zh-TW" dirty="0" smtClean="0">
                <a:latin typeface="Arial" charset="0"/>
                <a:cs typeface="Arial" charset="0"/>
              </a:rPr>
            </a:br>
            <a:r>
              <a:rPr lang="en-GB" altLang="zh-TW" dirty="0" smtClean="0">
                <a:latin typeface="Arial" charset="0"/>
                <a:cs typeface="Arial" charset="0"/>
              </a:rPr>
              <a:t>- Step by Step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Lance Chen (</a:t>
            </a:r>
            <a:r>
              <a:rPr lang="en-GB" altLang="zh-TW" dirty="0" err="1">
                <a:latin typeface="Arial" charset="0"/>
                <a:cs typeface="Arial" charset="0"/>
                <a:hlinkClick r:id="rId2"/>
              </a:rPr>
              <a:t>c</a:t>
            </a:r>
            <a:r>
              <a:rPr lang="en-GB" altLang="zh-TW" dirty="0" err="1" smtClean="0">
                <a:latin typeface="Arial" charset="0"/>
                <a:cs typeface="Arial" charset="0"/>
                <a:hlinkClick r:id="rId2"/>
              </a:rPr>
              <a:t>hen.lance@gmail.com</a:t>
            </a:r>
            <a:r>
              <a:rPr lang="en-GB" altLang="zh-TW" dirty="0" smtClean="0">
                <a:latin typeface="Arial" charset="0"/>
                <a:cs typeface="Arial" charset="0"/>
              </a:rPr>
              <a:t>)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Utility Module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8229600" cy="1252736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zh-TW" altLang="en-US" dirty="0" smtClean="0"/>
              <a:t>選 </a:t>
            </a:r>
            <a:r>
              <a:rPr lang="en-US" altLang="zh-TW" dirty="0" smtClean="0"/>
              <a:t>Maven Module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Next </a:t>
            </a:r>
          </a:p>
          <a:p>
            <a:pPr>
              <a:buClr>
                <a:srgbClr val="C00000"/>
              </a:buClr>
            </a:pPr>
            <a:r>
              <a:rPr lang="en-US" altLang="zh-TW" dirty="0" smtClean="0"/>
              <a:t>Input Module Name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996952"/>
            <a:ext cx="3734977" cy="338437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067944" y="3212976"/>
            <a:ext cx="4752975" cy="2790825"/>
            <a:chOff x="4067944" y="3212976"/>
            <a:chExt cx="4752975" cy="27908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212976"/>
              <a:ext cx="4752975" cy="279082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139952" y="3759223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96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Utility Module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2160" y="1484784"/>
            <a:ext cx="3115208" cy="4525963"/>
          </a:xfrm>
        </p:spPr>
        <p:txBody>
          <a:bodyPr/>
          <a:lstStyle/>
          <a:p>
            <a:r>
              <a:rPr lang="en-US" altLang="zh-TW" sz="2000" dirty="0" smtClean="0"/>
              <a:t>Input </a:t>
            </a:r>
          </a:p>
          <a:p>
            <a:pPr lvl="1"/>
            <a:r>
              <a:rPr lang="en-US" altLang="zh-TW" sz="1600" dirty="0" smtClean="0"/>
              <a:t>Group Id : Do  not change</a:t>
            </a:r>
          </a:p>
          <a:p>
            <a:pPr lvl="1"/>
            <a:r>
              <a:rPr lang="en-US" altLang="zh-TW" sz="1600" dirty="0" smtClean="0"/>
              <a:t>Version: Align with parent</a:t>
            </a:r>
          </a:p>
          <a:p>
            <a:pPr lvl="1"/>
            <a:r>
              <a:rPr lang="en-US" altLang="zh-TW" sz="1600" dirty="0" smtClean="0"/>
              <a:t>Packaging: Jar</a:t>
            </a:r>
          </a:p>
          <a:p>
            <a:pPr lvl="1"/>
            <a:r>
              <a:rPr lang="en-US" altLang="zh-TW" sz="1600" dirty="0" smtClean="0"/>
              <a:t>Name: </a:t>
            </a:r>
          </a:p>
          <a:p>
            <a:pPr lvl="1"/>
            <a:r>
              <a:rPr lang="en-US" altLang="zh-TW" sz="1600" dirty="0" smtClean="0"/>
              <a:t>Description: </a:t>
            </a:r>
          </a:p>
          <a:p>
            <a:r>
              <a:rPr lang="en-US" altLang="zh-TW" sz="2000" dirty="0" smtClean="0"/>
              <a:t>Click Finish</a:t>
            </a:r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4" y="1484784"/>
            <a:ext cx="5721596" cy="512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27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Core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8229600" cy="604663"/>
          </a:xfrm>
        </p:spPr>
        <p:txBody>
          <a:bodyPr/>
          <a:lstStyle/>
          <a:p>
            <a:r>
              <a:rPr lang="en-US" altLang="zh-TW" dirty="0" smtClean="0"/>
              <a:t>Follow steps of utility module to create it first. </a:t>
            </a:r>
          </a:p>
          <a:p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Connection and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will teach later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2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4980953" cy="4525963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652120" y="1556792"/>
            <a:ext cx="33123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Uncheck simple project. Web module will use archetype. </a:t>
            </a:r>
          </a:p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Key in module name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753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(2)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9378"/>
            <a:ext cx="5400600" cy="48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674636" y="1819378"/>
            <a:ext cx="33123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Archetype. 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600" dirty="0" smtClean="0"/>
              <a:t>Catalog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configure (reference to backup) </a:t>
            </a:r>
          </a:p>
          <a:p>
            <a:pPr>
              <a:buClr>
                <a:srgbClr val="C00000"/>
              </a:buClr>
              <a:buSzPct val="90000"/>
            </a:pPr>
            <a:r>
              <a:rPr lang="zh-TW" altLang="en-US" sz="2000" dirty="0" smtClean="0"/>
              <a:t>搜尋過濾使用 </a:t>
            </a:r>
            <a:r>
              <a:rPr lang="en-US" altLang="zh-TW" sz="2000" dirty="0" smtClean="0"/>
              <a:t>: </a:t>
            </a:r>
            <a:r>
              <a:rPr lang="en-US" altLang="zh-TW" sz="2000" dirty="0" err="1" smtClean="0"/>
              <a:t>webapp</a:t>
            </a:r>
            <a:r>
              <a:rPr lang="en-US" altLang="zh-TW" sz="2000" dirty="0" smtClean="0"/>
              <a:t> </a:t>
            </a:r>
          </a:p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Group Id</a:t>
            </a:r>
            <a:r>
              <a:rPr lang="zh-TW" altLang="en-US" sz="2000" dirty="0" smtClean="0"/>
              <a:t>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org.codehaus.archetypes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Artifact Id</a:t>
            </a:r>
            <a:b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webapp-javaee7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 Server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，需要參考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 Server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相容性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Click Next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(3)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991699" cy="37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436096" y="1556793"/>
            <a:ext cx="3312368" cy="37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Id: Don’t change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Version: Align with parent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Package: default java package. </a:t>
            </a:r>
          </a:p>
          <a:p>
            <a:pPr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 Web Module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file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8372921" cy="452596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TW" sz="1800" dirty="0" smtClean="0"/>
              <a:t>Duplicate  &lt;</a:t>
            </a:r>
            <a:r>
              <a:rPr lang="en-US" altLang="zh-TW" sz="1800" dirty="0" err="1" smtClean="0"/>
              <a:t>groupId</a:t>
            </a:r>
            <a:r>
              <a:rPr lang="en-US" altLang="zh-TW" sz="1800" dirty="0" smtClean="0"/>
              <a:t>&gt; and &lt;version&gt; Delete &lt;</a:t>
            </a:r>
            <a:r>
              <a:rPr lang="en-US" altLang="zh-TW" sz="1800" dirty="0" err="1" smtClean="0"/>
              <a:t>groupId</a:t>
            </a:r>
            <a:r>
              <a:rPr lang="en-US" altLang="zh-TW" sz="1800" dirty="0" smtClean="0"/>
              <a:t>&gt; and &lt;version&gt;</a:t>
            </a:r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r>
              <a:rPr lang="en-US" altLang="zh-TW" sz="1800" dirty="0" smtClean="0"/>
              <a:t>Life Cycle mapping</a:t>
            </a:r>
          </a:p>
          <a:p>
            <a:pPr lvl="1">
              <a:buClr>
                <a:srgbClr val="C00000"/>
              </a:buClr>
            </a:pPr>
            <a:r>
              <a:rPr lang="en-US" altLang="zh-TW" sz="1400" dirty="0" smtClean="0"/>
              <a:t>Copy </a:t>
            </a:r>
            <a:r>
              <a:rPr lang="zh-TW" altLang="en-US" sz="1400" dirty="0" smtClean="0"/>
              <a:t>沒有被放在 </a:t>
            </a:r>
            <a:r>
              <a:rPr lang="en-US" altLang="zh-TW" sz="1400" dirty="0" smtClean="0"/>
              <a:t>life cycle mapping</a:t>
            </a:r>
            <a:endParaRPr lang="zh-TW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383726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1740"/>
            <a:ext cx="4244996" cy="216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2229"/>
            <a:ext cx="61245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30" y="4922229"/>
            <a:ext cx="58769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247964" y="2924944"/>
            <a:ext cx="36004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6385664" y="5373216"/>
            <a:ext cx="484632" cy="489204"/>
          </a:xfrm>
          <a:prstGeom prst="downArrow">
            <a:avLst>
              <a:gd name="adj1" fmla="val 33593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4581128"/>
            <a:ext cx="223224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選這個，</a:t>
            </a:r>
            <a:r>
              <a:rPr lang="zh-TW" altLang="en-US" dirty="0"/>
              <a:t>另外兩個不會動</a:t>
            </a:r>
          </a:p>
        </p:txBody>
      </p:sp>
    </p:spTree>
    <p:extLst>
      <p:ext uri="{BB962C8B-B14F-4D97-AF65-F5344CB8AC3E}">
        <p14:creationId xmlns:p14="http://schemas.microsoft.com/office/powerpoint/2010/main" val="16580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 Web Module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r>
              <a:rPr lang="en-US" altLang="zh-TW" sz="1800" dirty="0" smtClean="0"/>
              <a:t>Fix Life Cycle Mapping (continue) </a:t>
            </a:r>
          </a:p>
          <a:p>
            <a:pPr lvl="1"/>
            <a:r>
              <a:rPr lang="en-US" altLang="zh-TW" sz="1400" dirty="0" smtClean="0"/>
              <a:t>Select where to put the ignore xml section and click OK. (</a:t>
            </a:r>
            <a:r>
              <a:rPr lang="zh-TW" altLang="en-US" sz="1400" dirty="0" smtClean="0"/>
              <a:t>放在小孩，不要放在爸爸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5" y="2156994"/>
            <a:ext cx="3096344" cy="196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4464496" cy="445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707904" y="2780928"/>
            <a:ext cx="36004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16216" y="5157192"/>
            <a:ext cx="2304256" cy="4320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6" y="5772361"/>
            <a:ext cx="3551718" cy="73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弧形接點 5"/>
          <p:cNvCxnSpPr>
            <a:stCxn id="4" idx="1"/>
            <a:endCxn id="7173" idx="3"/>
          </p:cNvCxnSpPr>
          <p:nvPr/>
        </p:nvCxnSpPr>
        <p:spPr>
          <a:xfrm rot="10800000" flipV="1">
            <a:off x="3739344" y="5373215"/>
            <a:ext cx="2776872" cy="768963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34809" y="4942909"/>
            <a:ext cx="39392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execute&gt;</a:t>
            </a:r>
          </a:p>
          <a:p>
            <a:pPr defTabSz="268288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runOnIncremental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runOnIncremental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execute&gt;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01440" y="1976974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369464" y="2060848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5436" y="4591861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7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By Maven - IDE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0" y="2204864"/>
            <a:ext cx="6498773" cy="440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97970" y="1486525"/>
            <a:ext cx="407406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In eclipse IDE: </a:t>
            </a:r>
          </a:p>
          <a:p>
            <a:r>
              <a:rPr lang="en-US" altLang="zh-TW" dirty="0" smtClean="0"/>
              <a:t>Starter-parent </a:t>
            </a:r>
            <a:r>
              <a:rPr lang="en-US" altLang="zh-TW" dirty="0" smtClean="0">
                <a:sym typeface="Wingdings" panose="05000000000000000000" pitchFamily="2" charset="2"/>
              </a:rPr>
              <a:t> Run As  Maven install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With Maven – command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484785"/>
            <a:ext cx="8229600" cy="15121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除了使用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 IDE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，也必須要熟悉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命令列的使用方式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，解壓後設定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然後可以使用底下的方式做安裝驗證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將工作目錄移轉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starter-parent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目錄之下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 </a:t>
            </a: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指令只對特定 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檔有作用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609"/>
            <a:ext cx="64389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8" y="3140968"/>
            <a:ext cx="6515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0824" y="1600200"/>
            <a:ext cx="8569647" cy="4853136"/>
          </a:xfrm>
        </p:spPr>
        <p:txBody>
          <a:bodyPr/>
          <a:lstStyle/>
          <a:p>
            <a:r>
              <a:rPr lang="zh-TW" altLang="en-US" dirty="0"/>
              <a:t>從頭做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Maven Multi-module Project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smtClean="0"/>
              <a:t>Tomcat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 </a:t>
            </a:r>
          </a:p>
          <a:p>
            <a:r>
              <a:rPr lang="zh-TW" altLang="en-US" dirty="0"/>
              <a:t>從頭</a:t>
            </a:r>
            <a:r>
              <a:rPr lang="zh-TW" altLang="en-US" dirty="0" smtClean="0"/>
              <a:t>裝一個  </a:t>
            </a:r>
            <a:r>
              <a:rPr lang="en-US" altLang="zh-TW" dirty="0" smtClean="0"/>
              <a:t>Database Connection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Table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Repository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Page </a:t>
            </a:r>
            <a:r>
              <a:rPr lang="en-US" altLang="zh-TW" dirty="0" err="1" smtClean="0"/>
              <a:t>MVC</a:t>
            </a:r>
            <a:endParaRPr lang="en-US" altLang="zh-TW" dirty="0" smtClean="0"/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</a:p>
          <a:p>
            <a:r>
              <a:rPr lang="zh-TW" altLang="en-US" dirty="0"/>
              <a:t>我的第一支應用程式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683568" y="2348880"/>
            <a:ext cx="6984776" cy="32403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這東西一直在變化，這邊只是教動作，並沒有教內功。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只會動作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你三個月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有效，了解才能持續發揮。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碰到問題先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解決，解決之後記得要追出原因，這樣才是你的功夫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 Project To Version 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80112" y="1484784"/>
            <a:ext cx="3240360" cy="53285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FF0000"/>
              </a:buClr>
            </a:pPr>
            <a:r>
              <a:rPr lang="en-US" altLang="zh-TW" sz="1600" dirty="0" smtClean="0"/>
              <a:t>You can use </a:t>
            </a:r>
            <a:r>
              <a:rPr lang="en-US" altLang="zh-TW" sz="1600" dirty="0" err="1" smtClean="0"/>
              <a:t>github</a:t>
            </a:r>
            <a:r>
              <a:rPr lang="en-US" altLang="zh-TW" sz="1600" dirty="0" smtClean="0"/>
              <a:t> or google code in your home to work with friends. </a:t>
            </a:r>
          </a:p>
          <a:p>
            <a:pPr>
              <a:buClr>
                <a:srgbClr val="FF0000"/>
              </a:buClr>
            </a:pPr>
            <a:r>
              <a:rPr lang="en-US" altLang="zh-TW" sz="1600" dirty="0" smtClean="0"/>
              <a:t>Follow the steps of your version control system. </a:t>
            </a:r>
            <a:endParaRPr lang="en-US" altLang="zh-TW" sz="1600" dirty="0"/>
          </a:p>
          <a:p>
            <a:pPr>
              <a:buClr>
                <a:srgbClr val="FF0000"/>
              </a:buClr>
            </a:pP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: 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Support by default eclipse </a:t>
            </a:r>
            <a:r>
              <a:rPr lang="en-US" altLang="zh-TW" sz="1200" dirty="0" err="1" smtClean="0"/>
              <a:t>WTP</a:t>
            </a:r>
            <a:r>
              <a:rPr lang="en-US" altLang="zh-TW" sz="1200" dirty="0" smtClean="0"/>
              <a:t>.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Recommend download </a:t>
            </a:r>
            <a:r>
              <a:rPr lang="en-US" altLang="zh-TW" sz="1200" dirty="0" err="1" smtClean="0"/>
              <a:t>github</a:t>
            </a:r>
            <a:r>
              <a:rPr lang="en-US" altLang="zh-TW" sz="1200" dirty="0" smtClean="0"/>
              <a:t> client for better </a:t>
            </a:r>
            <a:r>
              <a:rPr lang="en-US" altLang="zh-TW" sz="1200" dirty="0" err="1" smtClean="0"/>
              <a:t>github</a:t>
            </a:r>
            <a:r>
              <a:rPr lang="en-US" altLang="zh-TW" sz="1200" dirty="0" smtClean="0"/>
              <a:t> experience.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For home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server. Download </a:t>
            </a:r>
            <a:r>
              <a:rPr lang="en-US" altLang="zh-TW" sz="1200" dirty="0" err="1" smtClean="0"/>
              <a:t>Totorise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instead. </a:t>
            </a:r>
            <a:endParaRPr lang="en-US" altLang="zh-TW" sz="1600" dirty="0"/>
          </a:p>
          <a:p>
            <a:pPr>
              <a:buClr>
                <a:srgbClr val="FF0000"/>
              </a:buClr>
            </a:pPr>
            <a:r>
              <a:rPr lang="en-US" altLang="zh-TW" sz="1600" dirty="0" err="1" smtClean="0"/>
              <a:t>SVN</a:t>
            </a:r>
            <a:r>
              <a:rPr lang="en-US" altLang="zh-TW" sz="16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Support by default eclipse </a:t>
            </a:r>
            <a:r>
              <a:rPr lang="en-US" altLang="zh-TW" sz="1200" dirty="0" err="1" smtClean="0"/>
              <a:t>WTP</a:t>
            </a:r>
            <a:endParaRPr lang="en-US" altLang="zh-TW" sz="1200" dirty="0" smtClean="0"/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Download </a:t>
            </a:r>
            <a:r>
              <a:rPr lang="en-US" altLang="zh-TW" sz="1200" dirty="0" err="1" smtClean="0"/>
              <a:t>SVN</a:t>
            </a:r>
            <a:r>
              <a:rPr lang="zh-TW" altLang="en-US" sz="1200" dirty="0" smtClean="0"/>
              <a:t> </a:t>
            </a:r>
            <a:r>
              <a:rPr lang="zh-TW" altLang="en-US" sz="1200" dirty="0"/>
              <a:t>小</a:t>
            </a:r>
            <a:r>
              <a:rPr lang="zh-TW" altLang="en-US" sz="1200" dirty="0" smtClean="0"/>
              <a:t>烏龜 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Totorise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SVN</a:t>
            </a:r>
            <a:r>
              <a:rPr lang="en-US" altLang="zh-TW" sz="1200" dirty="0" smtClean="0"/>
              <a:t>) to use in windows shell. </a:t>
            </a:r>
          </a:p>
          <a:p>
            <a:pPr>
              <a:buClr>
                <a:srgbClr val="FF0000"/>
              </a:buClr>
            </a:pPr>
            <a:r>
              <a:rPr lang="en-US" altLang="zh-TW" sz="1800" dirty="0" smtClean="0"/>
              <a:t>IBM </a:t>
            </a:r>
            <a:r>
              <a:rPr lang="en-US" altLang="zh-TW" sz="1800" dirty="0" err="1" smtClean="0"/>
              <a:t>RTC</a:t>
            </a:r>
            <a:endParaRPr lang="en-US" altLang="zh-TW" sz="1800" dirty="0" smtClean="0"/>
          </a:p>
          <a:p>
            <a:pPr lvl="1">
              <a:buClr>
                <a:srgbClr val="FF0000"/>
              </a:buClr>
            </a:pPr>
            <a:r>
              <a:rPr lang="en-US" altLang="zh-TW" sz="1400" dirty="0" smtClean="0"/>
              <a:t>Install </a:t>
            </a:r>
            <a:r>
              <a:rPr lang="en-US" altLang="zh-TW" sz="1400" dirty="0" err="1" smtClean="0"/>
              <a:t>RTC</a:t>
            </a:r>
            <a:r>
              <a:rPr lang="en-US" altLang="zh-TW" sz="1400" dirty="0" smtClean="0"/>
              <a:t> package to eclipse</a:t>
            </a:r>
            <a:endParaRPr lang="en-US" altLang="zh-TW" sz="14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5147414" cy="518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4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Of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6671"/>
            <a:ext cx="4546641" cy="23762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62892"/>
            <a:ext cx="2314575" cy="20764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88" y="4254575"/>
            <a:ext cx="2314575" cy="7715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5302701" y="1576670"/>
            <a:ext cx="3731485" cy="475252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Database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是一個輕量的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database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，很適合拿來作為教學使用，或者是拿來當測試環境使用。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可以下載安裝檔或是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檔回來用。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安裝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檔會有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捷徑可以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用，其他沒差。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Command Line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會把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 output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印出來。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執行之後到下一頁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6888" y="51164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安裝執行範例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67544" y="63508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解壓縮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18851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H2</a:t>
            </a:r>
            <a:r>
              <a:rPr lang="en-US" altLang="zh-TW" dirty="0" smtClean="0"/>
              <a:t> Database console </a:t>
            </a:r>
            <a:r>
              <a:rPr lang="zh-TW" altLang="en-US" dirty="0" smtClean="0"/>
              <a:t>進入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5" y="1556792"/>
            <a:ext cx="3935084" cy="36919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文字方塊 3"/>
          <p:cNvSpPr txBox="1"/>
          <p:nvPr/>
        </p:nvSpPr>
        <p:spPr>
          <a:xfrm>
            <a:off x="179512" y="5338082"/>
            <a:ext cx="494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Document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: </a:t>
            </a:r>
          </a:p>
          <a:p>
            <a:r>
              <a:rPr lang="en-US" altLang="zh-TW" dirty="0"/>
              <a:t>http://</a:t>
            </a:r>
            <a:r>
              <a:rPr lang="en-US" altLang="zh-TW" dirty="0" err="1"/>
              <a:t>www.h2database.com</a:t>
            </a:r>
            <a:r>
              <a:rPr lang="en-US" altLang="zh-TW" dirty="0"/>
              <a:t>/html/</a:t>
            </a:r>
            <a:r>
              <a:rPr lang="en-US" altLang="zh-TW" dirty="0" err="1"/>
              <a:t>quickstart.html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5088986" y="1556793"/>
            <a:ext cx="3731485" cy="165618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執行後會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啟動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Browser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開啟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Console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程式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要記住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URL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Driver Class name 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，這個稍後會用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預設帳號是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無密碼，進去之後要做修改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7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初始啟動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289066" y="1556793"/>
            <a:ext cx="3675422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會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下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就可以了，這個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可以拿來執行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 Command</a:t>
            </a: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26011" y="2934883"/>
            <a:ext cx="38149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的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USER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PASSWORD '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' admin;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開一個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資料表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(40) NOT NULL,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Type_Description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(2000),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update_user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(50),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timestamp, PRIMARY KEY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SEQUENCE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UNI_SEQ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5039182" cy="272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" y="1556793"/>
            <a:ext cx="4529978" cy="218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81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Data Link in Eclipse (1)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457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9" y="2492896"/>
            <a:ext cx="3400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43880" y="227362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5815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3714014" y="231287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3923928" y="4555253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進入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Eclipse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Database Development Perspective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中文翻譯：視角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截圖上面有兩個已經建好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的連線，請無視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Data Link in Eclipse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247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2852936"/>
            <a:ext cx="3609578" cy="344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D:\git\Sample4FK\Sample4FK\doc\res\h2\eclips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3141777" cy="36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9756" y="265232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823978" y="267291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3635896" y="1507794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Database Connection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Generic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這個最通用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底下輸入名字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url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username, password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3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Data Link in Eclipse (3)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5814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139952" y="1484784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這樣做好資料庫連線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了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 scrapbook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可以開啟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 Console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請自行試試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scrapbook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上面有三個選項，記得要設才可以用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1" y="2688960"/>
            <a:ext cx="34766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4135084" y="2568115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28" y="5733256"/>
            <a:ext cx="5172472" cy="101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 9"/>
          <p:cNvSpPr/>
          <p:nvPr/>
        </p:nvSpPr>
        <p:spPr>
          <a:xfrm>
            <a:off x="3876058" y="5392519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0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Facet to Starter-Core (1)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714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3" y="2348880"/>
            <a:ext cx="4714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" r="189"/>
          <a:stretch/>
        </p:blipFill>
        <p:spPr bwMode="auto">
          <a:xfrm>
            <a:off x="97565" y="3116693"/>
            <a:ext cx="475483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68896" y="2829083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中間省略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3880" y="20738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7"/>
          <a:stretch/>
        </p:blipFill>
        <p:spPr bwMode="auto">
          <a:xfrm>
            <a:off x="183366" y="3933056"/>
            <a:ext cx="3733800" cy="264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43880" y="375303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5076056" y="1484784"/>
            <a:ext cx="3816424" cy="352839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切換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去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perspective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選取要做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專案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(Starter-core)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Properties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Project Facets  Convert to facet form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按下去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看下一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頁）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841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Facet to Starter-Core (2)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2" y="1484784"/>
            <a:ext cx="2808312" cy="239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508499" y="1484378"/>
            <a:ext cx="3527995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勾選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facet,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點選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Further configuration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進設定頁面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Platform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Eclipse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2.5.x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User Library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要勾起來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(Optional)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Connection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選剛剛做的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H2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Database (Optional, For meta class generate) 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Catalog and Schema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記得要改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各選項造成的變化可以回去試試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facet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設定頁面，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Apply  OK.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單選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不會生效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301208"/>
            <a:ext cx="230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5508501" y="512118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75" y="1556792"/>
            <a:ext cx="3617899" cy="522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401010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7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Dependency Management in starter-parent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4105151" cy="233285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這段照抄貼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進去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Properties section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是為了控制整個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系統中用到的變數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dependencyManagement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section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是為了控制專案中各個子專案用到的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用來當成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管理子專案的專案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之後，記得跑一次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7869" y="4509120"/>
            <a:ext cx="4259223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/>
              <a:t>&lt;properties&gt;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project.build.sourceEncoding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UTF</a:t>
            </a:r>
            <a:r>
              <a:rPr lang="en-US" altLang="zh-TW" sz="1000" dirty="0"/>
              <a:t>-8&lt;/</a:t>
            </a:r>
            <a:r>
              <a:rPr lang="en-US" altLang="zh-TW" sz="1000" dirty="0" err="1"/>
              <a:t>project.build.sourceEncoding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project.reporting.outputEncoding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UTF</a:t>
            </a:r>
            <a:r>
              <a:rPr lang="en-US" altLang="zh-TW" sz="1000" dirty="0"/>
              <a:t>-8&lt;/</a:t>
            </a:r>
            <a:r>
              <a:rPr lang="en-US" altLang="zh-TW" sz="1000" dirty="0" err="1"/>
              <a:t>project.reporting.outputEncoding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java.source.version</a:t>
            </a:r>
            <a:r>
              <a:rPr lang="en-US" altLang="zh-TW" sz="1000" dirty="0"/>
              <a:t>&gt;1.7&lt;/</a:t>
            </a:r>
            <a:r>
              <a:rPr lang="en-US" altLang="zh-TW" sz="1000" dirty="0" err="1"/>
              <a:t>java.source.version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java.target.version</a:t>
            </a:r>
            <a:r>
              <a:rPr lang="en-US" altLang="zh-TW" sz="1000" dirty="0"/>
              <a:t>&gt;1.7&lt;/</a:t>
            </a:r>
            <a:r>
              <a:rPr lang="en-US" altLang="zh-TW" sz="1000" dirty="0" err="1"/>
              <a:t>java.target.version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slf4j.version</a:t>
            </a:r>
            <a:r>
              <a:rPr lang="en-US" altLang="zh-TW" sz="1000" dirty="0"/>
              <a:t>&gt;1.7.2&lt;/</a:t>
            </a:r>
            <a:r>
              <a:rPr lang="en-US" altLang="zh-TW" sz="1000" dirty="0" err="1"/>
              <a:t>slf4j.version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logback.version</a:t>
            </a:r>
            <a:r>
              <a:rPr lang="en-US" altLang="zh-TW" sz="1000" dirty="0"/>
              <a:t>&gt;1.0.9&lt;/</a:t>
            </a:r>
            <a:r>
              <a:rPr lang="en-US" altLang="zh-TW" sz="1000" dirty="0" err="1"/>
              <a:t>logback.version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spring.data.oracle.version</a:t>
            </a:r>
            <a:r>
              <a:rPr lang="en-US" altLang="zh-TW" sz="1000" dirty="0"/>
              <a:t>&gt;1.0.0&lt;/</a:t>
            </a:r>
            <a:r>
              <a:rPr lang="en-US" altLang="zh-TW" sz="1000" dirty="0" err="1"/>
              <a:t>spring.data.oracle.version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eclipselink.version</a:t>
            </a:r>
            <a:r>
              <a:rPr lang="en-US" altLang="zh-TW" sz="1000" dirty="0"/>
              <a:t>&gt;2.6.0-</a:t>
            </a:r>
            <a:r>
              <a:rPr lang="en-US" altLang="zh-TW" sz="1000" dirty="0" err="1"/>
              <a:t>M3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eclipselink.version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apache.commons.version</a:t>
            </a:r>
            <a:r>
              <a:rPr lang="en-US" altLang="zh-TW" sz="1000" dirty="0"/>
              <a:t>&gt;3.3.2&lt;/</a:t>
            </a:r>
            <a:r>
              <a:rPr lang="en-US" altLang="zh-TW" sz="1000" dirty="0" err="1"/>
              <a:t>apache.commons.version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&lt;/properties&gt;</a:t>
            </a:r>
            <a:endParaRPr lang="zh-TW" altLang="en-US" sz="1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44008" y="1546649"/>
            <a:ext cx="3960440" cy="53245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dependencyManagement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&lt;dependencies&gt;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com.rainSoft.sample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&gt;starter-core&lt;/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&lt;version&gt;0.0.1-SNAPSHOT&lt;/version&gt;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com.rainSoft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&gt;starter-</a:t>
            </a:r>
            <a:r>
              <a:rPr lang="en-US" altLang="zh-TW" sz="1000" u="sng" dirty="0" err="1">
                <a:latin typeface="Consolas"/>
              </a:rPr>
              <a:t>util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&lt;version&gt;0.0.1-SNAPSHOT&lt;/version&gt;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org.slf4j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u="sng" dirty="0" err="1">
                <a:latin typeface="Consolas"/>
              </a:rPr>
              <a:t>jcl</a:t>
            </a:r>
            <a:r>
              <a:rPr lang="en-US" altLang="zh-TW" sz="1000" u="sng" dirty="0">
                <a:latin typeface="Consolas"/>
              </a:rPr>
              <a:t>-over-</a:t>
            </a:r>
            <a:r>
              <a:rPr lang="en-US" altLang="zh-TW" sz="1000" u="sng" dirty="0" err="1">
                <a:latin typeface="Consolas"/>
              </a:rPr>
              <a:t>slf4j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slf4j.version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org.springframework.data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&gt;spring-data-oracle&lt;/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spring.data.oracle.version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org.eclipse.persistence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u="sng" dirty="0" err="1">
                <a:latin typeface="Consolas"/>
              </a:rPr>
              <a:t>eclipselink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eclipselink.version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org.apache.commons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&gt;commons-</a:t>
            </a:r>
            <a:r>
              <a:rPr lang="en-US" altLang="zh-TW" sz="1000" dirty="0" err="1">
                <a:latin typeface="Consolas"/>
              </a:rPr>
              <a:t>lang3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apache.commons.version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&lt;/dependencies&gt;</a:t>
            </a:r>
          </a:p>
          <a:p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dependencyManagement</a:t>
            </a:r>
            <a:r>
              <a:rPr lang="en-US" altLang="zh-TW" sz="1000" dirty="0">
                <a:latin typeface="Consolas"/>
              </a:rPr>
              <a:t>&gt;</a:t>
            </a:r>
            <a:endParaRPr lang="zh-TW" alt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96165"/>
            <a:ext cx="68294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6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Maven </a:t>
            </a:r>
            <a:r>
              <a:rPr lang="zh-TW" altLang="en-US" dirty="0" smtClean="0"/>
              <a:t>專案製作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Parent</a:t>
            </a:r>
          </a:p>
          <a:p>
            <a:r>
              <a:rPr lang="en-US" altLang="zh-TW" dirty="0" smtClean="0"/>
              <a:t>Create Utility module</a:t>
            </a:r>
          </a:p>
          <a:p>
            <a:r>
              <a:rPr lang="en-US" altLang="zh-TW" dirty="0" smtClean="0"/>
              <a:t>Create Core module</a:t>
            </a:r>
          </a:p>
          <a:p>
            <a:r>
              <a:rPr lang="en-US" altLang="zh-TW" dirty="0" smtClean="0"/>
              <a:t>Create Web module</a:t>
            </a:r>
          </a:p>
          <a:p>
            <a:pPr lvl="1"/>
            <a:r>
              <a:rPr lang="en-US" altLang="zh-TW" dirty="0" smtClean="0"/>
              <a:t>Fix life cycle mapping issue</a:t>
            </a:r>
          </a:p>
          <a:p>
            <a:r>
              <a:rPr lang="en-US" altLang="zh-TW" dirty="0" smtClean="0"/>
              <a:t>Test Build</a:t>
            </a:r>
          </a:p>
          <a:p>
            <a:r>
              <a:rPr lang="en-US" altLang="zh-TW" dirty="0" smtClean="0"/>
              <a:t>Share project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dependency to </a:t>
            </a:r>
            <a:r>
              <a:rPr lang="en-US" altLang="zh-TW" smtClean="0"/>
              <a:t>core module</a:t>
            </a:r>
            <a:endParaRPr lang="zh-TW" altLang="en-US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7504" y="1484784"/>
            <a:ext cx="5400600" cy="31663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這段照抄貼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進去，平常是去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Mvnrepository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網站找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1916832"/>
            <a:ext cx="3960440" cy="486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/>
              <a:t>&lt;dependencies&gt;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org.fusesource.jansi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u="sng" dirty="0" err="1"/>
              <a:t>jansi</a:t>
            </a:r>
            <a:r>
              <a:rPr lang="en-US" altLang="zh-TW" sz="1000" u="sng" dirty="0"/>
              <a:t>&lt;/</a:t>
            </a:r>
            <a:r>
              <a:rPr lang="en-US" altLang="zh-TW" sz="1000" u="sng" dirty="0" err="1"/>
              <a:t>artifactId</a:t>
            </a:r>
            <a:r>
              <a:rPr lang="en-US" altLang="zh-TW" sz="1000" u="sng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/>
              <a:t>version&gt;1.11&lt;/version&gt;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com.rainSoft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Sample4FK_utility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org.springframework.data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&gt;spring-data-</a:t>
            </a:r>
            <a:r>
              <a:rPr lang="en-US" altLang="zh-TW" sz="1000" u="sng" dirty="0" err="1"/>
              <a:t>jpa</a:t>
            </a:r>
            <a:r>
              <a:rPr lang="en-US" altLang="zh-TW" sz="1000" u="sng" dirty="0"/>
              <a:t>&lt;/</a:t>
            </a:r>
            <a:r>
              <a:rPr lang="en-US" altLang="zh-TW" sz="1000" u="sng" dirty="0" err="1"/>
              <a:t>artifactId</a:t>
            </a:r>
            <a:r>
              <a:rPr lang="en-US" altLang="zh-TW" sz="1000" u="sng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org.springframework.data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&gt;spring-data-oracle&lt;/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ch.qos.logback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u="sng" dirty="0" err="1"/>
              <a:t>logback</a:t>
            </a:r>
            <a:r>
              <a:rPr lang="en-US" altLang="zh-TW" sz="1000" u="sng" dirty="0"/>
              <a:t>-classic&lt;/</a:t>
            </a:r>
            <a:r>
              <a:rPr lang="en-US" altLang="zh-TW" sz="1000" u="sng" dirty="0" err="1"/>
              <a:t>artifactId</a:t>
            </a:r>
            <a:r>
              <a:rPr lang="en-US" altLang="zh-TW" sz="1000" u="sng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org.springframework.boot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&gt;spring-boot-starter-test&lt;/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/>
              <a:t>scope&gt;test&lt;/scope&gt;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com.h2database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h2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20344" y="1916832"/>
            <a:ext cx="3960440" cy="3447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org.eclipse.persistence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eclipselink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org.apache.commons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 smtClean="0"/>
              <a:t>artifactId</a:t>
            </a:r>
            <a:r>
              <a:rPr lang="en-US" altLang="zh-TW" sz="1000" dirty="0" smtClean="0"/>
              <a:t>&gt;commons-</a:t>
            </a:r>
            <a:r>
              <a:rPr lang="en-US" altLang="zh-TW" sz="1000" dirty="0" err="1" smtClean="0"/>
              <a:t>lang3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&lt;/</a:t>
            </a:r>
            <a:r>
              <a:rPr lang="en-US" altLang="zh-TW" sz="1000" dirty="0"/>
              <a:t>dependencies&gt;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&lt;</a:t>
            </a:r>
            <a:r>
              <a:rPr lang="en-US" altLang="zh-TW" sz="1000" dirty="0"/>
              <a:t>build&gt;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plugins&gt;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/>
              <a:t>plugin&gt;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org.apache.maven.plugins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&gt;maven-compiler-plugin&lt;/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</a:t>
            </a:r>
            <a:r>
              <a:rPr lang="en-US" altLang="zh-TW" sz="1000" dirty="0"/>
              <a:t>configuration&gt;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	&lt;</a:t>
            </a:r>
            <a:r>
              <a:rPr lang="en-US" altLang="zh-TW" sz="1000" dirty="0"/>
              <a:t>source&gt;1.7&lt;/source&gt;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	&lt;</a:t>
            </a:r>
            <a:r>
              <a:rPr lang="en-US" altLang="zh-TW" sz="1000" dirty="0"/>
              <a:t>target&gt;1.7&lt;/target&gt;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&lt;/</a:t>
            </a:r>
            <a:r>
              <a:rPr lang="en-US" altLang="zh-TW" sz="1000" dirty="0"/>
              <a:t>configuration&gt;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&lt;/</a:t>
            </a:r>
            <a:r>
              <a:rPr lang="en-US" altLang="zh-TW" sz="1000" dirty="0"/>
              <a:t>plugin&gt;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plugins&gt;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/>
              <a:t>&lt;/build&gt;</a:t>
            </a:r>
            <a:endParaRPr lang="zh-TW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58" y="5445224"/>
            <a:ext cx="4520209" cy="9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086497" y="5554594"/>
            <a:ext cx="933776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dk1"/>
                </a:solidFill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ALT-</a:t>
            </a:r>
            <a:r>
              <a:rPr lang="en-US" altLang="zh-TW" dirty="0" err="1" smtClean="0"/>
              <a:t>F5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274639"/>
            <a:ext cx="6842125" cy="778098"/>
          </a:xfrm>
        </p:spPr>
        <p:txBody>
          <a:bodyPr/>
          <a:lstStyle/>
          <a:p>
            <a:r>
              <a:rPr lang="en-US" altLang="zh-TW" dirty="0" smtClean="0"/>
              <a:t>Fix Core Module Issue 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520209" cy="9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00720" y="1503906"/>
            <a:ext cx="933776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dk1"/>
                </a:solidFill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ALT-</a:t>
            </a:r>
            <a:r>
              <a:rPr lang="en-US" altLang="zh-TW" dirty="0" err="1" smtClean="0"/>
              <a:t>F5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/>
          <a:stretch/>
        </p:blipFill>
        <p:spPr bwMode="auto">
          <a:xfrm>
            <a:off x="-3651" y="3503488"/>
            <a:ext cx="361038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00350"/>
            <a:ext cx="5000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40966"/>
            <a:ext cx="4352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0968" y="262033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9251" y="332346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6276" y="426094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5140381" y="2800350"/>
            <a:ext cx="3824107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更動完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之後，需要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update. Alt-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F5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催下去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Update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完還有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Java compiler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設定不一致問題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project facet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版本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Java Build Path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Library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Apply , OK 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儲存設定後，記得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mvn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install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看看有沒有問題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73216"/>
            <a:ext cx="5953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140382" y="1503906"/>
            <a:ext cx="3824106" cy="1116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容忍專案中的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Error.. 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一定要修好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常常不是他看起來的那個樣子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89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Entity (1)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9" y="2553423"/>
            <a:ext cx="4968552" cy="70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0" y="1670318"/>
            <a:ext cx="2409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14007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019" y="231287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5295553" y="1496895"/>
            <a:ext cx="3824107" cy="175770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檢查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metamodel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開啟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metamodel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選項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Project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上面右鍵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Tools  Generate Entities from Tables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剛剛我們做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的是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Asset_type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table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。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圖示上面有多的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table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請忽略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打勾後按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Next 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1" y="3501008"/>
            <a:ext cx="3945682" cy="319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4007" y="332098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954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Entity (2)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3465562" cy="115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9483" y="155679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8" y="3212976"/>
            <a:ext cx="4156739" cy="34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-65304" y="303295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0" y="1628800"/>
            <a:ext cx="4392488" cy="20162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Table Associations.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Many-to-One, One-To-Many, Many-To-Many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關係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這是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整個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產生的重點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Key Generator.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本例沒有，常常需要用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Sequence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Sequence name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來做序號</a:t>
            </a:r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Entity Access: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Association fetch: (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存取策略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</a:t>
            </a:r>
          </a:p>
        </p:txBody>
      </p:sp>
      <p:sp>
        <p:nvSpPr>
          <p:cNvPr id="4" name="矩形 3"/>
          <p:cNvSpPr/>
          <p:nvPr/>
        </p:nvSpPr>
        <p:spPr>
          <a:xfrm>
            <a:off x="235507" y="3861048"/>
            <a:ext cx="3976453" cy="360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7370" y="4588132"/>
            <a:ext cx="3976453" cy="8570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8100" y="5466996"/>
            <a:ext cx="3976453" cy="8570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39258"/>
            <a:ext cx="2664296" cy="222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4355976" y="368102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977522"/>
            <a:ext cx="2447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橢圓 13"/>
          <p:cNvSpPr/>
          <p:nvPr/>
        </p:nvSpPr>
        <p:spPr>
          <a:xfrm>
            <a:off x="4355976" y="571552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25808" y="6208642"/>
            <a:ext cx="1845377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0" hangingPunct="0">
              <a:spcBef>
                <a:spcPct val="20000"/>
              </a:spcBef>
              <a:buClr>
                <a:srgbClr val="C00000"/>
              </a:buClr>
              <a:buSzPct val="90000"/>
              <a:buFont typeface="+mj-lt"/>
              <a:buAutoNum type="arabicPeriod" startAt="4"/>
              <a:defRPr sz="140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defRPr>
            </a:lvl1pPr>
            <a:lvl2pPr marL="447675" lvl="1" indent="-268288" eaLnBrk="0" hangingPunct="0">
              <a:spcBef>
                <a:spcPct val="200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defRPr sz="140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產生兩個 </a:t>
            </a:r>
            <a:r>
              <a:rPr lang="en-US" altLang="zh-TW" dirty="0"/>
              <a:t>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185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a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Repository 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3715692" cy="73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9" y="2996952"/>
            <a:ext cx="4053077" cy="35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28" y="1700808"/>
            <a:ext cx="2446963" cy="378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19483" y="155679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0" y="271397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172600" y="1567083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388624" y="5445224"/>
            <a:ext cx="4392488" cy="129614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 name  </a:t>
            </a: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  Interface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 name</a:t>
            </a:r>
            <a:b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 name</a:t>
            </a:r>
            <a:b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點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Add </a:t>
            </a: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加進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extend Interface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找到 </a:t>
            </a:r>
            <a:r>
              <a:rPr lang="en-US" altLang="zh-TW" sz="1400" b="1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JpaRepository</a:t>
            </a:r>
            <a:r>
              <a:rPr lang="zh-TW" altLang="en-US" sz="14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，選取後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Add, OK</a:t>
            </a:r>
          </a:p>
        </p:txBody>
      </p:sp>
    </p:spTree>
    <p:extLst>
      <p:ext uri="{BB962C8B-B14F-4D97-AF65-F5344CB8AC3E}">
        <p14:creationId xmlns:p14="http://schemas.microsoft.com/office/powerpoint/2010/main" val="2460945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0" y="2756148"/>
            <a:ext cx="3448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0" y="1991623"/>
            <a:ext cx="4121447" cy="61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123728" y="2437269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dk1"/>
                </a:solidFill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dirty="0" smtClean="0"/>
              <a:t>紅色上面打 </a:t>
            </a:r>
            <a:r>
              <a:rPr lang="en-US" altLang="zh-TW" sz="1400" dirty="0" smtClean="0"/>
              <a:t>Ctrl-1</a:t>
            </a:r>
            <a:endParaRPr lang="zh-TW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19483" y="164760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0" y="1628800"/>
            <a:ext cx="4392488" cy="230425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interface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上面輸入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@Repository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，然後按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Ctrl-1 (quick fix)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Ctrl-1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需要選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fix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方法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引入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Repository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JpaRepository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T,ID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&gt;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上面輸入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AssetType,String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&gt;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，同樣在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ctrl-1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，引入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T, ID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代表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entity type,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和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entity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key class.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1" y="4941168"/>
            <a:ext cx="4616747" cy="143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0" y="4293096"/>
            <a:ext cx="4616747" cy="3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17522" y="393305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979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修改產生的 </a:t>
            </a:r>
            <a:r>
              <a:rPr lang="en-US" altLang="zh-TW" dirty="0" smtClean="0"/>
              <a:t>Entity Class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02371"/>
            <a:ext cx="3589585" cy="10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9483" y="164760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96297"/>
            <a:ext cx="2496334" cy="5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427984" y="1628800"/>
            <a:ext cx="4392488" cy="230425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Entity Class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常常需要修改，以下是常見的問題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long  Long (long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是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primitive type)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Date  Timestamp (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java.sql.date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只有到日期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1">
              <a:buClr>
                <a:srgbClr val="C00000"/>
              </a:buClr>
              <a:buSzPct val="90000"/>
            </a:pP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5678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製作初始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script 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56" y="4005064"/>
            <a:ext cx="381152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61" y="4041067"/>
            <a:ext cx="3248533" cy="268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9" y="2208774"/>
            <a:ext cx="45815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25" y="2852936"/>
            <a:ext cx="2771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182002" y="164760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3232" y="3618655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11764" y="386104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4812384" y="1569738"/>
            <a:ext cx="4182140" cy="215437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/test/resources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按右鍵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  Other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File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initial_db.sql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7651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製作初始 </a:t>
            </a:r>
            <a:r>
              <a:rPr lang="en-US" altLang="zh-TW" dirty="0" err="1"/>
              <a:t>H2</a:t>
            </a:r>
            <a:r>
              <a:rPr lang="en-US" altLang="zh-TW" dirty="0"/>
              <a:t> script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7382" y="1700808"/>
            <a:ext cx="5256584" cy="27084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開一個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資料表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(40) NOT NULL,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Type_Description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(2000),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update_user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(50),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timestamp,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PRIMARY KEY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SEQUENCE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UNI_SEQ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Insert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三筆資料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ASSET_TYPE,TYPE_DESCRIPTION,UPDATE_USER,UPDATE_DT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it-IT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VALUES ('PC','Personal computer','TEST',sysdate);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ASSET_TYPE,TYPE_DESCRIPTION,UPDATE_USER,UPDATE_DT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VALUES ('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','Laptop computer','TEST',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ASSET_TYPE,TYPE_DESCRIPTION,UPDATE_USER,UPDATE_DT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VALUES ('Thin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Client','Thin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client with backend host','TEST',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2" y="4653136"/>
            <a:ext cx="153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58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0648"/>
            <a:ext cx="6842125" cy="634082"/>
          </a:xfrm>
        </p:spPr>
        <p:txBody>
          <a:bodyPr/>
          <a:lstStyle/>
          <a:p>
            <a:r>
              <a:rPr lang="zh-TW" altLang="en-US" dirty="0" smtClean="0"/>
              <a:t>製作 </a:t>
            </a:r>
            <a:r>
              <a:rPr lang="en-US" altLang="zh-TW" dirty="0" smtClean="0"/>
              <a:t>Spring Database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836712"/>
            <a:ext cx="6084168" cy="59400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@Configuration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public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class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D25252"/>
                </a:solidFill>
                <a:latin typeface="Consolas"/>
              </a:rPr>
              <a:t>H2DatabaseConfig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{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endParaRPr lang="zh-TW" altLang="en-US" sz="1000" dirty="0"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CCDF32"/>
                </a:solidFill>
                <a:latin typeface="Consolas"/>
              </a:rPr>
              <a:t>/**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CCDF32"/>
                </a:solidFill>
                <a:latin typeface="Consolas"/>
              </a:rPr>
              <a:t> * A sample </a:t>
            </a:r>
            <a:r>
              <a:rPr lang="en-US" altLang="zh-TW" sz="1000" u="sng" dirty="0" err="1">
                <a:solidFill>
                  <a:srgbClr val="CCDF32"/>
                </a:solidFill>
                <a:latin typeface="Consolas"/>
              </a:rPr>
              <a:t>datasource</a:t>
            </a:r>
            <a:r>
              <a:rPr lang="en-US" altLang="zh-TW" sz="1000" u="sng" dirty="0">
                <a:solidFill>
                  <a:srgbClr val="CCDF32"/>
                </a:solidFill>
                <a:latin typeface="Consolas"/>
              </a:rPr>
              <a:t> for pooled embedded </a:t>
            </a:r>
            <a:r>
              <a:rPr lang="en-US" altLang="zh-TW" sz="1000" u="sng" dirty="0" err="1">
                <a:solidFill>
                  <a:srgbClr val="CCDF32"/>
                </a:solidFill>
                <a:latin typeface="Consolas"/>
              </a:rPr>
              <a:t>H2</a:t>
            </a:r>
            <a:r>
              <a:rPr lang="en-US" altLang="zh-TW" sz="1000" u="sng" dirty="0">
                <a:solidFill>
                  <a:srgbClr val="CCDF32"/>
                </a:solidFill>
                <a:latin typeface="Consolas"/>
              </a:rPr>
              <a:t> Database. The </a:t>
            </a:r>
            <a:r>
              <a:rPr lang="en-US" altLang="zh-TW" sz="1000" u="sng" dirty="0" err="1">
                <a:solidFill>
                  <a:srgbClr val="CCDF32"/>
                </a:solidFill>
                <a:latin typeface="Consolas"/>
              </a:rPr>
              <a:t>datasource</a:t>
            </a:r>
            <a:r>
              <a:rPr lang="en-US" altLang="zh-TW" sz="1000" u="sng" dirty="0">
                <a:solidFill>
                  <a:srgbClr val="CCDF32"/>
                </a:solidFill>
                <a:latin typeface="Consolas"/>
              </a:rPr>
              <a:t> is for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CCDF32"/>
                </a:solidFill>
                <a:latin typeface="Consolas"/>
              </a:rPr>
              <a:t> * test and demo purpose only.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zh-TW" altLang="en-US" sz="1000" dirty="0">
                <a:solidFill>
                  <a:srgbClr val="CCDF32"/>
                </a:solidFill>
                <a:latin typeface="Consolas"/>
              </a:rPr>
              <a:t> *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CCDF32"/>
                </a:solidFill>
                <a:latin typeface="Consolas"/>
              </a:rPr>
              <a:t> * </a:t>
            </a:r>
            <a:r>
              <a:rPr lang="en-US" altLang="zh-TW" sz="1000" b="1" dirty="0">
                <a:solidFill>
                  <a:srgbClr val="D9E577"/>
                </a:solidFill>
                <a:latin typeface="Consolas"/>
              </a:rPr>
              <a:t>@return</a:t>
            </a:r>
            <a:r>
              <a:rPr lang="en-US" altLang="zh-TW" sz="1000" b="1" dirty="0">
                <a:solidFill>
                  <a:srgbClr val="CCDF32"/>
                </a:solidFill>
                <a:latin typeface="Consolas"/>
              </a:rPr>
              <a:t> </a:t>
            </a:r>
            <a:r>
              <a:rPr lang="en-US" altLang="zh-TW" sz="1000" b="1" u="sng" dirty="0" err="1">
                <a:solidFill>
                  <a:srgbClr val="CCDF32"/>
                </a:solidFill>
                <a:latin typeface="Consolas"/>
              </a:rPr>
              <a:t>Datasource</a:t>
            </a:r>
            <a:endParaRPr lang="en-US" altLang="zh-TW" sz="1000" b="1" u="sng" dirty="0">
              <a:solidFill>
                <a:srgbClr val="CCDF32"/>
              </a:solidFill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zh-TW" altLang="en-US" sz="1000" dirty="0">
                <a:solidFill>
                  <a:srgbClr val="CCDF32"/>
                </a:solidFill>
                <a:latin typeface="Consolas"/>
              </a:rPr>
              <a:t> *</a:t>
            </a:r>
            <a:r>
              <a:rPr lang="en-US" altLang="zh-TW" sz="1000" dirty="0">
                <a:solidFill>
                  <a:srgbClr val="CCDF32"/>
                </a:solidFill>
                <a:latin typeface="Consolas"/>
              </a:rPr>
              <a:t>/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@Bean</a:t>
            </a:r>
            <a:r>
              <a:rPr lang="en-US" altLang="zh-TW" sz="1000" dirty="0">
                <a:solidFill>
                  <a:srgbClr val="D8D8D8"/>
                </a:solidFill>
                <a:latin typeface="Consolas"/>
              </a:rPr>
              <a:t>(</a:t>
            </a:r>
            <a:r>
              <a:rPr lang="en-US" altLang="zh-TW" sz="1000" dirty="0" err="1">
                <a:solidFill>
                  <a:srgbClr val="FFFFFF"/>
                </a:solidFill>
                <a:latin typeface="Consolas"/>
              </a:rPr>
              <a:t>destroyMethod</a:t>
            </a:r>
            <a:r>
              <a:rPr lang="en-US" altLang="zh-TW" sz="1000" dirty="0">
                <a:solidFill>
                  <a:srgbClr val="D8D8D8"/>
                </a:solidFill>
                <a:latin typeface="Consolas"/>
              </a:rPr>
              <a:t> = </a:t>
            </a:r>
            <a:r>
              <a:rPr lang="en-US" altLang="zh-TW" sz="1000" dirty="0">
                <a:solidFill>
                  <a:srgbClr val="FFC600"/>
                </a:solidFill>
                <a:latin typeface="Consolas"/>
              </a:rPr>
              <a:t>"shutdown"</a:t>
            </a:r>
            <a:r>
              <a:rPr lang="en-US" altLang="zh-TW" sz="1000" dirty="0">
                <a:solidFill>
                  <a:srgbClr val="D8D8D8"/>
                </a:solidFill>
                <a:latin typeface="Consolas"/>
              </a:rPr>
              <a:t>)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public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D197D9"/>
                </a:solidFill>
                <a:latin typeface="Consolas"/>
              </a:rPr>
              <a:t>EmbeddedDatabase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BED6FF"/>
                </a:solidFill>
                <a:latin typeface="Consolas"/>
              </a:rPr>
              <a:t>h2DataSource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() {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 smtClean="0">
                <a:solidFill>
                  <a:srgbClr val="FFFFFF"/>
                </a:solidFill>
                <a:latin typeface="Consolas"/>
              </a:rPr>
              <a:t>	final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D197D9"/>
                </a:solidFill>
                <a:latin typeface="Consolas"/>
              </a:rPr>
              <a:t>EmbeddedDatabase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>
                <a:solidFill>
                  <a:srgbClr val="BED6FF"/>
                </a:solidFill>
                <a:latin typeface="Consolas"/>
              </a:rPr>
              <a:t>database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= </a:t>
            </a: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new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		</a:t>
            </a:r>
            <a:r>
              <a:rPr lang="en-US" altLang="zh-TW" sz="1000" b="1" dirty="0" err="1" smtClean="0">
                <a:solidFill>
                  <a:srgbClr val="D8D8D8"/>
                </a:solidFill>
                <a:latin typeface="Consolas"/>
              </a:rPr>
              <a:t>E</a:t>
            </a:r>
            <a:r>
              <a:rPr lang="en-US" altLang="zh-TW" sz="1000" b="1" dirty="0" err="1" smtClean="0">
                <a:solidFill>
                  <a:srgbClr val="FFFFFF"/>
                </a:solidFill>
                <a:latin typeface="Consolas"/>
              </a:rPr>
              <a:t>mbeddedDatabaseBuilder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().</a:t>
            </a:r>
            <a:r>
              <a:rPr lang="en-US" altLang="zh-TW" sz="1000" b="1" dirty="0" err="1">
                <a:solidFill>
                  <a:srgbClr val="FFFFFF"/>
                </a:solidFill>
                <a:latin typeface="Consolas"/>
              </a:rPr>
              <a:t>setType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(</a:t>
            </a:r>
            <a:r>
              <a:rPr lang="en-US" altLang="zh-TW" sz="1000" b="1" dirty="0" err="1">
                <a:solidFill>
                  <a:srgbClr val="7FB347"/>
                </a:solidFill>
                <a:latin typeface="Consolas"/>
              </a:rPr>
              <a:t>EmbeddedDatabaseType</a:t>
            </a:r>
            <a:r>
              <a:rPr lang="en-US" altLang="zh-TW" sz="1000" b="1" dirty="0" err="1">
                <a:solidFill>
                  <a:srgbClr val="D8D8D8"/>
                </a:solidFill>
                <a:latin typeface="Consolas"/>
              </a:rPr>
              <a:t>.</a:t>
            </a:r>
            <a:r>
              <a:rPr lang="en-US" altLang="zh-TW" sz="1000" b="1" i="1" dirty="0" err="1">
                <a:solidFill>
                  <a:srgbClr val="EFC090"/>
                </a:solidFill>
                <a:latin typeface="Consolas"/>
              </a:rPr>
              <a:t>H2</a:t>
            </a:r>
            <a:r>
              <a:rPr lang="en-US" altLang="zh-TW" sz="1000" b="1" i="1" dirty="0">
                <a:solidFill>
                  <a:srgbClr val="D8D8D8"/>
                </a:solidFill>
                <a:latin typeface="Consolas"/>
              </a:rPr>
              <a:t>).</a:t>
            </a:r>
            <a:r>
              <a:rPr lang="en-US" altLang="zh-TW" sz="1000" b="1" i="1" dirty="0" err="1">
                <a:solidFill>
                  <a:srgbClr val="FFFFFF"/>
                </a:solidFill>
                <a:latin typeface="Consolas"/>
              </a:rPr>
              <a:t>addScript</a:t>
            </a:r>
            <a:r>
              <a:rPr lang="en-US" altLang="zh-TW" sz="1000" b="1" i="1" dirty="0">
                <a:solidFill>
                  <a:srgbClr val="D8D8D8"/>
                </a:solidFill>
                <a:latin typeface="Consolas"/>
              </a:rPr>
              <a:t>(</a:t>
            </a:r>
            <a:r>
              <a:rPr lang="en-US" altLang="zh-TW" sz="1000" b="1" i="1" dirty="0">
                <a:solidFill>
                  <a:srgbClr val="FFC600"/>
                </a:solidFill>
                <a:latin typeface="Consolas"/>
              </a:rPr>
              <a:t>"</a:t>
            </a:r>
            <a:r>
              <a:rPr lang="en-US" altLang="zh-TW" sz="1000" b="1" i="1" dirty="0" err="1">
                <a:solidFill>
                  <a:srgbClr val="FFC600"/>
                </a:solidFill>
                <a:latin typeface="Consolas"/>
              </a:rPr>
              <a:t>initial_db.sql</a:t>
            </a:r>
            <a:r>
              <a:rPr lang="en-US" altLang="zh-TW" sz="1000" b="1" i="1" dirty="0">
                <a:solidFill>
                  <a:srgbClr val="FFC600"/>
                </a:solidFill>
                <a:latin typeface="Consolas"/>
              </a:rPr>
              <a:t>"</a:t>
            </a:r>
            <a:r>
              <a:rPr lang="en-US" altLang="zh-TW" sz="1000" b="1" i="1" dirty="0">
                <a:solidFill>
                  <a:srgbClr val="D8D8D8"/>
                </a:solidFill>
                <a:latin typeface="Consolas"/>
              </a:rPr>
              <a:t>)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 smtClean="0">
                <a:solidFill>
                  <a:srgbClr val="D8D8D8"/>
                </a:solidFill>
                <a:latin typeface="Consolas"/>
              </a:rPr>
              <a:t>	.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build</a:t>
            </a:r>
            <a:r>
              <a:rPr lang="en-US" altLang="zh-TW" sz="1000" dirty="0">
                <a:solidFill>
                  <a:srgbClr val="D8D8D8"/>
                </a:solidFill>
                <a:latin typeface="Consolas"/>
              </a:rPr>
              <a:t>();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 smtClean="0">
                <a:solidFill>
                  <a:srgbClr val="FFFFFF"/>
                </a:solidFill>
                <a:latin typeface="Consolas"/>
              </a:rPr>
              <a:t>	return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>
                <a:solidFill>
                  <a:srgbClr val="79ABFF"/>
                </a:solidFill>
                <a:latin typeface="Consolas"/>
              </a:rPr>
              <a:t>database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 smtClean="0">
                <a:solidFill>
                  <a:srgbClr val="D8D8D8"/>
                </a:solidFill>
                <a:latin typeface="Consolas"/>
              </a:rPr>
              <a:t>}</a:t>
            </a:r>
            <a:endParaRPr lang="zh-TW" altLang="en-US" sz="1000" dirty="0"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@Bean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public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D197D9"/>
                </a:solidFill>
                <a:latin typeface="Consolas"/>
              </a:rPr>
              <a:t>EntityManagerFactory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BED6FF"/>
                </a:solidFill>
                <a:latin typeface="Consolas"/>
              </a:rPr>
              <a:t>entityManagerFactory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() 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{</a:t>
            </a:r>
            <a:endParaRPr lang="zh-TW" altLang="en-US" sz="1000" dirty="0"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 smtClean="0">
                <a:solidFill>
                  <a:srgbClr val="FFFFFF"/>
                </a:solidFill>
                <a:latin typeface="Consolas"/>
              </a:rPr>
              <a:t>	final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D25252"/>
                </a:solidFill>
                <a:latin typeface="Consolas"/>
              </a:rPr>
              <a:t>EclipseLinkJpaVendorAdapter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BED6FF"/>
                </a:solidFill>
                <a:latin typeface="Consolas"/>
              </a:rPr>
              <a:t>vendorAdapter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= </a:t>
            </a: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new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FFFFFF"/>
                </a:solidFill>
                <a:latin typeface="Consolas"/>
              </a:rPr>
              <a:t>EclipseLinkJpaVendorAdapter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();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 smtClean="0">
                <a:solidFill>
                  <a:srgbClr val="79ABFF"/>
                </a:solidFill>
                <a:latin typeface="Consolas"/>
              </a:rPr>
              <a:t>	</a:t>
            </a:r>
            <a:r>
              <a:rPr lang="en-US" altLang="zh-TW" sz="1000" dirty="0" err="1" smtClean="0">
                <a:solidFill>
                  <a:srgbClr val="79ABFF"/>
                </a:solidFill>
                <a:latin typeface="Consolas"/>
              </a:rPr>
              <a:t>vendorAdapter</a:t>
            </a:r>
            <a:r>
              <a:rPr lang="en-US" altLang="zh-TW" sz="1000" dirty="0" err="1" smtClean="0">
                <a:solidFill>
                  <a:srgbClr val="D8D8D8"/>
                </a:solidFill>
                <a:latin typeface="Consolas"/>
              </a:rPr>
              <a:t>.</a:t>
            </a:r>
            <a:r>
              <a:rPr lang="en-US" altLang="zh-TW" sz="1000" dirty="0" err="1" smtClean="0">
                <a:solidFill>
                  <a:srgbClr val="FFFFFF"/>
                </a:solidFill>
                <a:latin typeface="Consolas"/>
              </a:rPr>
              <a:t>setShowSql</a:t>
            </a:r>
            <a:r>
              <a:rPr lang="en-US" altLang="zh-TW" sz="1000" dirty="0" smtClean="0">
                <a:solidFill>
                  <a:srgbClr val="D8D8D8"/>
                </a:solidFill>
                <a:latin typeface="Consolas"/>
              </a:rPr>
              <a:t>(</a:t>
            </a:r>
            <a:r>
              <a:rPr lang="en-US" altLang="zh-TW" sz="1000" b="1" dirty="0" smtClean="0">
                <a:solidFill>
                  <a:srgbClr val="FFFFFF"/>
                </a:solidFill>
                <a:latin typeface="Consolas"/>
              </a:rPr>
              <a:t>true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);</a:t>
            </a:r>
            <a:endParaRPr lang="zh-TW" altLang="en-US" sz="1000" dirty="0"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 smtClean="0">
                <a:solidFill>
                  <a:srgbClr val="FFFFFF"/>
                </a:solidFill>
                <a:latin typeface="Consolas"/>
              </a:rPr>
              <a:t>	final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D25252"/>
                </a:solidFill>
                <a:latin typeface="Consolas"/>
              </a:rPr>
              <a:t>LocalContainerEntityManagerFactoryBean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>
                <a:solidFill>
                  <a:srgbClr val="BED6FF"/>
                </a:solidFill>
                <a:latin typeface="Consolas"/>
              </a:rPr>
              <a:t>factory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= </a:t>
            </a: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new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	</a:t>
            </a:r>
            <a:r>
              <a:rPr lang="en-US" altLang="zh-TW" sz="1000" b="1" dirty="0" err="1" smtClean="0">
                <a:solidFill>
                  <a:srgbClr val="FFFFFF"/>
                </a:solidFill>
                <a:latin typeface="Consolas"/>
              </a:rPr>
              <a:t>LocalContainerEntityManagerFactoryBean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();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 smtClean="0">
                <a:solidFill>
                  <a:srgbClr val="79ABFF"/>
                </a:solidFill>
                <a:latin typeface="Consolas"/>
              </a:rPr>
              <a:t>	</a:t>
            </a:r>
            <a:r>
              <a:rPr lang="en-US" altLang="zh-TW" sz="1000" dirty="0" err="1" smtClean="0">
                <a:solidFill>
                  <a:srgbClr val="79ABFF"/>
                </a:solidFill>
                <a:latin typeface="Consolas"/>
              </a:rPr>
              <a:t>factory</a:t>
            </a:r>
            <a:r>
              <a:rPr lang="en-US" altLang="zh-TW" sz="1000" dirty="0" err="1" smtClean="0">
                <a:solidFill>
                  <a:srgbClr val="D8D8D8"/>
                </a:solidFill>
                <a:latin typeface="Consolas"/>
              </a:rPr>
              <a:t>.</a:t>
            </a:r>
            <a:r>
              <a:rPr lang="en-US" altLang="zh-TW" sz="1000" dirty="0" err="1" smtClean="0">
                <a:solidFill>
                  <a:srgbClr val="FFFFFF"/>
                </a:solidFill>
                <a:latin typeface="Consolas"/>
              </a:rPr>
              <a:t>setJpaVendorAdapter</a:t>
            </a:r>
            <a:r>
              <a:rPr lang="en-US" altLang="zh-TW" sz="1000" dirty="0" smtClean="0">
                <a:solidFill>
                  <a:srgbClr val="D8D8D8"/>
                </a:solidFill>
                <a:latin typeface="Consolas"/>
              </a:rPr>
              <a:t>(</a:t>
            </a:r>
            <a:r>
              <a:rPr lang="en-US" altLang="zh-TW" sz="1000" dirty="0" err="1" smtClean="0">
                <a:solidFill>
                  <a:srgbClr val="79ABFF"/>
                </a:solidFill>
                <a:latin typeface="Consolas"/>
              </a:rPr>
              <a:t>vendorAdapter</a:t>
            </a:r>
            <a:r>
              <a:rPr lang="en-US" altLang="zh-TW" sz="1000" dirty="0">
                <a:solidFill>
                  <a:srgbClr val="D8D8D8"/>
                </a:solidFill>
                <a:latin typeface="Consolas"/>
              </a:rPr>
              <a:t>);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 smtClean="0">
                <a:solidFill>
                  <a:srgbClr val="79ABFF"/>
                </a:solidFill>
                <a:latin typeface="Consolas"/>
              </a:rPr>
              <a:t>	</a:t>
            </a:r>
            <a:r>
              <a:rPr lang="en-US" altLang="zh-TW" sz="1000" dirty="0" err="1" smtClean="0">
                <a:solidFill>
                  <a:srgbClr val="79ABFF"/>
                </a:solidFill>
                <a:latin typeface="Consolas"/>
              </a:rPr>
              <a:t>factory</a:t>
            </a:r>
            <a:r>
              <a:rPr lang="en-US" altLang="zh-TW" sz="1000" dirty="0" err="1" smtClean="0">
                <a:solidFill>
                  <a:srgbClr val="D8D8D8"/>
                </a:solidFill>
                <a:latin typeface="Consolas"/>
              </a:rPr>
              <a:t>.</a:t>
            </a:r>
            <a:r>
              <a:rPr lang="en-US" altLang="zh-TW" sz="1000" dirty="0" err="1" smtClean="0">
                <a:solidFill>
                  <a:srgbClr val="FFFFFF"/>
                </a:solidFill>
                <a:latin typeface="Consolas"/>
              </a:rPr>
              <a:t>setDataSource</a:t>
            </a:r>
            <a:r>
              <a:rPr lang="en-US" altLang="zh-TW" sz="1000" dirty="0" smtClean="0">
                <a:solidFill>
                  <a:srgbClr val="D8D8D8"/>
                </a:solidFill>
                <a:latin typeface="Consolas"/>
              </a:rPr>
              <a:t>(</a:t>
            </a:r>
            <a:r>
              <a:rPr lang="en-US" altLang="zh-TW" sz="1000" dirty="0" err="1" smtClean="0">
                <a:solidFill>
                  <a:srgbClr val="FFFFFF"/>
                </a:solidFill>
                <a:latin typeface="Consolas"/>
              </a:rPr>
              <a:t>h2DataSource</a:t>
            </a:r>
            <a:r>
              <a:rPr lang="en-US" altLang="zh-TW" sz="1000" dirty="0">
                <a:solidFill>
                  <a:srgbClr val="D8D8D8"/>
                </a:solidFill>
                <a:latin typeface="Consolas"/>
              </a:rPr>
              <a:t>());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 smtClean="0">
                <a:solidFill>
                  <a:srgbClr val="79ABFF"/>
                </a:solidFill>
                <a:latin typeface="Consolas"/>
              </a:rPr>
              <a:t>	</a:t>
            </a:r>
            <a:r>
              <a:rPr lang="en-US" altLang="zh-TW" sz="1000" dirty="0" err="1" smtClean="0">
                <a:solidFill>
                  <a:srgbClr val="79ABFF"/>
                </a:solidFill>
                <a:latin typeface="Consolas"/>
              </a:rPr>
              <a:t>factory</a:t>
            </a:r>
            <a:r>
              <a:rPr lang="en-US" altLang="zh-TW" sz="1000" dirty="0" err="1" smtClean="0">
                <a:solidFill>
                  <a:srgbClr val="D8D8D8"/>
                </a:solidFill>
                <a:latin typeface="Consolas"/>
              </a:rPr>
              <a:t>.</a:t>
            </a:r>
            <a:r>
              <a:rPr lang="en-US" altLang="zh-TW" sz="1000" dirty="0" err="1" smtClean="0">
                <a:solidFill>
                  <a:srgbClr val="FFFFFF"/>
                </a:solidFill>
                <a:latin typeface="Consolas"/>
              </a:rPr>
              <a:t>afterPropertiesSet</a:t>
            </a:r>
            <a:r>
              <a:rPr lang="en-US" altLang="zh-TW" sz="1000" dirty="0">
                <a:solidFill>
                  <a:srgbClr val="D8D8D8"/>
                </a:solidFill>
                <a:latin typeface="Consolas"/>
              </a:rPr>
              <a:t>();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 smtClean="0">
                <a:solidFill>
                  <a:srgbClr val="FFFFFF"/>
                </a:solidFill>
                <a:latin typeface="Consolas"/>
              </a:rPr>
              <a:t>	return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79ABFF"/>
                </a:solidFill>
                <a:latin typeface="Consolas"/>
              </a:rPr>
              <a:t>factory</a:t>
            </a:r>
            <a:r>
              <a:rPr lang="en-US" altLang="zh-TW" sz="1000" b="1" dirty="0" err="1">
                <a:solidFill>
                  <a:srgbClr val="D8D8D8"/>
                </a:solidFill>
                <a:latin typeface="Consolas"/>
              </a:rPr>
              <a:t>.</a:t>
            </a:r>
            <a:r>
              <a:rPr lang="en-US" altLang="zh-TW" sz="1000" b="1" dirty="0" err="1">
                <a:solidFill>
                  <a:srgbClr val="FFFFFF"/>
                </a:solidFill>
                <a:latin typeface="Consolas"/>
              </a:rPr>
              <a:t>getObject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();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 smtClean="0">
                <a:solidFill>
                  <a:srgbClr val="D8D8D8"/>
                </a:solidFill>
                <a:latin typeface="Consolas"/>
              </a:rPr>
              <a:t>}</a:t>
            </a:r>
            <a:endParaRPr lang="zh-TW" altLang="en-US" sz="1000" dirty="0"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@Bean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public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D197D9"/>
                </a:solidFill>
                <a:latin typeface="Consolas"/>
              </a:rPr>
              <a:t>PlatformTransactionManager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BED6FF"/>
                </a:solidFill>
                <a:latin typeface="Consolas"/>
              </a:rPr>
              <a:t>transactionManager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() {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 smtClean="0">
                <a:solidFill>
                  <a:srgbClr val="FFFFFF"/>
                </a:solidFill>
                <a:latin typeface="Consolas"/>
              </a:rPr>
              <a:t>	final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D25252"/>
                </a:solidFill>
                <a:latin typeface="Consolas"/>
              </a:rPr>
              <a:t>JpaTransactionManager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BED6FF"/>
                </a:solidFill>
                <a:latin typeface="Consolas"/>
              </a:rPr>
              <a:t>txManager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= </a:t>
            </a: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new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FFFFFF"/>
                </a:solidFill>
                <a:latin typeface="Consolas"/>
              </a:rPr>
              <a:t>JpaTransactionManager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();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 smtClean="0">
                <a:solidFill>
                  <a:srgbClr val="79ABFF"/>
                </a:solidFill>
                <a:latin typeface="Consolas"/>
              </a:rPr>
              <a:t>	</a:t>
            </a:r>
            <a:r>
              <a:rPr lang="en-US" altLang="zh-TW" sz="1000" dirty="0" err="1" smtClean="0">
                <a:solidFill>
                  <a:srgbClr val="79ABFF"/>
                </a:solidFill>
                <a:latin typeface="Consolas"/>
              </a:rPr>
              <a:t>txManager</a:t>
            </a:r>
            <a:r>
              <a:rPr lang="en-US" altLang="zh-TW" sz="1000" dirty="0" err="1" smtClean="0">
                <a:solidFill>
                  <a:srgbClr val="D8D8D8"/>
                </a:solidFill>
                <a:latin typeface="Consolas"/>
              </a:rPr>
              <a:t>.</a:t>
            </a:r>
            <a:r>
              <a:rPr lang="en-US" altLang="zh-TW" sz="1000" dirty="0" err="1" smtClean="0">
                <a:solidFill>
                  <a:srgbClr val="FFFFFF"/>
                </a:solidFill>
                <a:latin typeface="Consolas"/>
              </a:rPr>
              <a:t>setEntityManagerFactory</a:t>
            </a:r>
            <a:r>
              <a:rPr lang="en-US" altLang="zh-TW" sz="1000" dirty="0" smtClean="0">
                <a:solidFill>
                  <a:srgbClr val="D8D8D8"/>
                </a:solidFill>
                <a:latin typeface="Consolas"/>
              </a:rPr>
              <a:t>(</a:t>
            </a:r>
            <a:r>
              <a:rPr lang="en-US" altLang="zh-TW" sz="1000" dirty="0" err="1" smtClean="0">
                <a:solidFill>
                  <a:srgbClr val="FFFFFF"/>
                </a:solidFill>
                <a:latin typeface="Consolas"/>
              </a:rPr>
              <a:t>entityManagerFactory</a:t>
            </a:r>
            <a:r>
              <a:rPr lang="en-US" altLang="zh-TW" sz="1000" dirty="0">
                <a:solidFill>
                  <a:srgbClr val="D8D8D8"/>
                </a:solidFill>
                <a:latin typeface="Consolas"/>
              </a:rPr>
              <a:t>());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 smtClean="0">
                <a:solidFill>
                  <a:srgbClr val="FFFFFF"/>
                </a:solidFill>
                <a:latin typeface="Consolas"/>
              </a:rPr>
              <a:t>	return</a:t>
            </a:r>
            <a:r>
              <a:rPr lang="en-US" altLang="zh-TW" sz="1000" b="1" dirty="0" smtClean="0">
                <a:solidFill>
                  <a:srgbClr val="D8D8D8"/>
                </a:solidFill>
                <a:latin typeface="Consolas"/>
              </a:rPr>
              <a:t> </a:t>
            </a:r>
            <a:r>
              <a:rPr lang="en-US" altLang="zh-TW" sz="1000" b="1" dirty="0" err="1">
                <a:solidFill>
                  <a:srgbClr val="79ABFF"/>
                </a:solidFill>
                <a:latin typeface="Consolas"/>
              </a:rPr>
              <a:t>txManager</a:t>
            </a:r>
            <a:r>
              <a:rPr lang="en-US" altLang="zh-TW" sz="1000" b="1" dirty="0">
                <a:solidFill>
                  <a:srgbClr val="D8D8D8"/>
                </a:solidFill>
                <a:latin typeface="Consolas"/>
              </a:rPr>
              <a:t>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D8D8D8"/>
                </a:solidFill>
                <a:latin typeface="Consolas"/>
              </a:rPr>
              <a:t>}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endParaRPr lang="zh-TW" altLang="en-US" sz="1000" dirty="0"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 smtClean="0">
                <a:solidFill>
                  <a:srgbClr val="D8D8D8"/>
                </a:solidFill>
                <a:latin typeface="Consolas"/>
              </a:rPr>
              <a:t>}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84168" y="1484784"/>
            <a:ext cx="2910356" cy="504056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Spring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Config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一定要打上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@Configuration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，這樣才會被認到。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被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Container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管理生命週期的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Bean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，一定要打上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@Bean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，這樣才會被認為是受管理的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Bean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。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要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連接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Database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，當然要建立一個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DataSource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，每種資料庫建立方法不同，請留意。這裡為了測試方便，每次都會執行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initial_db.sql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EntityManagerFactory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emf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是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執行的基礎，程式運作時會利用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emf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取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em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，利用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em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取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DB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connection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是一種規格，要先定義一個實做出來用。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交易管理員，交易管理員有很多種，如果只有連結單一資料庫，就用這種。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11760" y="8367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564160" y="198884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148608" y="198884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139952" y="342900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4139952" y="382504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41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Multi-Module Maven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2985"/>
              </p:ext>
            </p:extLst>
          </p:nvPr>
        </p:nvGraphicFramePr>
        <p:xfrm>
          <a:off x="611560" y="1844824"/>
          <a:ext cx="8064897" cy="3032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4320480"/>
                <a:gridCol w="2088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Purpose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必要性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Starter-parent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作為所有模組的容器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</a:t>
                      </a:r>
                      <a:r>
                        <a:rPr lang="en-US" altLang="zh-TW" dirty="0" err="1" smtClean="0"/>
                        <a:t>util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Utility </a:t>
                      </a:r>
                      <a:r>
                        <a:rPr lang="zh-TW" altLang="en-US" baseline="0" dirty="0" smtClean="0"/>
                        <a:t>模組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Optional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Core Module: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Domain model,</a:t>
                      </a:r>
                      <a:r>
                        <a:rPr lang="en-US" altLang="zh-TW" baseline="0" dirty="0" smtClean="0"/>
                        <a:t> business service.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Starter-web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Web module: Web</a:t>
                      </a:r>
                      <a:r>
                        <a:rPr lang="en-US" altLang="zh-TW" baseline="0" dirty="0" smtClean="0"/>
                        <a:t> page, </a:t>
                      </a:r>
                      <a:r>
                        <a:rPr lang="en-US" altLang="zh-TW" baseline="0" dirty="0" err="1" smtClean="0"/>
                        <a:t>javascript</a:t>
                      </a:r>
                      <a:r>
                        <a:rPr lang="en-US" altLang="zh-TW" baseline="0" dirty="0" smtClean="0"/>
                        <a:t>, web-</a:t>
                      </a:r>
                      <a:r>
                        <a:rPr lang="en-US" altLang="zh-TW" baseline="0" dirty="0" err="1" smtClean="0"/>
                        <a:t>mvc</a:t>
                      </a:r>
                      <a:r>
                        <a:rPr lang="en-US" altLang="zh-TW" baseline="0" dirty="0" smtClean="0"/>
                        <a:t>, </a:t>
                      </a:r>
                      <a:r>
                        <a:rPr lang="en-US" altLang="zh-TW" baseline="0" dirty="0" err="1" smtClean="0"/>
                        <a:t>RESTful</a:t>
                      </a:r>
                      <a:r>
                        <a:rPr lang="en-US" altLang="zh-TW" baseline="0" dirty="0" smtClean="0"/>
                        <a:t> service..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Most.</a:t>
                      </a:r>
                      <a:r>
                        <a:rPr lang="en-US" altLang="zh-TW" baseline="0" dirty="0" smtClean="0"/>
                        <a:t> Generate WEB WAR file.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Starter-ear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如果必須使用  </a:t>
                      </a:r>
                      <a:r>
                        <a:rPr lang="en-US" altLang="zh-TW" dirty="0" smtClean="0"/>
                        <a:t>EAR</a:t>
                      </a:r>
                      <a:r>
                        <a:rPr lang="zh-TW" altLang="en-US" dirty="0" smtClean="0"/>
                        <a:t> 封裝，這是用來包 </a:t>
                      </a:r>
                      <a:r>
                        <a:rPr lang="en-US" altLang="zh-TW" dirty="0" smtClean="0"/>
                        <a:t>EAR </a:t>
                      </a:r>
                      <a:r>
                        <a:rPr lang="zh-TW" altLang="en-US" dirty="0" smtClean="0"/>
                        <a:t>檔用的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Optional.</a:t>
                      </a:r>
                      <a:r>
                        <a:rPr lang="en-US" altLang="zh-TW" baseline="0" dirty="0" smtClean="0"/>
                        <a:t> For EAR purpose. 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30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842125" cy="490066"/>
          </a:xfrm>
        </p:spPr>
        <p:txBody>
          <a:bodyPr/>
          <a:lstStyle/>
          <a:p>
            <a:r>
              <a:rPr lang="zh-TW" altLang="en-US" dirty="0" smtClean="0"/>
              <a:t>製作 </a:t>
            </a:r>
            <a:r>
              <a:rPr lang="en-US" altLang="zh-TW" dirty="0" smtClean="0"/>
              <a:t>Spring Application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1484784"/>
            <a:ext cx="5580112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package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altLang="zh-TW" sz="1000" dirty="0" err="1">
                <a:solidFill>
                  <a:srgbClr val="FFFFFF"/>
                </a:solidFill>
                <a:latin typeface="Consolas"/>
              </a:rPr>
              <a:t>com.rainty.sample.starter.config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endParaRPr lang="en-US" altLang="zh-TW" sz="1000" dirty="0">
              <a:solidFill>
                <a:srgbClr val="FFFFFF"/>
              </a:solidFill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import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altLang="zh-TW" sz="1000" dirty="0" err="1">
                <a:solidFill>
                  <a:srgbClr val="FFFFFF"/>
                </a:solidFill>
                <a:latin typeface="Consolas"/>
              </a:rPr>
              <a:t>org.springframework.context.annotation.Configuration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import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altLang="zh-TW" sz="1000" dirty="0" err="1">
                <a:solidFill>
                  <a:srgbClr val="FFFFFF"/>
                </a:solidFill>
                <a:latin typeface="Consolas"/>
              </a:rPr>
              <a:t>org.springframework.context.annotation.Import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import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 org.springframework.data.jpa.repository.config.EnableJpaRepositories;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endParaRPr lang="en-US" altLang="zh-TW" sz="1000" dirty="0">
              <a:solidFill>
                <a:srgbClr val="FFFFFF"/>
              </a:solidFill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@Configuration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@</a:t>
            </a:r>
            <a:r>
              <a:rPr lang="en-US" altLang="zh-TW" sz="1000" dirty="0" err="1">
                <a:solidFill>
                  <a:srgbClr val="FFFFFF"/>
                </a:solidFill>
                <a:latin typeface="Consolas"/>
              </a:rPr>
              <a:t>EnableJpaRepositories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(</a:t>
            </a:r>
            <a:r>
              <a:rPr lang="en-US" altLang="zh-TW" sz="1000" dirty="0" err="1">
                <a:solidFill>
                  <a:srgbClr val="FFFFFF"/>
                </a:solidFill>
                <a:latin typeface="Consolas"/>
              </a:rPr>
              <a:t>basePackages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 = "</a:t>
            </a:r>
            <a:r>
              <a:rPr lang="en-US" altLang="zh-TW" sz="1000" b="1" i="1" dirty="0" err="1">
                <a:solidFill>
                  <a:srgbClr val="FFC600"/>
                </a:solidFill>
                <a:latin typeface="Consolas"/>
              </a:rPr>
              <a:t>com.rainty.sample.starter.dao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")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@Import(</a:t>
            </a:r>
            <a:r>
              <a:rPr lang="en-US" altLang="zh-TW" sz="1000" dirty="0" err="1">
                <a:solidFill>
                  <a:srgbClr val="FF0000"/>
                </a:solidFill>
                <a:latin typeface="Consolas"/>
              </a:rPr>
              <a:t>H2DatabaseConfig</a:t>
            </a:r>
            <a:r>
              <a:rPr lang="en-US" altLang="zh-TW" sz="1000" dirty="0" err="1">
                <a:solidFill>
                  <a:srgbClr val="FFFFFF"/>
                </a:solidFill>
                <a:latin typeface="Consolas"/>
              </a:rPr>
              <a:t>.class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)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b="1" dirty="0">
                <a:solidFill>
                  <a:srgbClr val="FFFFFF"/>
                </a:solidFill>
                <a:latin typeface="Consolas"/>
              </a:rPr>
              <a:t>public class </a:t>
            </a:r>
            <a:r>
              <a:rPr lang="en-US" altLang="zh-TW" sz="1000" b="1" dirty="0" err="1">
                <a:solidFill>
                  <a:srgbClr val="D25252"/>
                </a:solidFill>
                <a:latin typeface="Consolas"/>
              </a:rPr>
              <a:t>ApplicationConfig</a:t>
            </a: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endParaRPr lang="en-US" altLang="zh-TW" sz="1000" dirty="0">
              <a:solidFill>
                <a:srgbClr val="FFFFFF"/>
              </a:solidFill>
              <a:latin typeface="Consolas"/>
            </a:endParaRPr>
          </a:p>
          <a:p>
            <a:pPr>
              <a:tabLst>
                <a:tab pos="179388" algn="l"/>
                <a:tab pos="357188" algn="l"/>
                <a:tab pos="536575" algn="l"/>
              </a:tabLst>
            </a:pPr>
            <a:r>
              <a:rPr lang="en-US" altLang="zh-TW" sz="1000" dirty="0">
                <a:solidFill>
                  <a:srgbClr val="FFFFFF"/>
                </a:solidFill>
                <a:latin typeface="Consolas"/>
              </a:rPr>
              <a:t>}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283968" y="227486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5724128" y="1484784"/>
            <a:ext cx="3270396" cy="504056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同前面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一樣，要打上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@Configuration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，才會被認為是個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config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。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EnableJpaRepositories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設定哪些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會去掃描有打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@Repository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的物件出來。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引入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H2DatabaseConfig.class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，這是為了引入另外一個設定檔近來。一般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Spring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的設定檔會用一個主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Config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，然後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import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多個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config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來做設定與管理。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868416" y="227486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411760" y="2791659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802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352" y="332656"/>
            <a:ext cx="6842125" cy="634082"/>
          </a:xfrm>
        </p:spPr>
        <p:txBody>
          <a:bodyPr/>
          <a:lstStyle/>
          <a:p>
            <a:r>
              <a:rPr lang="zh-TW" altLang="en-US" dirty="0" smtClean="0"/>
              <a:t>來做個單元測試吧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8399"/>
            <a:ext cx="5435810" cy="173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2" y="4005064"/>
            <a:ext cx="543297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724128" y="1484784"/>
            <a:ext cx="3270396" cy="504056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在要測試的對象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  Other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或直截快捷鍵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Ctrl-N)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wizard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選擇上面輸入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junit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來過濾選項。選 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 Case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之後按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Next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到下一頁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496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5496" y="364502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958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來做個單元測試吧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438022" cy="520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5004048" y="1484784"/>
            <a:ext cx="3672408" cy="504056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 Case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的詳細資料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Source Folder: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目錄位置，這裡記得要換成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 folder </a:t>
            </a: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Package: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和受測對象一樣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Name: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同受測對象後面加個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</a:t>
            </a: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Superclass: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繼承自哪個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 Class</a:t>
            </a: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Method Stub: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Junit Test 4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可以忽視，這些是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 Case lifecycle method. </a:t>
            </a: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Add Comments: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comments. </a:t>
            </a: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 under test (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剛剛你按右鍵的</a:t>
            </a:r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對象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12223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整個行為也可以從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File  New  Junit Test Case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產生，只是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 under test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就需要自己輸入了。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12223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一切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之後選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Next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到下一頁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110491" y="191683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556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來做個單元測試吧 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12776"/>
            <a:ext cx="4504018" cy="522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973419" y="1470585"/>
            <a:ext cx="3672408" cy="504056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選擇要測試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method</a:t>
            </a: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這裡會列出</a:t>
            </a:r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所有受測物件所擁有的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method </a:t>
            </a:r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供測試使用</a:t>
            </a:r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你可</a:t>
            </a:r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用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Select All </a:t>
            </a:r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全選</a:t>
            </a:r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因為這裡</a:t>
            </a:r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採用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Repository</a:t>
            </a:r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，大部分的程式碼都是產生的，所以只要設定對，是可以不用測的。</a:t>
            </a:r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但是因為大家剛用，測試的目的是為了瞭解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Spring data repository </a:t>
            </a:r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的效果。</a:t>
            </a:r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選項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Create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final method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stub</a:t>
            </a: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Create Tasks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一切就緒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Finish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2662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修改與執行單元測試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5" y="1482958"/>
            <a:ext cx="2880320" cy="182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8" y="3478290"/>
            <a:ext cx="4392488" cy="193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5" y="5661248"/>
            <a:ext cx="3640149" cy="77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918348" y="2276872"/>
            <a:ext cx="3793604" cy="441216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找到產生出來的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 Case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修改他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靠打字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RunWith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SpringJunit4Classrunner.class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依靠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Spring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提供的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Runner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來執行，其實不過是會載入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Config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class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ContextConfiguration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跟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Spring Runner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指定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Configuration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位置，可以設定多個。</a:t>
            </a:r>
            <a:r>
              <a:rPr lang="zh-TW" alt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利用這個技巧，可以將測試用的 </a:t>
            </a:r>
            <a:r>
              <a:rPr lang="en-US" altLang="zh-TW" sz="1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config</a:t>
            </a:r>
            <a:r>
              <a:rPr lang="en-US" altLang="zh-TW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和正式上線用的 </a:t>
            </a:r>
            <a:r>
              <a:rPr lang="en-US" altLang="zh-TW" sz="1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Config</a:t>
            </a:r>
            <a:r>
              <a:rPr lang="en-US" altLang="zh-TW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分開，本例中沒有分開。</a:t>
            </a:r>
            <a:endParaRPr lang="en-US" altLang="zh-TW" sz="11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Autowired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，將剛剛做好的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AssetTypeRepo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插進來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(Inject)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@Test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會被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Junit 4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執行的方法。</a:t>
            </a:r>
            <a:endParaRPr lang="en-US" altLang="zh-TW" sz="11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寫測試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案例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這裡先寫兩行，目的是從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assetTypeRepo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裡面算有幾個，然後比較。</a:t>
            </a:r>
            <a:endParaRPr lang="en-US" altLang="zh-TW" sz="11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assertEquals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注意用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org.junit.Assert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.*  package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下的，有很多種測試方式。這裡測是否為三個。</a:t>
            </a:r>
            <a:endParaRPr lang="en-US" altLang="zh-TW" sz="11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執行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他，右鍵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Run As  Junit Test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到下頁看結果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595127" y="177281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817835" y="391672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3807144" y="573325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98264"/>
            <a:ext cx="1714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59" y="1779348"/>
            <a:ext cx="4464496" cy="3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8503477" y="1527781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95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 </a:t>
            </a:r>
            <a:r>
              <a:rPr lang="en-US" altLang="zh-TW" dirty="0" smtClean="0"/>
              <a:t>(</a:t>
            </a:r>
            <a:r>
              <a:rPr lang="zh-TW" altLang="en-US" dirty="0" smtClean="0"/>
              <a:t>靠北、不會動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2664296" cy="120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3" y="3501008"/>
            <a:ext cx="3168351" cy="111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85184"/>
            <a:ext cx="4680519" cy="155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188843" y="1552735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53751" y="314096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24542" y="472514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918348" y="1537117"/>
            <a:ext cx="4046140" cy="336804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Junit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執行結果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紅色代表失敗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失敗原因分析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從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Junit Failure trace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上，右鍵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Copy Trace  </a:t>
            </a:r>
            <a:r>
              <a:rPr lang="zh-TW" altLang="en-US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貼到任何文字瀏覽器</a:t>
            </a:r>
            <a:endParaRPr lang="en-US" altLang="zh-TW" sz="11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debug log </a:t>
            </a:r>
            <a:r>
              <a:rPr lang="zh-TW" altLang="en-US" sz="11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有名的難讀</a:t>
            </a:r>
            <a:endParaRPr lang="en-US" altLang="zh-TW" sz="11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或是從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Console output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output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回去看，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console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會印以下三種東西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Exception.printstacktrace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Log console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ouput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System.out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zh-TW" sz="11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  <a:tabLst>
                <a:tab pos="625475" algn="l"/>
              </a:tabLst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完之後發現問題發生在下面這裡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 transform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需要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loadtimeweaver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Clr>
                <a:srgbClr val="C00000"/>
              </a:buClr>
              <a:buSzPct val="90000"/>
              <a:buNone/>
              <a:tabLst>
                <a:tab pos="625475" algn="l"/>
              </a:tabLst>
            </a:pP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52019" y="5028475"/>
            <a:ext cx="419015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nested exception is </a:t>
            </a:r>
            <a:r>
              <a:rPr lang="en-US" altLang="zh-TW" sz="12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java.lang.IllegalStateException</a:t>
            </a:r>
            <a:r>
              <a:rPr lang="en-US" altLang="zh-TW" sz="1200" u="sng" dirty="0">
                <a:latin typeface="Consolas" panose="020B0609020204030204" pitchFamily="49" charset="0"/>
                <a:cs typeface="Consolas" panose="020B0609020204030204" pitchFamily="49" charset="0"/>
              </a:rPr>
              <a:t>: Cannot apply class transformer without </a:t>
            </a:r>
            <a:r>
              <a:rPr lang="en-US" altLang="zh-TW" sz="1200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LoadTimeWeaver</a:t>
            </a:r>
            <a:r>
              <a:rPr lang="en-US" altLang="zh-TW" sz="1200" u="sng" dirty="0">
                <a:latin typeface="Consolas" panose="020B0609020204030204" pitchFamily="49" charset="0"/>
                <a:cs typeface="Consolas" panose="020B0609020204030204" pitchFamily="49" charset="0"/>
              </a:rPr>
              <a:t> specified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24542" y="853026"/>
            <a:ext cx="8551914" cy="5408466"/>
            <a:chOff x="124542" y="853026"/>
            <a:chExt cx="8551914" cy="5408466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42" y="853026"/>
              <a:ext cx="8551914" cy="5408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04867" y="1268760"/>
              <a:ext cx="8271589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331640" y="2489991"/>
              <a:ext cx="548804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重點在第一個 </a:t>
              </a:r>
              <a:r>
                <a:rPr lang="en-US" altLang="zh-TW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Exception</a:t>
              </a:r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說了些什麼，</a:t>
              </a:r>
              <a:r>
                <a:rPr lang="en-US" altLang="zh-TW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而不是後面的症狀是什麼</a:t>
              </a:r>
              <a:r>
                <a:rPr lang="en-US" altLang="zh-TW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 </a:t>
              </a:r>
              <a:endPara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5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跑不出來 </a:t>
            </a:r>
            <a:r>
              <a:rPr lang="en-US" altLang="zh-TW" dirty="0" smtClean="0"/>
              <a:t>(</a:t>
            </a:r>
            <a:r>
              <a:rPr lang="zh-TW" altLang="en-US" dirty="0" smtClean="0"/>
              <a:t>忘了設 </a:t>
            </a:r>
            <a:r>
              <a:rPr lang="en-US" altLang="zh-TW" dirty="0" smtClean="0"/>
              <a:t>Static Weave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47252" y="630932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hlinkClick r:id="rId2"/>
              </a:rPr>
              <a:t>eclipselink</a:t>
            </a:r>
            <a:r>
              <a:rPr lang="en-US" altLang="zh-TW" dirty="0" smtClean="0">
                <a:hlinkClick r:id="rId2"/>
              </a:rPr>
              <a:t> 2.6 properties list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8" y="3861048"/>
            <a:ext cx="8622350" cy="221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05067"/>
            <a:ext cx="2524125" cy="149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323528" y="4725144"/>
            <a:ext cx="53285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3059832" y="1484784"/>
            <a:ext cx="5616624" cy="191570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找到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persistence.xml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打開後插入下面紅色框框的部分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這邊有四個參數要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設定，主要要設這兩個 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179388">
              <a:buClr>
                <a:srgbClr val="C00000"/>
              </a:buClr>
              <a:buSzPct val="90000"/>
            </a:pP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Cache.type.default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: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cache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請將之關掉，除非你了解開啟之後的好處和壞處，不然就請你關掉，這樣就沒有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cache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需要考慮了。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179388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Weaving : </a:t>
            </a:r>
            <a:r>
              <a:rPr lang="en-US" altLang="zh-TW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static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eclipselink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程式碼需要做加強，設成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比較方便部署和測試。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32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 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Static Weave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8" y="1700808"/>
            <a:ext cx="5383310" cy="487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580112" y="1484784"/>
            <a:ext cx="3563888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Starter-core project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properties 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EclipseLink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Weave classes on build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打勾。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這個先決條件是要有設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Eclipselink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library)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Log level :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開發時多寫一些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log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沒差，後面會講怎麼用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做。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可以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檢查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compile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出來的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，檔案大小不同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這個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Weave 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會花一點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時間，如果出問題的時候可以關掉，改好之後再開。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36926"/>
            <a:ext cx="4267969" cy="86892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525893"/>
            <a:ext cx="4291211" cy="77066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4" name="向下箭號 3"/>
          <p:cNvSpPr/>
          <p:nvPr/>
        </p:nvSpPr>
        <p:spPr>
          <a:xfrm>
            <a:off x="6674283" y="5069717"/>
            <a:ext cx="374675" cy="368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164288" y="5069717"/>
            <a:ext cx="16362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File size change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7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好啦，再測一次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77480"/>
            <a:ext cx="29146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7503" y="1573189"/>
            <a:ext cx="288032" cy="302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071444" y="1969873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" y="2901313"/>
            <a:ext cx="300273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3089497" y="3441373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" y="4653136"/>
            <a:ext cx="3960440" cy="212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 9"/>
          <p:cNvSpPr/>
          <p:nvPr/>
        </p:nvSpPr>
        <p:spPr>
          <a:xfrm>
            <a:off x="3594518" y="447311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4211960" y="1484784"/>
            <a:ext cx="4932040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這是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Run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，可以選擇先前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Run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過的東西來執行。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左邊是他的兄弟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Debug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，要搞步進追蹤，插旗子就用左邊這個。現在把剛剛的測試再跑一遍。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Junit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綠燈，可喜可賀，通過測試。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修改剛剛的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測試新增加以下測試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buClr>
                <a:srgbClr val="C00000"/>
              </a:buClr>
              <a:buSzPct val="90000"/>
              <a:buFont typeface="+mj-lt"/>
              <a:buAutoNum type="alphaUcPeriod"/>
            </a:pP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測試新增一筆，比對數量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buClr>
                <a:srgbClr val="C00000"/>
              </a:buClr>
              <a:buSzPct val="90000"/>
              <a:buFont typeface="+mj-lt"/>
              <a:buAutoNum type="alphaUcPeriod"/>
            </a:pP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測試刪除一筆，比對數量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buClr>
                <a:srgbClr val="C00000"/>
              </a:buClr>
              <a:buSzPct val="90000"/>
              <a:buFont typeface="+mj-lt"/>
              <a:buAutoNum type="alphaUcPeriod"/>
            </a:pP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重複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步驟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2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確定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AssetRepository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是按照你想要的方式動作的。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67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我想把東西印出來看看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464496" cy="404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3995936" y="1613587"/>
            <a:ext cx="4932040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Eclipse IDE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有很多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code generation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因為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實在打太多字了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，這裡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示範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增加變成字串功能。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打開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AssetType.java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在想要插入的地方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按 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Source  Generate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toString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。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勾選要加入的欄位，和選擇插入位置之後，點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OK.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改出來像這樣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73016"/>
            <a:ext cx="2273030" cy="319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0" y="144878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8495928" y="465313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05264"/>
            <a:ext cx="8927976" cy="80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5364088" y="5709665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1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Prarent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4980724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5508104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File </a:t>
            </a:r>
            <a:r>
              <a:rPr lang="en-US" altLang="zh-TW" dirty="0" smtClean="0">
                <a:sym typeface="Wingdings" panose="05000000000000000000" pitchFamily="2" charset="2"/>
              </a:rPr>
              <a:t> New  Maven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785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回到</a:t>
            </a:r>
            <a:r>
              <a:rPr lang="zh-TW" altLang="en-US" dirty="0" smtClean="0"/>
              <a:t>單元測試，我要把東西印出來</a:t>
            </a:r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9" y="1700808"/>
            <a:ext cx="3240360" cy="93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6" y="3039819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6" y="5356820"/>
            <a:ext cx="8677948" cy="66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3" y="4077072"/>
            <a:ext cx="4248472" cy="83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0" y="144878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8863" y="270892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8863" y="371703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8863" y="499678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3995936" y="1548881"/>
            <a:ext cx="4932040" cy="210053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先將所有資料調出來，然後用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迴圈將資料一個一個印出來。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敲完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之後，按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Alt-/ (Context Assist)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，選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foreach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就會自動插入下一動的程式碼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要印出資料，輸入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syso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Alt-/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會自動補出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System.out.println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();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改完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的測試像這樣。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跑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一下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Unit test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，印出來的結果像這樣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10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</a:t>
            </a:r>
            <a:r>
              <a:rPr lang="zh-TW" altLang="en-US" dirty="0" smtClean="0"/>
              <a:t>來個簡單的 </a:t>
            </a:r>
            <a:r>
              <a:rPr lang="en-US" altLang="zh-TW" dirty="0" smtClean="0"/>
              <a:t>Hello World </a:t>
            </a:r>
            <a:r>
              <a:rPr lang="zh-TW" altLang="en-US" dirty="0" smtClean="0"/>
              <a:t>頁面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4473182"/>
            <a:ext cx="4752527" cy="49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3789040"/>
            <a:ext cx="2952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413585" cy="188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0" y="144878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8863" y="333689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8064" y="406221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868144" y="5153209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3707904" y="1628800"/>
            <a:ext cx="4932040" cy="210053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 Root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/main/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webapp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之下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切換到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EE perspective,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Starter-web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Run As  Run on Server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Server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，這裡用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Tomcat 8.0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要先安裝與設定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Server) , Next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到下一動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82721"/>
            <a:ext cx="3386167" cy="326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8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先來個簡單的 </a:t>
            </a:r>
            <a:r>
              <a:rPr lang="en-US" altLang="zh-TW" dirty="0"/>
              <a:t>Hello World </a:t>
            </a:r>
            <a:r>
              <a:rPr lang="zh-TW" altLang="en-US" dirty="0"/>
              <a:t>頁</a:t>
            </a:r>
            <a:r>
              <a:rPr lang="zh-TW" altLang="en-US" dirty="0" smtClean="0"/>
              <a:t>面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" y="1556792"/>
            <a:ext cx="3518308" cy="261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7" y="4797152"/>
            <a:ext cx="3771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067944" y="1539078"/>
            <a:ext cx="4932040" cy="210594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Starter-web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照操作步驟的話，會在右邊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configured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，其他可以安裝部署的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 module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會在左邊。通常為了測試方便，只會部署一個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 module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上去。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Finish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之後到下一動。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程式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執行起來的結果。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4"/>
              </a:rPr>
              <a:t>http://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4"/>
              </a:rPr>
              <a:t>localhost:8080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4"/>
              </a:rPr>
              <a:t>/{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4"/>
              </a:rPr>
              <a:t>web_context_root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4"/>
              </a:rPr>
              <a:t>}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Project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properites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Web Project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Seeting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Context root Eclipse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不是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要改的話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還要另外設一次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4193704" y="4869160"/>
            <a:ext cx="4680520" cy="15841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/>
              <a:t>Tomcat Servlet Container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37720" y="5364671"/>
            <a:ext cx="42484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Web application Archive</a:t>
            </a:r>
          </a:p>
          <a:p>
            <a:r>
              <a:rPr lang="en-US" altLang="zh-TW" b="1" dirty="0" smtClean="0"/>
              <a:t>Module: </a:t>
            </a:r>
            <a:r>
              <a:rPr lang="en-US" altLang="zh-TW" b="1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tarter-web</a:t>
            </a:r>
          </a:p>
          <a:p>
            <a:r>
              <a:rPr lang="en-US" altLang="zh-TW" b="1" dirty="0" smtClean="0"/>
              <a:t>Context root: </a:t>
            </a:r>
            <a:r>
              <a:rPr lang="en-US" altLang="zh-TW" dirty="0" smtClean="0">
                <a:solidFill>
                  <a:srgbClr val="FF0000"/>
                </a:solidFill>
              </a:rPr>
              <a:t>starter-web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72432"/>
            <a:ext cx="2552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 9"/>
          <p:cNvSpPr/>
          <p:nvPr/>
        </p:nvSpPr>
        <p:spPr>
          <a:xfrm>
            <a:off x="0" y="144878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8863" y="450912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716016" y="378252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Project </a:t>
            </a:r>
            <a:r>
              <a:rPr lang="zh-TW" altLang="en-US" dirty="0" smtClean="0"/>
              <a:t>改裝</a:t>
            </a:r>
            <a:r>
              <a:rPr lang="en-US" altLang="zh-TW" dirty="0" smtClean="0"/>
              <a:t>, </a:t>
            </a:r>
            <a:r>
              <a:rPr lang="zh-TW" altLang="en-US" dirty="0" smtClean="0"/>
              <a:t>加入 </a:t>
            </a:r>
            <a:r>
              <a:rPr lang="en-US" altLang="zh-TW" dirty="0" err="1" smtClean="0"/>
              <a:t>web.xml</a:t>
            </a:r>
            <a:endParaRPr lang="zh-TW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4" y="1632029"/>
            <a:ext cx="4392488" cy="3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" y="2083296"/>
            <a:ext cx="22193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6" y="4293095"/>
            <a:ext cx="7697047" cy="239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0" y="144878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2348677" y="210114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11256" y="3933055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4283968" y="1556792"/>
            <a:ext cx="4716016" cy="255628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Project 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Java EE tools  Generate deployment descriptor stub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會再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webapp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之下做出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WEB-INF/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web.xml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web.xml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 基本樣式，</a:t>
            </a:r>
            <a:r>
              <a:rPr lang="zh-TW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注意規格用的是 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web-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app_3_1.xsd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(Servlet 3.1 </a:t>
            </a:r>
            <a:r>
              <a:rPr lang="zh-TW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規格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下面的連結是到各個版本的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XML schema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位置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http://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www.oracle.com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/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webfolder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/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technetwork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/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jsc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/xml/ns/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javaee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/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  <a:hlinkClick r:id="rId5"/>
              </a:rPr>
              <a:t>index.html#7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Google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關鍵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字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deployment descriptor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javaee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211960" y="5949280"/>
            <a:ext cx="3384376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這些是 </a:t>
            </a:r>
            <a:r>
              <a:rPr lang="en-US" altLang="zh-TW" dirty="0" smtClean="0"/>
              <a:t>welcome-file </a:t>
            </a:r>
            <a:r>
              <a:rPr lang="zh-TW" altLang="en-US" dirty="0" smtClean="0"/>
              <a:t>列表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49788" y="5085184"/>
            <a:ext cx="3654660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注意</a:t>
            </a:r>
            <a:r>
              <a:rPr lang="zh-TW" altLang="en-US" dirty="0" smtClean="0"/>
              <a:t>規格</a:t>
            </a:r>
            <a:r>
              <a:rPr lang="en-US" altLang="zh-TW" dirty="0" smtClean="0"/>
              <a:t>. 3.1 </a:t>
            </a:r>
            <a:r>
              <a:rPr lang="zh-TW" altLang="en-US" dirty="0" smtClean="0"/>
              <a:t>只有  </a:t>
            </a:r>
            <a:r>
              <a:rPr lang="en-US" altLang="zh-TW" dirty="0" smtClean="0"/>
              <a:t>tomcat 8 </a:t>
            </a:r>
            <a:r>
              <a:rPr lang="zh-TW" altLang="en-US" dirty="0" smtClean="0"/>
              <a:t>支援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4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Project </a:t>
            </a:r>
            <a:r>
              <a:rPr lang="zh-TW" altLang="en-US" dirty="0" smtClean="0"/>
              <a:t>改裝，加入</a:t>
            </a:r>
            <a:r>
              <a:rPr lang="en-US" altLang="zh-TW" dirty="0" smtClean="0"/>
              <a:t> library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" y="1988840"/>
            <a:ext cx="4724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263454" y="234888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63454" y="306896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63454" y="376835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63454" y="458112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5076056" y="1517035"/>
            <a:ext cx="3923928" cy="20162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加入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core lib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加入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spring web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mvc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模組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加入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jackson-databind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模組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加入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javaee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api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，這是由前面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archetype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模板建立的，不用改。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檢查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一下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dependencies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並且執行一下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build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每次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有改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POM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檔就跑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看看，在起專案的時候很有幫助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32" y="3573015"/>
            <a:ext cx="2892875" cy="327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75" y="4973624"/>
            <a:ext cx="4181847" cy="65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 </a:t>
            </a:r>
            <a:r>
              <a:rPr lang="en-US" altLang="zh-TW" dirty="0" smtClean="0"/>
              <a:t>View folder and </a:t>
            </a:r>
            <a:r>
              <a:rPr lang="en-US" altLang="zh-TW" dirty="0" err="1" smtClean="0"/>
              <a:t>JSP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56793"/>
            <a:ext cx="3528392" cy="67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364321"/>
            <a:ext cx="3499818" cy="97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501008"/>
            <a:ext cx="2922328" cy="301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47430" y="171327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7430" y="2425663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592919" y="3708209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427984" y="1597571"/>
            <a:ext cx="4464496" cy="20162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WEB-INF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底下加個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views folder 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WEB-INF 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  Folder 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views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結束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views folder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底下加個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JSP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頁面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views 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 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JSP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File 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AssetTypeView.jsp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Next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到下一步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挑選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JSP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template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，預設的就夠用了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Finish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結束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683665"/>
            <a:ext cx="3326079" cy="305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3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修改 </a:t>
            </a:r>
            <a:r>
              <a:rPr lang="en-US" altLang="zh-TW" dirty="0" err="1" smtClean="0"/>
              <a:t>JSP</a:t>
            </a:r>
            <a:r>
              <a:rPr lang="en-US" altLang="zh-TW" dirty="0" smtClean="0"/>
              <a:t> </a:t>
            </a:r>
            <a:r>
              <a:rPr lang="zh-TW" altLang="en-US" dirty="0" smtClean="0"/>
              <a:t>測風管通不通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7164288" cy="19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2996952"/>
            <a:ext cx="2448272" cy="43204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996952"/>
            <a:ext cx="223224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這段要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396139" y="4005064"/>
            <a:ext cx="4464496" cy="20162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&lt;body&gt;&lt;/body&gt;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中間輸入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html 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碼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Run As  Run on server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執行看看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  <a:buFont typeface="+mj-lt"/>
              <a:buAutoNum type="alphaUcPeriod"/>
            </a:pP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放在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WEB-INF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底下是為了安全性考量，使用者沒辦法直接存取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JSP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頁面，這很基本的防護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(90% Java Web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並沒有遵循這樣的設定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992877"/>
            <a:ext cx="3744416" cy="155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3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 </a:t>
            </a:r>
            <a:r>
              <a:rPr lang="en-US" altLang="zh-TW" dirty="0" smtClean="0"/>
              <a:t>Spring Web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" y="1700808"/>
            <a:ext cx="3914428" cy="436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Web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TW" altLang="en-US" dirty="0" smtClean="0"/>
              <a:t>修改</a:t>
            </a:r>
            <a:endParaRPr lang="zh-TW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5456837" cy="283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796136" y="1700809"/>
            <a:ext cx="3168352" cy="1451721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上面打標的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動作照著打上去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ComponentScan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: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哪些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要去掃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Controller </a:t>
            </a:r>
          </a:p>
          <a:p>
            <a:pPr marL="357188" lvl="1" indent="-177800">
              <a:buClr>
                <a:srgbClr val="C00000"/>
              </a:buClr>
              <a:buSzPct val="90000"/>
            </a:pP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EnableWebMvc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啟動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Mvc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功能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7938" indent="-228600"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利用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Ctrl-1, Ctrl-Shift-O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來修正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import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，最後得到這個結果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9"/>
            <a:ext cx="5328592" cy="80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2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Web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TW" altLang="en-US" dirty="0" smtClean="0"/>
              <a:t>修改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2" y="2780928"/>
            <a:ext cx="5448473" cy="144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2012" y="6237312"/>
            <a:ext cx="6594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</a:t>
            </a:r>
            <a:r>
              <a:rPr lang="en-US" altLang="zh-TW" sz="1400" dirty="0" err="1">
                <a:hlinkClick r:id="rId3"/>
              </a:rPr>
              <a:t>samerabdelkafi.wordpress.com</a:t>
            </a:r>
            <a:r>
              <a:rPr lang="en-US" altLang="zh-TW" sz="1400" dirty="0">
                <a:hlinkClick r:id="rId3"/>
              </a:rPr>
              <a:t>/2014/08/03/spring-</a:t>
            </a:r>
            <a:r>
              <a:rPr lang="en-US" altLang="zh-TW" sz="1400" dirty="0" err="1">
                <a:hlinkClick r:id="rId3"/>
              </a:rPr>
              <a:t>mvc</a:t>
            </a:r>
            <a:r>
              <a:rPr lang="en-US" altLang="zh-TW" sz="1400" dirty="0">
                <a:hlinkClick r:id="rId3"/>
              </a:rPr>
              <a:t>-full-java-based-</a:t>
            </a:r>
            <a:r>
              <a:rPr lang="en-US" altLang="zh-TW" sz="1400" dirty="0" err="1">
                <a:hlinkClick r:id="rId3"/>
              </a:rPr>
              <a:t>config</a:t>
            </a:r>
            <a:r>
              <a:rPr lang="en-US" altLang="zh-TW" sz="1400" dirty="0" smtClean="0">
                <a:hlinkClick r:id="rId3"/>
              </a:rPr>
              <a:t>/</a:t>
            </a:r>
            <a:r>
              <a:rPr lang="en-US" altLang="zh-TW" sz="1400" dirty="0" smtClean="0"/>
              <a:t>  </a:t>
            </a:r>
            <a:br>
              <a:rPr lang="en-US" altLang="zh-TW" sz="1400" dirty="0" smtClean="0"/>
            </a:br>
            <a:r>
              <a:rPr lang="zh-TW" altLang="en-US" sz="1400" dirty="0" smtClean="0"/>
              <a:t>關鍵字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Spring web </a:t>
            </a:r>
            <a:r>
              <a:rPr lang="en-US" altLang="zh-TW" sz="1400" dirty="0" err="1" smtClean="0"/>
              <a:t>mvc</a:t>
            </a:r>
            <a:r>
              <a:rPr lang="en-US" altLang="zh-TW" sz="1400" dirty="0" smtClean="0"/>
              <a:t> java </a:t>
            </a:r>
            <a:r>
              <a:rPr lang="en-US" altLang="zh-TW" sz="1400" dirty="0" err="1" smtClean="0"/>
              <a:t>config</a:t>
            </a:r>
            <a:endParaRPr lang="zh-TW" altLang="en-US" sz="140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2" y="4581128"/>
            <a:ext cx="5800396" cy="73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5220072" y="1700809"/>
            <a:ext cx="4464496" cy="1451721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新增一個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WebApplication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，實作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WebApplicationInitializer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interface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畫面如右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每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個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 module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只能有一個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WebApplicationInitializer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，這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 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啟動的時候會去做呼叫設定的動作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3" y="1628801"/>
            <a:ext cx="4904044" cy="89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Parent 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5033251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5508104" y="17728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Use Simple Project (No archetype selection) </a:t>
            </a:r>
          </a:p>
        </p:txBody>
      </p:sp>
    </p:spTree>
    <p:extLst>
      <p:ext uri="{BB962C8B-B14F-4D97-AF65-F5344CB8AC3E}">
        <p14:creationId xmlns:p14="http://schemas.microsoft.com/office/powerpoint/2010/main" val="2008613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 </a:t>
            </a:r>
            <a:r>
              <a:rPr lang="en-US" altLang="zh-TW" dirty="0" smtClean="0"/>
              <a:t>Web Application Initializer 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96139" y="1617239"/>
            <a:ext cx="4464496" cy="1451721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新增一個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WebApplication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，實作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WebApplicationInitializer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interface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畫面如右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每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個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 module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只能有一個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WebApplicationInitializer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，這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 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啟動的時候會去做呼叫設定的動作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0200"/>
            <a:ext cx="4159134" cy="477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謝謝各位寶貴的時間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接下來可以研究</a:t>
            </a:r>
            <a:endParaRPr lang="en-US" altLang="zh-TW" sz="2000" dirty="0" smtClean="0"/>
          </a:p>
          <a:p>
            <a:pPr lvl="1"/>
            <a:r>
              <a:rPr lang="zh-TW" altLang="en-US" sz="1800" dirty="0"/>
              <a:t>前台</a:t>
            </a:r>
            <a:r>
              <a:rPr lang="zh-TW" altLang="en-US" sz="1800" dirty="0" smtClean="0"/>
              <a:t>愛好者 </a:t>
            </a:r>
            <a:r>
              <a:rPr lang="en-US" altLang="zh-TW" sz="1800" dirty="0" smtClean="0"/>
              <a:t>: Java script framework </a:t>
            </a:r>
            <a:br>
              <a:rPr lang="en-US" altLang="zh-TW" sz="1800" dirty="0" smtClean="0"/>
            </a:br>
            <a:r>
              <a:rPr lang="en-US" altLang="zh-TW" sz="1800" dirty="0" smtClean="0"/>
              <a:t>Ext </a:t>
            </a:r>
            <a:r>
              <a:rPr lang="en-US" altLang="zh-TW" sz="1800" dirty="0" err="1" smtClean="0"/>
              <a:t>JS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Jquery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RWD</a:t>
            </a:r>
            <a:r>
              <a:rPr lang="en-US" altLang="zh-TW" sz="1800" dirty="0" smtClean="0"/>
              <a:t>, Bootstrap</a:t>
            </a:r>
          </a:p>
          <a:p>
            <a:pPr lvl="1"/>
            <a:r>
              <a:rPr lang="zh-TW" altLang="en-US" sz="1800" dirty="0"/>
              <a:t>後</a:t>
            </a:r>
            <a:r>
              <a:rPr lang="zh-TW" altLang="en-US" sz="1800" dirty="0" smtClean="0"/>
              <a:t>台愛好者</a:t>
            </a:r>
            <a:r>
              <a:rPr lang="en-US" altLang="zh-TW" sz="1800" dirty="0" smtClean="0"/>
              <a:t>:</a:t>
            </a:r>
            <a:br>
              <a:rPr lang="en-US" altLang="zh-TW" sz="1800" dirty="0" smtClean="0"/>
            </a:br>
            <a:r>
              <a:rPr lang="en-US" altLang="zh-TW" sz="1800" dirty="0" smtClean="0"/>
              <a:t>Jackson, </a:t>
            </a:r>
            <a:r>
              <a:rPr lang="en-US" altLang="zh-TW" sz="1800" dirty="0" err="1" smtClean="0"/>
              <a:t>JPA</a:t>
            </a:r>
            <a:r>
              <a:rPr lang="en-US" altLang="zh-TW" sz="1800" dirty="0" smtClean="0"/>
              <a:t>, Transaction. </a:t>
            </a:r>
          </a:p>
          <a:p>
            <a:pPr lvl="1"/>
            <a:r>
              <a:rPr lang="en-US" altLang="zh-TW" sz="1800" dirty="0" err="1" smtClean="0"/>
              <a:t>BKM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QKM</a:t>
            </a:r>
            <a:r>
              <a:rPr lang="en-US" altLang="zh-TW" sz="1800" dirty="0" smtClean="0"/>
              <a:t>, Application server specific configuration. </a:t>
            </a:r>
          </a:p>
          <a:p>
            <a:pPr lvl="1"/>
            <a:r>
              <a:rPr lang="zh-TW" altLang="en-US" sz="1800" dirty="0"/>
              <a:t>還有最重要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Google </a:t>
            </a:r>
            <a:r>
              <a:rPr lang="zh-TW" altLang="en-US" sz="1800" dirty="0" smtClean="0"/>
              <a:t>關鍵字搜尋與快速過濾內容的能力</a:t>
            </a:r>
            <a:r>
              <a:rPr lang="en-US" altLang="zh-TW" sz="1800" dirty="0" smtClean="0"/>
              <a:t>. </a:t>
            </a:r>
          </a:p>
          <a:p>
            <a:r>
              <a:rPr lang="en-US" altLang="zh-TW" sz="2000" dirty="0"/>
              <a:t>Code </a:t>
            </a:r>
            <a:r>
              <a:rPr lang="en-US" altLang="zh-TW" sz="2000" dirty="0" err="1"/>
              <a:t>github</a:t>
            </a:r>
            <a:r>
              <a:rPr lang="en-US" altLang="zh-TW" sz="2000" dirty="0"/>
              <a:t> location. </a:t>
            </a:r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err="1" smtClean="0">
                <a:hlinkClick r:id="rId2"/>
              </a:rPr>
              <a:t>github.com</a:t>
            </a:r>
            <a:r>
              <a:rPr lang="en-US" altLang="zh-TW" sz="2000" dirty="0" smtClean="0">
                <a:hlinkClick r:id="rId2"/>
              </a:rPr>
              <a:t>/</a:t>
            </a:r>
            <a:r>
              <a:rPr lang="en-US" altLang="zh-TW" sz="2000" dirty="0" err="1" smtClean="0">
                <a:hlinkClick r:id="rId2"/>
              </a:rPr>
              <a:t>Smoker21</a:t>
            </a:r>
            <a:r>
              <a:rPr lang="en-US" altLang="zh-TW" sz="2000" dirty="0" smtClean="0">
                <a:hlinkClick r:id="rId2"/>
              </a:rPr>
              <a:t>/Course</a:t>
            </a:r>
            <a:endParaRPr lang="en-US" altLang="zh-TW" sz="2000" dirty="0" smtClean="0"/>
          </a:p>
          <a:p>
            <a:r>
              <a:rPr lang="zh-TW" altLang="en-US" sz="2000" dirty="0"/>
              <a:t>實際動手做才是最有效的學習</a:t>
            </a:r>
            <a:r>
              <a:rPr lang="zh-TW" altLang="en-US" sz="2000" dirty="0" smtClean="0"/>
              <a:t>方式</a:t>
            </a:r>
            <a:r>
              <a:rPr lang="en-US" altLang="zh-TW" sz="2000" dirty="0" smtClean="0"/>
              <a:t>. </a:t>
            </a:r>
            <a:r>
              <a:rPr lang="en-US" altLang="zh-TW" sz="2000" dirty="0"/>
              <a:t> </a:t>
            </a:r>
            <a:r>
              <a:rPr lang="en-US" altLang="zh-TW" sz="2000" dirty="0" smtClean="0">
                <a:latin typeface="+mn-lt"/>
              </a:rPr>
              <a:t>Let’s coding for future. </a:t>
            </a:r>
            <a:endParaRPr lang="en-US" altLang="zh-TW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0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Parent 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" y="1672292"/>
            <a:ext cx="5530306" cy="49781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72699" y="1632738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 Id.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Artifact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Version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Packaging: Use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Parent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Artifact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Version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11764" y="3458817"/>
            <a:ext cx="27363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770421" y="4161368"/>
            <a:ext cx="311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 Check with latest Spring boot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maven repository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64" y="4725144"/>
            <a:ext cx="1838195" cy="197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81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Parent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and Effective </a:t>
            </a:r>
            <a:r>
              <a:rPr lang="en-US" altLang="zh-TW" dirty="0" err="1" smtClean="0"/>
              <a:t>POM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3430740" cy="3805883"/>
          </a:xfrm>
        </p:spPr>
      </p:pic>
      <p:sp>
        <p:nvSpPr>
          <p:cNvPr id="5" name="文字方塊 4"/>
          <p:cNvSpPr txBox="1"/>
          <p:nvPr/>
        </p:nvSpPr>
        <p:spPr>
          <a:xfrm>
            <a:off x="251520" y="148478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你以為你做了 </a:t>
            </a:r>
            <a:r>
              <a:rPr lang="en-US" altLang="zh-TW" dirty="0" smtClean="0"/>
              <a:t>14 </a:t>
            </a:r>
            <a:r>
              <a:rPr lang="zh-TW" altLang="en-US" dirty="0" smtClean="0"/>
              <a:t>行程式碼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88840"/>
            <a:ext cx="4536504" cy="37686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55976" y="1484784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其實</a:t>
            </a:r>
            <a:r>
              <a:rPr lang="zh-TW" altLang="en-US" dirty="0" smtClean="0"/>
              <a:t>你搞了 </a:t>
            </a:r>
            <a:r>
              <a:rPr lang="en-US" altLang="zh-TW" dirty="0" smtClean="0"/>
              <a:t>2222 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1561" y="58366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8144" y="5804356"/>
            <a:ext cx="15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Effective </a:t>
            </a:r>
            <a:r>
              <a:rPr lang="en-US" altLang="zh-TW" dirty="0" err="1" smtClean="0"/>
              <a:t>POM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4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Utility Module 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607695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250824" y="1600201"/>
            <a:ext cx="8713663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zh-TW" altLang="en-US" sz="2400" dirty="0" smtClean="0"/>
              <a:t>在 </a:t>
            </a:r>
            <a:r>
              <a:rPr lang="en-US" altLang="zh-TW" sz="2400" dirty="0" smtClean="0"/>
              <a:t>starter-parent </a:t>
            </a:r>
            <a:r>
              <a:rPr lang="zh-TW" altLang="en-US" sz="2400" dirty="0" smtClean="0"/>
              <a:t>上面按右鍵</a:t>
            </a:r>
            <a:r>
              <a:rPr lang="en-US" altLang="zh-TW" sz="2400" dirty="0" smtClean="0"/>
              <a:t>. New </a:t>
            </a:r>
            <a:r>
              <a:rPr lang="en-US" altLang="zh-TW" sz="2400" dirty="0" smtClean="0">
                <a:sym typeface="Wingdings" panose="05000000000000000000" pitchFamily="2" charset="2"/>
              </a:rPr>
              <a:t> Project  Maven module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370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3207</Words>
  <Application>Microsoft Office PowerPoint</Application>
  <PresentationFormat>如螢幕大小 (4:3)</PresentationFormat>
  <Paragraphs>614</Paragraphs>
  <Slides>61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2" baseType="lpstr">
      <vt:lpstr>Office Theme</vt:lpstr>
      <vt:lpstr>Java kick start course 05 - Step by Step</vt:lpstr>
      <vt:lpstr>Agenda</vt:lpstr>
      <vt:lpstr>Maven 專案製作 </vt:lpstr>
      <vt:lpstr>Standard Multi-Module Maven</vt:lpstr>
      <vt:lpstr>Create Prarent</vt:lpstr>
      <vt:lpstr>Create Parent (2)</vt:lpstr>
      <vt:lpstr>Create Parent (3)</vt:lpstr>
      <vt:lpstr>Parent POM and Effective POM</vt:lpstr>
      <vt:lpstr>Create Utility Module (1)</vt:lpstr>
      <vt:lpstr>Create Utility Module (2)</vt:lpstr>
      <vt:lpstr>Create Utility Module(3)</vt:lpstr>
      <vt:lpstr>Create Core Module</vt:lpstr>
      <vt:lpstr>Create Web Module (1)</vt:lpstr>
      <vt:lpstr>Create Web Module (2)</vt:lpstr>
      <vt:lpstr>Create Web Module (3)</vt:lpstr>
      <vt:lpstr>Fix Web Module POM file </vt:lpstr>
      <vt:lpstr>Fix Web Module POM file</vt:lpstr>
      <vt:lpstr>Build By Maven - IDE</vt:lpstr>
      <vt:lpstr>Build With Maven – command line</vt:lpstr>
      <vt:lpstr>Share Project To Version Control</vt:lpstr>
      <vt:lpstr>Use Of H2 Database </vt:lpstr>
      <vt:lpstr>H2 Database console 進入</vt:lpstr>
      <vt:lpstr>初始啟動 H2 Database</vt:lpstr>
      <vt:lpstr>Create Data Link in Eclipse (1)</vt:lpstr>
      <vt:lpstr>Create Data Link in Eclipse (2)</vt:lpstr>
      <vt:lpstr>Create Data Link in Eclipse (3)</vt:lpstr>
      <vt:lpstr>Add JPA Facet to Starter-Core (1)</vt:lpstr>
      <vt:lpstr>Add JPA Facet to Starter-Core (2)</vt:lpstr>
      <vt:lpstr>Add Dependency Management in starter-parent </vt:lpstr>
      <vt:lpstr>Add dependency to core module</vt:lpstr>
      <vt:lpstr>Fix Core Module Issue </vt:lpstr>
      <vt:lpstr>Add JPA Entity (1)</vt:lpstr>
      <vt:lpstr>Add JPA Entity (2)</vt:lpstr>
      <vt:lpstr>Add a JPA Repository </vt:lpstr>
      <vt:lpstr>修改 Repository</vt:lpstr>
      <vt:lpstr>修改產生的 Entity Class</vt:lpstr>
      <vt:lpstr>製作初始 H2 script </vt:lpstr>
      <vt:lpstr>製作初始 H2 script </vt:lpstr>
      <vt:lpstr>製作 Spring Database Config</vt:lpstr>
      <vt:lpstr>製作 Spring Application Config</vt:lpstr>
      <vt:lpstr>來做個單元測試吧 (1)</vt:lpstr>
      <vt:lpstr>來做個單元測試吧 (2)</vt:lpstr>
      <vt:lpstr>來做個單元測試吧 (3)</vt:lpstr>
      <vt:lpstr>修改與執行單元測試</vt:lpstr>
      <vt:lpstr>執行結果 (靠北、不會動)</vt:lpstr>
      <vt:lpstr>跑不出來 (忘了設 Static Weave 了)</vt:lpstr>
      <vt:lpstr>開啟 Eclipse JPA Static Weave</vt:lpstr>
      <vt:lpstr>好啦，再測一次</vt:lpstr>
      <vt:lpstr>我想把東西印出來看看</vt:lpstr>
      <vt:lpstr>回到單元測試，我要把東西印出來</vt:lpstr>
      <vt:lpstr>先來個簡單的 Hello World 頁面 (1)</vt:lpstr>
      <vt:lpstr>先來個簡單的 Hello World 頁面 (2)</vt:lpstr>
      <vt:lpstr>Web Project 改裝, 加入 web.xml</vt:lpstr>
      <vt:lpstr>Web Project 改裝，加入 library</vt:lpstr>
      <vt:lpstr>製作 View folder and JSP</vt:lpstr>
      <vt:lpstr> 修改 JSP 測風管通不通</vt:lpstr>
      <vt:lpstr>加入 Spring Web Config</vt:lpstr>
      <vt:lpstr>Spring Web Config 修改</vt:lpstr>
      <vt:lpstr>Spring Web Config 修改 (2)</vt:lpstr>
      <vt:lpstr>加入 Web Application Initializer </vt:lpstr>
      <vt:lpstr>謝謝各位寶貴的時間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Tree PowerPoint Presentation</dc:title>
  <dc:creator>jontypearce</dc:creator>
  <cp:lastModifiedBy>Lance</cp:lastModifiedBy>
  <cp:revision>111</cp:revision>
  <dcterms:created xsi:type="dcterms:W3CDTF">2011-07-11T11:56:50Z</dcterms:created>
  <dcterms:modified xsi:type="dcterms:W3CDTF">2015-01-19T15:54:09Z</dcterms:modified>
</cp:coreProperties>
</file>