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71" r:id="rId4"/>
    <p:sldId id="264" r:id="rId5"/>
    <p:sldId id="266" r:id="rId6"/>
    <p:sldId id="267" r:id="rId7"/>
    <p:sldId id="268" r:id="rId8"/>
    <p:sldId id="269" r:id="rId9"/>
    <p:sldId id="270" r:id="rId10"/>
    <p:sldId id="260" r:id="rId11"/>
    <p:sldId id="277" r:id="rId12"/>
    <p:sldId id="263" r:id="rId13"/>
    <p:sldId id="276" r:id="rId14"/>
    <p:sldId id="272" r:id="rId15"/>
    <p:sldId id="261" r:id="rId16"/>
    <p:sldId id="262" r:id="rId17"/>
    <p:sldId id="273" r:id="rId18"/>
    <p:sldId id="274"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p:scale>
          <a:sx n="75" d="100"/>
          <a:sy n="75" d="100"/>
        </p:scale>
        <p:origin x="99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26D4-DCDA-4343-BCB5-480F5E149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56774-3824-48E8-972C-A68C7F264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A751AC-DCD4-4D89-BC1A-69EF477C0482}"/>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5" name="Footer Placeholder 4">
            <a:extLst>
              <a:ext uri="{FF2B5EF4-FFF2-40B4-BE49-F238E27FC236}">
                <a16:creationId xmlns:a16="http://schemas.microsoft.com/office/drawing/2014/main" id="{6231D8D5-C700-4186-BDEA-628BFF1D2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9D2016-5AE4-40B0-8909-024C63FDAE65}"/>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123130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5842-84B6-4FC2-870B-11CE771FC5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46D8F3-2BDC-4D85-876F-A0B70E9215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BA0A4-906C-4F45-A5E5-62AA50015BFC}"/>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5" name="Footer Placeholder 4">
            <a:extLst>
              <a:ext uri="{FF2B5EF4-FFF2-40B4-BE49-F238E27FC236}">
                <a16:creationId xmlns:a16="http://schemas.microsoft.com/office/drawing/2014/main" id="{E8ABF619-CF1D-4ED9-939D-F77EED474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47B98-BCDF-432C-89DB-65C193AD95A3}"/>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288944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8C0D5-0895-4B8F-8D22-A4A132E0DD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0C5CF3-BDBE-4F72-ABEC-C37424BC60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9FFEE-6C00-4378-A847-9B825A1BD508}"/>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5" name="Footer Placeholder 4">
            <a:extLst>
              <a:ext uri="{FF2B5EF4-FFF2-40B4-BE49-F238E27FC236}">
                <a16:creationId xmlns:a16="http://schemas.microsoft.com/office/drawing/2014/main" id="{8DA81C5C-2FCB-4562-83D1-DECD2337A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9D37A-0993-45E0-83A3-F2E2082EE9B9}"/>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232332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137B-6DF8-452D-9425-35C35BDF00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54D1BA-869C-4688-9497-E5D01E0313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023FB-23C4-46D1-8AE5-76E36D0A8C7F}"/>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5" name="Footer Placeholder 4">
            <a:extLst>
              <a:ext uri="{FF2B5EF4-FFF2-40B4-BE49-F238E27FC236}">
                <a16:creationId xmlns:a16="http://schemas.microsoft.com/office/drawing/2014/main" id="{9538B232-99A5-4255-B7FE-6AB63F9AC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BDFBD6-53B6-42C5-A52D-4B43AC58A09C}"/>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270629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FD1A-E674-4F0C-B5A4-7E0A9E8CF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5DB6B0-9D25-45E5-AA86-E9B1897C6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1F4586-B0BB-45B2-A130-6EE54245A128}"/>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5" name="Footer Placeholder 4">
            <a:extLst>
              <a:ext uri="{FF2B5EF4-FFF2-40B4-BE49-F238E27FC236}">
                <a16:creationId xmlns:a16="http://schemas.microsoft.com/office/drawing/2014/main" id="{E736D27D-90D3-4721-8CBC-61FE5F5DD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708C0-E69F-4BD5-845E-7D715254D1C0}"/>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207306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7D86-A899-46BC-840F-F5F8700149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17B9F0-8816-4A7B-82FB-D41E6EA564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E03855-CE8A-4AB1-B5CF-31A49BAB5D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E591E7-DC7F-42D3-9FC0-00CDDA7EB29C}"/>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6" name="Footer Placeholder 5">
            <a:extLst>
              <a:ext uri="{FF2B5EF4-FFF2-40B4-BE49-F238E27FC236}">
                <a16:creationId xmlns:a16="http://schemas.microsoft.com/office/drawing/2014/main" id="{8A6E471D-3DE0-4CF5-A889-B66BC56F20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2A78A-C3B4-458E-9F99-5BB4988EBD05}"/>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400148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123E-198C-4740-AC1C-3D4409930D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ACD6D-87C1-4184-BAEC-633B5B7F5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B2F4F3-09C2-4001-A668-C6ECF75518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444C79-1A23-468A-AC2A-897210F73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D5AF29-1A9B-45B9-A3F0-66710AA520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FD23E7-0D87-4260-AFED-710258AA3BAB}"/>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8" name="Footer Placeholder 7">
            <a:extLst>
              <a:ext uri="{FF2B5EF4-FFF2-40B4-BE49-F238E27FC236}">
                <a16:creationId xmlns:a16="http://schemas.microsoft.com/office/drawing/2014/main" id="{E62B44E5-0667-44D5-B0B3-3AC2EC928A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350765-931F-40AA-A2B3-F1D6D6115A14}"/>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337994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ABFE-8F14-4203-90D0-20E26A3B70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4A8002-1723-4196-AB61-6222DB4D4A56}"/>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4" name="Footer Placeholder 3">
            <a:extLst>
              <a:ext uri="{FF2B5EF4-FFF2-40B4-BE49-F238E27FC236}">
                <a16:creationId xmlns:a16="http://schemas.microsoft.com/office/drawing/2014/main" id="{DD94C990-6D69-4FA5-BE55-DCD9D8FDE5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534316-923E-42CF-8041-71595CA35182}"/>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398459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30C7B-CD02-4683-9B1A-DD8C1CCF335E}"/>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3" name="Footer Placeholder 2">
            <a:extLst>
              <a:ext uri="{FF2B5EF4-FFF2-40B4-BE49-F238E27FC236}">
                <a16:creationId xmlns:a16="http://schemas.microsoft.com/office/drawing/2014/main" id="{554D684C-A10C-43A6-9EFD-D0EC565CA6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A2E492-608A-498E-A193-7B2B6410799E}"/>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269433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2573-1093-4B14-9429-00F21AB57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A76A62-53D6-4992-AC24-58C649BD8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533E2E-9015-4B07-B800-3BEFB2520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774F21-ADBA-444C-957E-758EFE864B1D}"/>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6" name="Footer Placeholder 5">
            <a:extLst>
              <a:ext uri="{FF2B5EF4-FFF2-40B4-BE49-F238E27FC236}">
                <a16:creationId xmlns:a16="http://schemas.microsoft.com/office/drawing/2014/main" id="{515DEB27-4883-41E8-B172-773FAF9CB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66C59D-9E0C-42E4-9601-7905CBA42D23}"/>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102026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7D1-593B-4DCD-9ECA-E76F50DE1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54E8A8-E00A-4B5B-8805-5489EE5DB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0EE841-41FF-4378-A58C-3F1D6DC65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C4B009-6C84-44CC-8841-428FD4670762}"/>
              </a:ext>
            </a:extLst>
          </p:cNvPr>
          <p:cNvSpPr>
            <a:spLocks noGrp="1"/>
          </p:cNvSpPr>
          <p:nvPr>
            <p:ph type="dt" sz="half" idx="10"/>
          </p:nvPr>
        </p:nvSpPr>
        <p:spPr/>
        <p:txBody>
          <a:bodyPr/>
          <a:lstStyle/>
          <a:p>
            <a:fld id="{5A0029BB-9312-4679-94DA-2F858BE22090}" type="datetimeFigureOut">
              <a:rPr lang="en-IN" smtClean="0"/>
              <a:t>03-12-2018</a:t>
            </a:fld>
            <a:endParaRPr lang="en-IN"/>
          </a:p>
        </p:txBody>
      </p:sp>
      <p:sp>
        <p:nvSpPr>
          <p:cNvPr id="6" name="Footer Placeholder 5">
            <a:extLst>
              <a:ext uri="{FF2B5EF4-FFF2-40B4-BE49-F238E27FC236}">
                <a16:creationId xmlns:a16="http://schemas.microsoft.com/office/drawing/2014/main" id="{2EA1DD10-1F32-463C-BEC3-14B5668D0C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638065-A816-4B5B-926C-D1E7ED85967E}"/>
              </a:ext>
            </a:extLst>
          </p:cNvPr>
          <p:cNvSpPr>
            <a:spLocks noGrp="1"/>
          </p:cNvSpPr>
          <p:nvPr>
            <p:ph type="sldNum" sz="quarter" idx="12"/>
          </p:nvPr>
        </p:nvSpPr>
        <p:spPr/>
        <p:txBody>
          <a:bodyPr/>
          <a:lstStyle/>
          <a:p>
            <a:fld id="{35894165-E866-4E2C-92ED-203904006876}" type="slidenum">
              <a:rPr lang="en-IN" smtClean="0"/>
              <a:t>‹#›</a:t>
            </a:fld>
            <a:endParaRPr lang="en-IN"/>
          </a:p>
        </p:txBody>
      </p:sp>
    </p:spTree>
    <p:extLst>
      <p:ext uri="{BB962C8B-B14F-4D97-AF65-F5344CB8AC3E}">
        <p14:creationId xmlns:p14="http://schemas.microsoft.com/office/powerpoint/2010/main" val="392233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81463-9DEC-4797-8801-154A6EE22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C84EF4-21FB-45D8-972B-91F5EB8F0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5D385-C2CF-4E8B-9F21-1DE5BD74A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029BB-9312-4679-94DA-2F858BE22090}" type="datetimeFigureOut">
              <a:rPr lang="en-IN" smtClean="0"/>
              <a:t>03-12-2018</a:t>
            </a:fld>
            <a:endParaRPr lang="en-IN"/>
          </a:p>
        </p:txBody>
      </p:sp>
      <p:sp>
        <p:nvSpPr>
          <p:cNvPr id="5" name="Footer Placeholder 4">
            <a:extLst>
              <a:ext uri="{FF2B5EF4-FFF2-40B4-BE49-F238E27FC236}">
                <a16:creationId xmlns:a16="http://schemas.microsoft.com/office/drawing/2014/main" id="{FC0E6F54-BD3A-4BB9-80AD-E49D47DA4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ACBFCA-261B-4D54-8B30-7A2EF0188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94165-E866-4E2C-92ED-203904006876}" type="slidenum">
              <a:rPr lang="en-IN" smtClean="0"/>
              <a:t>‹#›</a:t>
            </a:fld>
            <a:endParaRPr lang="en-IN"/>
          </a:p>
        </p:txBody>
      </p:sp>
    </p:spTree>
    <p:extLst>
      <p:ext uri="{BB962C8B-B14F-4D97-AF65-F5344CB8AC3E}">
        <p14:creationId xmlns:p14="http://schemas.microsoft.com/office/powerpoint/2010/main" val="3314837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283778569_Pipelined_MIPS_processor_with_cache_controller_using_VHDL_implementation_for_educational_purposes" TargetMode="External"/><Relationship Id="rId2" Type="http://schemas.openxmlformats.org/officeDocument/2006/relationships/hyperlink" Target="https://www.researchgate.net/figure/MIPS-Cache-Memory_fig3_228399585" TargetMode="External"/><Relationship Id="rId1" Type="http://schemas.openxmlformats.org/officeDocument/2006/relationships/slideLayout" Target="../slideLayouts/slideLayout2.xml"/><Relationship Id="rId4" Type="http://schemas.openxmlformats.org/officeDocument/2006/relationships/hyperlink" Target="https://www.irjet.net/archives/V3/i4/IRJET-V3I4590.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30A6-2D8D-4640-9A5A-A109BAB0D77E}"/>
              </a:ext>
            </a:extLst>
          </p:cNvPr>
          <p:cNvSpPr>
            <a:spLocks noGrp="1"/>
          </p:cNvSpPr>
          <p:nvPr>
            <p:ph type="title"/>
          </p:nvPr>
        </p:nvSpPr>
        <p:spPr/>
        <p:txBody>
          <a:bodyPr/>
          <a:lstStyle/>
          <a:p>
            <a:r>
              <a:rPr lang="en-IN" dirty="0"/>
              <a:t>		COMPUTER ORGANIZATION LAB</a:t>
            </a:r>
            <a:endParaRPr lang="en-IN" sz="2800" dirty="0"/>
          </a:p>
        </p:txBody>
      </p:sp>
      <p:sp>
        <p:nvSpPr>
          <p:cNvPr id="3" name="Content Placeholder 2">
            <a:extLst>
              <a:ext uri="{FF2B5EF4-FFF2-40B4-BE49-F238E27FC236}">
                <a16:creationId xmlns:a16="http://schemas.microsoft.com/office/drawing/2014/main" id="{20CACA09-3544-4EE4-BB25-ADA85A5E1CD8}"/>
              </a:ext>
            </a:extLst>
          </p:cNvPr>
          <p:cNvSpPr>
            <a:spLocks noGrp="1"/>
          </p:cNvSpPr>
          <p:nvPr>
            <p:ph idx="1"/>
          </p:nvPr>
        </p:nvSpPr>
        <p:spPr/>
        <p:txBody>
          <a:bodyPr/>
          <a:lstStyle/>
          <a:p>
            <a:r>
              <a:rPr lang="en-IN" dirty="0"/>
              <a:t>GROUP NUMBER-10(TUESDAY BATCH)</a:t>
            </a:r>
          </a:p>
          <a:p>
            <a:r>
              <a:rPr lang="en-IN" dirty="0"/>
              <a:t>JAY SHAH-1741084</a:t>
            </a:r>
          </a:p>
          <a:p>
            <a:r>
              <a:rPr lang="en-IN" dirty="0"/>
              <a:t>MANAV SHAH-1741042</a:t>
            </a:r>
          </a:p>
          <a:p>
            <a:r>
              <a:rPr lang="en-IN" dirty="0"/>
              <a:t>JAINAM AJMERA-1741051</a:t>
            </a:r>
          </a:p>
        </p:txBody>
      </p:sp>
    </p:spTree>
    <p:extLst>
      <p:ext uri="{BB962C8B-B14F-4D97-AF65-F5344CB8AC3E}">
        <p14:creationId xmlns:p14="http://schemas.microsoft.com/office/powerpoint/2010/main" val="385302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9110-04C9-4FB9-B545-686D0AC72452}"/>
              </a:ext>
            </a:extLst>
          </p:cNvPr>
          <p:cNvSpPr>
            <a:spLocks noGrp="1"/>
          </p:cNvSpPr>
          <p:nvPr>
            <p:ph type="title"/>
          </p:nvPr>
        </p:nvSpPr>
        <p:spPr/>
        <p:txBody>
          <a:bodyPr/>
          <a:lstStyle/>
          <a:p>
            <a:r>
              <a:rPr lang="en-IN" dirty="0"/>
              <a:t>				  </a:t>
            </a:r>
            <a:r>
              <a:rPr lang="en-IN" b="1" dirty="0"/>
              <a:t>RESULTS</a:t>
            </a:r>
          </a:p>
        </p:txBody>
      </p:sp>
      <p:sp>
        <p:nvSpPr>
          <p:cNvPr id="3" name="Content Placeholder 2">
            <a:extLst>
              <a:ext uri="{FF2B5EF4-FFF2-40B4-BE49-F238E27FC236}">
                <a16:creationId xmlns:a16="http://schemas.microsoft.com/office/drawing/2014/main" id="{223DCCDE-2AD1-4544-8A04-53B8557EB515}"/>
              </a:ext>
            </a:extLst>
          </p:cNvPr>
          <p:cNvSpPr>
            <a:spLocks noGrp="1"/>
          </p:cNvSpPr>
          <p:nvPr>
            <p:ph idx="1"/>
          </p:nvPr>
        </p:nvSpPr>
        <p:spPr>
          <a:xfrm>
            <a:off x="693420" y="1825625"/>
            <a:ext cx="10988040" cy="4351338"/>
          </a:xfrm>
        </p:spPr>
        <p:txBody>
          <a:bodyPr/>
          <a:lstStyle/>
          <a:p>
            <a:r>
              <a:rPr lang="en-IN" dirty="0"/>
              <a:t>The post route simulation result that we obtained by multiplying two numbers:</a:t>
            </a:r>
          </a:p>
          <a:p>
            <a:endParaRPr lang="en-IN" dirty="0"/>
          </a:p>
          <a:p>
            <a:pPr marL="0" indent="0">
              <a:buNone/>
            </a:pPr>
            <a:r>
              <a:rPr lang="en-IN" dirty="0"/>
              <a:t> </a:t>
            </a:r>
          </a:p>
        </p:txBody>
      </p:sp>
      <p:pic>
        <p:nvPicPr>
          <p:cNvPr id="6" name="Picture 5">
            <a:extLst>
              <a:ext uri="{FF2B5EF4-FFF2-40B4-BE49-F238E27FC236}">
                <a16:creationId xmlns:a16="http://schemas.microsoft.com/office/drawing/2014/main" id="{9C687BCC-6EF8-49E9-9B8D-9FA2E6B15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0" y="2758123"/>
            <a:ext cx="9662160" cy="3177858"/>
          </a:xfrm>
          <a:prstGeom prst="rect">
            <a:avLst/>
          </a:prstGeom>
        </p:spPr>
      </p:pic>
    </p:spTree>
    <p:extLst>
      <p:ext uri="{BB962C8B-B14F-4D97-AF65-F5344CB8AC3E}">
        <p14:creationId xmlns:p14="http://schemas.microsoft.com/office/powerpoint/2010/main" val="196026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D1A3-C298-4399-9EA7-46CD2057E294}"/>
              </a:ext>
            </a:extLst>
          </p:cNvPr>
          <p:cNvSpPr>
            <a:spLocks noGrp="1"/>
          </p:cNvSpPr>
          <p:nvPr>
            <p:ph type="title"/>
          </p:nvPr>
        </p:nvSpPr>
        <p:spPr/>
        <p:txBody>
          <a:bodyPr/>
          <a:lstStyle/>
          <a:p>
            <a:r>
              <a:rPr lang="en-IN" dirty="0"/>
              <a:t>BEHAVIOURAL SIMULATION OF MULTIPLICATION</a:t>
            </a:r>
          </a:p>
        </p:txBody>
      </p:sp>
      <p:pic>
        <p:nvPicPr>
          <p:cNvPr id="5" name="Content Placeholder 4">
            <a:extLst>
              <a:ext uri="{FF2B5EF4-FFF2-40B4-BE49-F238E27FC236}">
                <a16:creationId xmlns:a16="http://schemas.microsoft.com/office/drawing/2014/main" id="{287A3EB6-47B2-4DCA-B772-E0EA99D9C1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351338"/>
          </a:xfrm>
        </p:spPr>
      </p:pic>
    </p:spTree>
    <p:extLst>
      <p:ext uri="{BB962C8B-B14F-4D97-AF65-F5344CB8AC3E}">
        <p14:creationId xmlns:p14="http://schemas.microsoft.com/office/powerpoint/2010/main" val="97533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F62F-2EC5-468F-9160-0F9DF097E3DB}"/>
              </a:ext>
            </a:extLst>
          </p:cNvPr>
          <p:cNvSpPr>
            <a:spLocks noGrp="1"/>
          </p:cNvSpPr>
          <p:nvPr>
            <p:ph type="title"/>
          </p:nvPr>
        </p:nvSpPr>
        <p:spPr/>
        <p:txBody>
          <a:bodyPr/>
          <a:lstStyle/>
          <a:p>
            <a:r>
              <a:rPr lang="en-IN" dirty="0"/>
              <a:t>				</a:t>
            </a:r>
            <a:r>
              <a:rPr lang="en-IN" b="1" dirty="0"/>
              <a:t>  RESULTS</a:t>
            </a:r>
          </a:p>
        </p:txBody>
      </p:sp>
      <p:sp>
        <p:nvSpPr>
          <p:cNvPr id="3" name="Content Placeholder 2">
            <a:extLst>
              <a:ext uri="{FF2B5EF4-FFF2-40B4-BE49-F238E27FC236}">
                <a16:creationId xmlns:a16="http://schemas.microsoft.com/office/drawing/2014/main" id="{F21DE79F-9EAC-4E5E-8B23-C8681916AD97}"/>
              </a:ext>
            </a:extLst>
          </p:cNvPr>
          <p:cNvSpPr>
            <a:spLocks noGrp="1"/>
          </p:cNvSpPr>
          <p:nvPr>
            <p:ph idx="1"/>
          </p:nvPr>
        </p:nvSpPr>
        <p:spPr/>
        <p:txBody>
          <a:bodyPr/>
          <a:lstStyle/>
          <a:p>
            <a:r>
              <a:rPr lang="en-IN" dirty="0"/>
              <a:t>The  post route simulation result obtained by adding two numbers:</a:t>
            </a:r>
          </a:p>
          <a:p>
            <a:endParaRPr lang="en-IN" dirty="0"/>
          </a:p>
        </p:txBody>
      </p:sp>
      <p:pic>
        <p:nvPicPr>
          <p:cNvPr id="5" name="Picture 4">
            <a:extLst>
              <a:ext uri="{FF2B5EF4-FFF2-40B4-BE49-F238E27FC236}">
                <a16:creationId xmlns:a16="http://schemas.microsoft.com/office/drawing/2014/main" id="{0FE65427-9432-42D3-802F-3880738A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82" y="2779851"/>
            <a:ext cx="10981676" cy="4078149"/>
          </a:xfrm>
          <a:prstGeom prst="rect">
            <a:avLst/>
          </a:prstGeom>
        </p:spPr>
      </p:pic>
    </p:spTree>
    <p:extLst>
      <p:ext uri="{BB962C8B-B14F-4D97-AF65-F5344CB8AC3E}">
        <p14:creationId xmlns:p14="http://schemas.microsoft.com/office/powerpoint/2010/main" val="21011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25CF-3227-46BC-A9EB-2CB72120DF73}"/>
              </a:ext>
            </a:extLst>
          </p:cNvPr>
          <p:cNvSpPr>
            <a:spLocks noGrp="1"/>
          </p:cNvSpPr>
          <p:nvPr>
            <p:ph type="title"/>
          </p:nvPr>
        </p:nvSpPr>
        <p:spPr/>
        <p:txBody>
          <a:bodyPr/>
          <a:lstStyle/>
          <a:p>
            <a:r>
              <a:rPr lang="en-IN" dirty="0"/>
              <a:t>    BEHAVIOURAL SIMULATION OF ADDITION</a:t>
            </a:r>
          </a:p>
        </p:txBody>
      </p:sp>
      <p:pic>
        <p:nvPicPr>
          <p:cNvPr id="5" name="Content Placeholder 4">
            <a:extLst>
              <a:ext uri="{FF2B5EF4-FFF2-40B4-BE49-F238E27FC236}">
                <a16:creationId xmlns:a16="http://schemas.microsoft.com/office/drawing/2014/main" id="{F03B62BE-0364-4C1F-BD97-DC2E5F210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40" y="2141537"/>
            <a:ext cx="10515600" cy="4351338"/>
          </a:xfrm>
        </p:spPr>
      </p:pic>
    </p:spTree>
    <p:extLst>
      <p:ext uri="{BB962C8B-B14F-4D97-AF65-F5344CB8AC3E}">
        <p14:creationId xmlns:p14="http://schemas.microsoft.com/office/powerpoint/2010/main" val="330312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776F9-15D2-4235-8BB9-29D6BA1CEF98}"/>
              </a:ext>
            </a:extLst>
          </p:cNvPr>
          <p:cNvSpPr>
            <a:spLocks noGrp="1"/>
          </p:cNvSpPr>
          <p:nvPr>
            <p:ph type="title"/>
          </p:nvPr>
        </p:nvSpPr>
        <p:spPr/>
        <p:txBody>
          <a:bodyPr/>
          <a:lstStyle/>
          <a:p>
            <a:r>
              <a:rPr lang="en-IN" b="1" dirty="0"/>
              <a:t>COMPARISON BETWEEN MIPS AND 8085 PROCESSOR</a:t>
            </a:r>
          </a:p>
        </p:txBody>
      </p:sp>
      <p:sp>
        <p:nvSpPr>
          <p:cNvPr id="5" name="Text Placeholder 4">
            <a:extLst>
              <a:ext uri="{FF2B5EF4-FFF2-40B4-BE49-F238E27FC236}">
                <a16:creationId xmlns:a16="http://schemas.microsoft.com/office/drawing/2014/main" id="{6742A4F7-10AA-41E1-BF93-94CED4C3F3E5}"/>
              </a:ext>
            </a:extLst>
          </p:cNvPr>
          <p:cNvSpPr>
            <a:spLocks noGrp="1"/>
          </p:cNvSpPr>
          <p:nvPr>
            <p:ph type="body" idx="1"/>
          </p:nvPr>
        </p:nvSpPr>
        <p:spPr/>
        <p:txBody>
          <a:bodyPr/>
          <a:lstStyle/>
          <a:p>
            <a:r>
              <a:rPr lang="en-IN" dirty="0"/>
              <a:t>MIPS</a:t>
            </a:r>
          </a:p>
        </p:txBody>
      </p:sp>
      <p:sp>
        <p:nvSpPr>
          <p:cNvPr id="6" name="Content Placeholder 5">
            <a:extLst>
              <a:ext uri="{FF2B5EF4-FFF2-40B4-BE49-F238E27FC236}">
                <a16:creationId xmlns:a16="http://schemas.microsoft.com/office/drawing/2014/main" id="{545250F2-548E-4299-8F1A-76775CCF4E74}"/>
              </a:ext>
            </a:extLst>
          </p:cNvPr>
          <p:cNvSpPr>
            <a:spLocks noGrp="1"/>
          </p:cNvSpPr>
          <p:nvPr>
            <p:ph sz="half" idx="2"/>
          </p:nvPr>
        </p:nvSpPr>
        <p:spPr/>
        <p:txBody>
          <a:bodyPr>
            <a:normAutofit lnSpcReduction="10000"/>
          </a:bodyPr>
          <a:lstStyle/>
          <a:p>
            <a:r>
              <a:rPr lang="en-IN" sz="1500" dirty="0"/>
              <a:t>Multiple Cycle Processor.</a:t>
            </a:r>
          </a:p>
          <a:p>
            <a:r>
              <a:rPr lang="en-IN" sz="1500" dirty="0"/>
              <a:t>RISC based Architecture.</a:t>
            </a:r>
          </a:p>
          <a:p>
            <a:r>
              <a:rPr lang="en-IN" sz="1500" dirty="0"/>
              <a:t>No temporary register.</a:t>
            </a:r>
          </a:p>
          <a:p>
            <a:r>
              <a:rPr lang="en-IN" sz="1500" dirty="0"/>
              <a:t>It generates 2 flags(Zero &amp; Overflow flag).</a:t>
            </a:r>
          </a:p>
          <a:p>
            <a:r>
              <a:rPr lang="en-IN" sz="1500" dirty="0"/>
              <a:t>Operating Frequency: 1MHz</a:t>
            </a:r>
          </a:p>
          <a:p>
            <a:r>
              <a:rPr lang="en-IN" sz="1500" dirty="0"/>
              <a:t>Data Bus: 16 bits</a:t>
            </a:r>
          </a:p>
          <a:p>
            <a:r>
              <a:rPr lang="en-IN" sz="1500" dirty="0"/>
              <a:t>Stores the output of ALU in data memory or it is written directly back.</a:t>
            </a:r>
          </a:p>
          <a:p>
            <a:r>
              <a:rPr lang="en-IN" sz="1500" dirty="0"/>
              <a:t>In our MIPS there is no stack pointer register.</a:t>
            </a:r>
          </a:p>
          <a:p>
            <a:r>
              <a:rPr lang="en-IN" sz="1500" dirty="0"/>
              <a:t>Memory Size:128KB</a:t>
            </a:r>
          </a:p>
          <a:p>
            <a:r>
              <a:rPr lang="en-IN" sz="1500" dirty="0"/>
              <a:t>It has 32 registers. Each register is of 16bit.</a:t>
            </a:r>
          </a:p>
          <a:p>
            <a:r>
              <a:rPr lang="en-IN" sz="1500" dirty="0"/>
              <a:t>It has only one interrupt which is vectored interrupt</a:t>
            </a:r>
            <a:endParaRPr lang="en-IN" sz="2900" dirty="0"/>
          </a:p>
          <a:p>
            <a:endParaRPr lang="en-IN" sz="2900" dirty="0"/>
          </a:p>
          <a:p>
            <a:endParaRPr lang="en-IN" dirty="0"/>
          </a:p>
          <a:p>
            <a:pPr marL="0" indent="0">
              <a:buNone/>
            </a:pPr>
            <a:endParaRPr lang="en-IN" dirty="0"/>
          </a:p>
        </p:txBody>
      </p:sp>
      <p:sp>
        <p:nvSpPr>
          <p:cNvPr id="7" name="Text Placeholder 6">
            <a:extLst>
              <a:ext uri="{FF2B5EF4-FFF2-40B4-BE49-F238E27FC236}">
                <a16:creationId xmlns:a16="http://schemas.microsoft.com/office/drawing/2014/main" id="{DF4D7C22-41A9-4993-B6F6-3FE3124267C0}"/>
              </a:ext>
            </a:extLst>
          </p:cNvPr>
          <p:cNvSpPr>
            <a:spLocks noGrp="1"/>
          </p:cNvSpPr>
          <p:nvPr>
            <p:ph type="body" sz="quarter" idx="3"/>
          </p:nvPr>
        </p:nvSpPr>
        <p:spPr/>
        <p:txBody>
          <a:bodyPr/>
          <a:lstStyle/>
          <a:p>
            <a:r>
              <a:rPr lang="en-IN" dirty="0"/>
              <a:t>8085</a:t>
            </a:r>
          </a:p>
        </p:txBody>
      </p:sp>
      <p:sp>
        <p:nvSpPr>
          <p:cNvPr id="8" name="Content Placeholder 7">
            <a:extLst>
              <a:ext uri="{FF2B5EF4-FFF2-40B4-BE49-F238E27FC236}">
                <a16:creationId xmlns:a16="http://schemas.microsoft.com/office/drawing/2014/main" id="{667268A8-B433-46A0-BE19-73A8D09D8D5F}"/>
              </a:ext>
            </a:extLst>
          </p:cNvPr>
          <p:cNvSpPr>
            <a:spLocks noGrp="1"/>
          </p:cNvSpPr>
          <p:nvPr>
            <p:ph sz="quarter" idx="4"/>
          </p:nvPr>
        </p:nvSpPr>
        <p:spPr/>
        <p:txBody>
          <a:bodyPr>
            <a:noAutofit/>
          </a:bodyPr>
          <a:lstStyle/>
          <a:p>
            <a:r>
              <a:rPr lang="en-IN" sz="1400" dirty="0"/>
              <a:t>Single Cycle Processor.</a:t>
            </a:r>
          </a:p>
          <a:p>
            <a:r>
              <a:rPr lang="en-IN" sz="1400" dirty="0"/>
              <a:t>Semi CISC based Architecture.</a:t>
            </a:r>
          </a:p>
          <a:p>
            <a:r>
              <a:rPr lang="en-IN" sz="1400" dirty="0"/>
              <a:t>Temporary register is available.</a:t>
            </a:r>
          </a:p>
          <a:p>
            <a:r>
              <a:rPr lang="en-IN" sz="1400" dirty="0"/>
              <a:t>It generates 5 flags.(Sign, Parity, Carry, Zero &amp; </a:t>
            </a:r>
            <a:r>
              <a:rPr lang="en-IN" sz="1400" dirty="0" err="1"/>
              <a:t>Auxillary</a:t>
            </a:r>
            <a:r>
              <a:rPr lang="en-IN" sz="1400" dirty="0"/>
              <a:t> carry flag)</a:t>
            </a:r>
          </a:p>
          <a:p>
            <a:r>
              <a:rPr lang="en-IN" sz="1400" dirty="0"/>
              <a:t>Operating Frequency: 3-6MHz</a:t>
            </a:r>
          </a:p>
          <a:p>
            <a:r>
              <a:rPr lang="en-IN" sz="1400" dirty="0"/>
              <a:t>Data Bus: 8 bits</a:t>
            </a:r>
          </a:p>
          <a:p>
            <a:r>
              <a:rPr lang="en-IN" sz="1400" dirty="0"/>
              <a:t>Stores the output of ALU in accumulator.</a:t>
            </a:r>
          </a:p>
          <a:p>
            <a:r>
              <a:rPr lang="en-IN" sz="1400" dirty="0"/>
              <a:t>It has stack pointer register.</a:t>
            </a:r>
          </a:p>
          <a:p>
            <a:r>
              <a:rPr lang="en-IN" sz="1400" dirty="0"/>
              <a:t>Memory Size:64KB</a:t>
            </a:r>
          </a:p>
          <a:p>
            <a:r>
              <a:rPr lang="en-IN" sz="1400" dirty="0"/>
              <a:t>It has 6 general purpose registers. Each register is of 8 bit and can combine with other register and forms a register pair which is of 16-bit.</a:t>
            </a:r>
          </a:p>
          <a:p>
            <a:r>
              <a:rPr lang="en-IN" sz="1400" dirty="0"/>
              <a:t>It has both vectored and non-vectored interrupt.</a:t>
            </a:r>
          </a:p>
        </p:txBody>
      </p:sp>
    </p:spTree>
    <p:extLst>
      <p:ext uri="{BB962C8B-B14F-4D97-AF65-F5344CB8AC3E}">
        <p14:creationId xmlns:p14="http://schemas.microsoft.com/office/powerpoint/2010/main" val="358818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81CE-A94C-4753-B454-048347507EBF}"/>
              </a:ext>
            </a:extLst>
          </p:cNvPr>
          <p:cNvSpPr>
            <a:spLocks noGrp="1"/>
          </p:cNvSpPr>
          <p:nvPr>
            <p:ph type="title"/>
          </p:nvPr>
        </p:nvSpPr>
        <p:spPr/>
        <p:txBody>
          <a:bodyPr>
            <a:normAutofit/>
          </a:bodyPr>
          <a:lstStyle/>
          <a:p>
            <a:r>
              <a:rPr lang="en-IN" sz="2800" b="1" dirty="0"/>
              <a:t>         </a:t>
            </a:r>
            <a:r>
              <a:rPr lang="en-IN" b="1" dirty="0"/>
              <a:t>PROBLEMS FACED AND THEIR SOLUTION</a:t>
            </a:r>
          </a:p>
        </p:txBody>
      </p:sp>
      <p:sp>
        <p:nvSpPr>
          <p:cNvPr id="3" name="Content Placeholder 2">
            <a:extLst>
              <a:ext uri="{FF2B5EF4-FFF2-40B4-BE49-F238E27FC236}">
                <a16:creationId xmlns:a16="http://schemas.microsoft.com/office/drawing/2014/main" id="{625040E5-A286-4C4D-BD1B-8C75E01B2D92}"/>
              </a:ext>
            </a:extLst>
          </p:cNvPr>
          <p:cNvSpPr>
            <a:spLocks noGrp="1"/>
          </p:cNvSpPr>
          <p:nvPr>
            <p:ph idx="1"/>
          </p:nvPr>
        </p:nvSpPr>
        <p:spPr/>
        <p:txBody>
          <a:bodyPr/>
          <a:lstStyle/>
          <a:p>
            <a:r>
              <a:rPr lang="en-IN" dirty="0"/>
              <a:t>The problems we faced were mainly while integrating all the blocks.</a:t>
            </a:r>
          </a:p>
          <a:p>
            <a:r>
              <a:rPr lang="en-IN" dirty="0"/>
              <a:t>For the process of addition of two numbers we got answer </a:t>
            </a:r>
            <a:r>
              <a:rPr lang="en-IN" dirty="0" err="1"/>
              <a:t>xxxx</a:t>
            </a:r>
            <a:r>
              <a:rPr lang="en-IN" dirty="0"/>
              <a:t> which was wrong. This error was due to as we were having opcode(</a:t>
            </a:r>
            <a:r>
              <a:rPr lang="en-IN" dirty="0" err="1"/>
              <a:t>op_dec</a:t>
            </a:r>
            <a:r>
              <a:rPr lang="en-IN" dirty="0"/>
              <a:t>) for individual blocks.</a:t>
            </a:r>
          </a:p>
          <a:p>
            <a:r>
              <a:rPr lang="en-IN" dirty="0"/>
              <a:t>To overcome the above error we have taken 6 bits of instruction[31:26] as opcode.</a:t>
            </a:r>
          </a:p>
          <a:p>
            <a:r>
              <a:rPr lang="en-IN" dirty="0"/>
              <a:t>Also RA(address of operand A) and RB(address of operand B) were to be stored as 5 bits each in instruction i.e. we have to take ins[20:16] and ins[15:11].</a:t>
            </a:r>
          </a:p>
        </p:txBody>
      </p:sp>
    </p:spTree>
    <p:extLst>
      <p:ext uri="{BB962C8B-B14F-4D97-AF65-F5344CB8AC3E}">
        <p14:creationId xmlns:p14="http://schemas.microsoft.com/office/powerpoint/2010/main" val="384264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3474-7421-4315-95AF-9EE99E66578D}"/>
              </a:ext>
            </a:extLst>
          </p:cNvPr>
          <p:cNvSpPr>
            <a:spLocks noGrp="1"/>
          </p:cNvSpPr>
          <p:nvPr>
            <p:ph type="title"/>
          </p:nvPr>
        </p:nvSpPr>
        <p:spPr/>
        <p:txBody>
          <a:bodyPr/>
          <a:lstStyle/>
          <a:p>
            <a:r>
              <a:rPr lang="en-IN" b="1" dirty="0"/>
              <a:t> 		 	  FUTURE WORK</a:t>
            </a:r>
          </a:p>
        </p:txBody>
      </p:sp>
      <p:sp>
        <p:nvSpPr>
          <p:cNvPr id="3" name="Content Placeholder 2">
            <a:extLst>
              <a:ext uri="{FF2B5EF4-FFF2-40B4-BE49-F238E27FC236}">
                <a16:creationId xmlns:a16="http://schemas.microsoft.com/office/drawing/2014/main" id="{386F3947-9711-4EFB-B6EA-1FB5CDD1E5C8}"/>
              </a:ext>
            </a:extLst>
          </p:cNvPr>
          <p:cNvSpPr>
            <a:spLocks noGrp="1"/>
          </p:cNvSpPr>
          <p:nvPr>
            <p:ph idx="1"/>
          </p:nvPr>
        </p:nvSpPr>
        <p:spPr/>
        <p:txBody>
          <a:bodyPr/>
          <a:lstStyle/>
          <a:p>
            <a:r>
              <a:rPr lang="en-IN" u="sng" dirty="0"/>
              <a:t>Implementing Cache Memory:</a:t>
            </a:r>
          </a:p>
          <a:p>
            <a:pPr lvl="1"/>
            <a:r>
              <a:rPr lang="en-IN" dirty="0"/>
              <a:t>Cache memory can be added after the ALU block in MIPS architecture and before the Data memory block.</a:t>
            </a:r>
          </a:p>
          <a:p>
            <a:pPr lvl="1"/>
            <a:r>
              <a:rPr lang="en-IN" dirty="0"/>
              <a:t> It intercepts read and write requests to the Data memory and caches them for reuse.</a:t>
            </a:r>
          </a:p>
          <a:p>
            <a:pPr lvl="1"/>
            <a:r>
              <a:rPr lang="en-IN" dirty="0"/>
              <a:t>This reuse decreases the number of memory operations needed which helps save time in CPU.</a:t>
            </a:r>
          </a:p>
          <a:p>
            <a:pPr lvl="1"/>
            <a:r>
              <a:rPr lang="en-IN" dirty="0"/>
              <a:t> A request for accessing a memory element is made by the processor through issuing the address of the requested element.</a:t>
            </a:r>
          </a:p>
          <a:p>
            <a:pPr lvl="1"/>
            <a:r>
              <a:rPr lang="en-IN" dirty="0"/>
              <a:t>If the data requested by the processor appears in some block in cache then it is called hit and if data is not found in cache request is called a miss.</a:t>
            </a:r>
          </a:p>
          <a:p>
            <a:pPr lvl="1"/>
            <a:endParaRPr lang="en-IN" dirty="0"/>
          </a:p>
          <a:p>
            <a:pPr lvl="1"/>
            <a:endParaRPr lang="en-IN" dirty="0"/>
          </a:p>
        </p:txBody>
      </p:sp>
    </p:spTree>
    <p:extLst>
      <p:ext uri="{BB962C8B-B14F-4D97-AF65-F5344CB8AC3E}">
        <p14:creationId xmlns:p14="http://schemas.microsoft.com/office/powerpoint/2010/main" val="292375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1F30E8-A19E-444F-8C6B-62FCF3ACF27B}"/>
              </a:ext>
            </a:extLst>
          </p:cNvPr>
          <p:cNvSpPr>
            <a:spLocks noGrp="1"/>
          </p:cNvSpPr>
          <p:nvPr>
            <p:ph idx="1"/>
          </p:nvPr>
        </p:nvSpPr>
        <p:spPr>
          <a:xfrm>
            <a:off x="838200" y="833120"/>
            <a:ext cx="10515600" cy="5343843"/>
          </a:xfrm>
        </p:spPr>
        <p:txBody>
          <a:bodyPr>
            <a:normAutofit/>
          </a:bodyPr>
          <a:lstStyle/>
          <a:p>
            <a:pPr lvl="1"/>
            <a:r>
              <a:rPr lang="en-IN" sz="2000" dirty="0"/>
              <a:t>The main memory is then accessed to retrieve the block containing the requested data, during that the whole pipelined MIPS must be stalled.</a:t>
            </a:r>
          </a:p>
          <a:p>
            <a:pPr lvl="1"/>
            <a:r>
              <a:rPr lang="en-IN" sz="2000" dirty="0"/>
              <a:t>We have to use Set Associative Mapping as it is optimized method which provides flexibility and less complicated hardware.</a:t>
            </a:r>
          </a:p>
          <a:p>
            <a:pPr lvl="1"/>
            <a:r>
              <a:rPr lang="en-IN" sz="2000" dirty="0"/>
              <a:t>Generally the size of cache memory is between 2-16KB.</a:t>
            </a:r>
          </a:p>
          <a:p>
            <a:pPr marL="0" indent="0">
              <a:buNone/>
            </a:pPr>
            <a:endParaRPr lang="en-IN" sz="2400" dirty="0"/>
          </a:p>
          <a:p>
            <a:endParaRPr lang="en-IN" sz="2400" dirty="0"/>
          </a:p>
          <a:p>
            <a:endParaRPr lang="en-IN" sz="2400" dirty="0"/>
          </a:p>
        </p:txBody>
      </p:sp>
    </p:spTree>
    <p:extLst>
      <p:ext uri="{BB962C8B-B14F-4D97-AF65-F5344CB8AC3E}">
        <p14:creationId xmlns:p14="http://schemas.microsoft.com/office/powerpoint/2010/main" val="248407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AE706-555B-41A4-BBDB-69AD994E17A0}"/>
              </a:ext>
            </a:extLst>
          </p:cNvPr>
          <p:cNvSpPr>
            <a:spLocks noGrp="1"/>
          </p:cNvSpPr>
          <p:nvPr>
            <p:ph idx="1"/>
          </p:nvPr>
        </p:nvSpPr>
        <p:spPr>
          <a:xfrm>
            <a:off x="838200" y="711200"/>
            <a:ext cx="10515600" cy="5465763"/>
          </a:xfrm>
        </p:spPr>
        <p:txBody>
          <a:bodyPr/>
          <a:lstStyle/>
          <a:p>
            <a:r>
              <a:rPr lang="en-IN" u="sng" dirty="0"/>
              <a:t>Implementing Modified Booth’s Algorithm:</a:t>
            </a:r>
          </a:p>
          <a:p>
            <a:pPr lvl="1"/>
            <a:r>
              <a:rPr lang="en-IN" dirty="0"/>
              <a:t>The algorithm for multiplication that we have used in our MIPS i.e. For </a:t>
            </a:r>
            <a:r>
              <a:rPr lang="en-IN" dirty="0" err="1"/>
              <a:t>eg</a:t>
            </a:r>
            <a:r>
              <a:rPr lang="en-IN" dirty="0"/>
              <a:t>: we want to multiply 7 x 8 than we are adding 7, 8 times which can take a lot more time for multiplication of big numbers. So we can use Modified Booth’s algorithm. </a:t>
            </a:r>
          </a:p>
          <a:p>
            <a:pPr lvl="1"/>
            <a:r>
              <a:rPr lang="en-IN" dirty="0"/>
              <a:t>Also if we multiply 2, 16-bit numbers than we have to store the output which will be of 32 bit but in our MIPS, ALU is of 16 bit and so it can’t store 32 bit. So to implement Booth’s algorithm the above point should be taken into mind.</a:t>
            </a:r>
          </a:p>
          <a:p>
            <a:pPr lvl="1"/>
            <a:r>
              <a:rPr lang="en-IN" dirty="0"/>
              <a:t>So the maximum number we can multiply in our MIPS will be of 8 bit x 8 bit(i.e. 512 x 512) and hence we can obtain the final output of 16 bit  which can be stored in ALU. Also the sequence counter will be number of bits divided by 2. Hence that much clock cycle will be wasted.</a:t>
            </a:r>
          </a:p>
          <a:p>
            <a:pPr lvl="1"/>
            <a:endParaRPr lang="en-IN" dirty="0"/>
          </a:p>
          <a:p>
            <a:pPr lvl="1"/>
            <a:endParaRPr lang="en-IN" dirty="0"/>
          </a:p>
        </p:txBody>
      </p:sp>
    </p:spTree>
    <p:extLst>
      <p:ext uri="{BB962C8B-B14F-4D97-AF65-F5344CB8AC3E}">
        <p14:creationId xmlns:p14="http://schemas.microsoft.com/office/powerpoint/2010/main" val="407433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909B0-BD54-4F9D-8C35-D45B2B58BA97}"/>
              </a:ext>
            </a:extLst>
          </p:cNvPr>
          <p:cNvSpPr>
            <a:spLocks noGrp="1"/>
          </p:cNvSpPr>
          <p:nvPr>
            <p:ph idx="1"/>
          </p:nvPr>
        </p:nvSpPr>
        <p:spPr>
          <a:xfrm>
            <a:off x="838200" y="731520"/>
            <a:ext cx="10515600" cy="5445443"/>
          </a:xfrm>
        </p:spPr>
        <p:txBody>
          <a:bodyPr/>
          <a:lstStyle/>
          <a:p>
            <a:r>
              <a:rPr lang="en-IN" dirty="0"/>
              <a:t>For addition and subtraction of two numbers in Modified Booth Algorithm we can use adder and subtractor available in ALU and for comparing the bits we have to develop the logic by using gates that are available in ALU.</a:t>
            </a:r>
          </a:p>
        </p:txBody>
      </p:sp>
    </p:spTree>
    <p:extLst>
      <p:ext uri="{BB962C8B-B14F-4D97-AF65-F5344CB8AC3E}">
        <p14:creationId xmlns:p14="http://schemas.microsoft.com/office/powerpoint/2010/main" val="232745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2DF3-23DE-46C4-8A7C-6C34CC959351}"/>
              </a:ext>
            </a:extLst>
          </p:cNvPr>
          <p:cNvSpPr>
            <a:spLocks noGrp="1"/>
          </p:cNvSpPr>
          <p:nvPr>
            <p:ph type="title"/>
          </p:nvPr>
        </p:nvSpPr>
        <p:spPr>
          <a:xfrm>
            <a:off x="838200" y="365125"/>
            <a:ext cx="10515600" cy="1325563"/>
          </a:xfrm>
        </p:spPr>
        <p:txBody>
          <a:bodyPr/>
          <a:lstStyle/>
          <a:p>
            <a:r>
              <a:rPr lang="en-IN" b="1" dirty="0"/>
              <a:t>		 Instruction Memory Block</a:t>
            </a:r>
          </a:p>
        </p:txBody>
      </p:sp>
      <p:sp>
        <p:nvSpPr>
          <p:cNvPr id="4" name="Content Placeholder 3">
            <a:extLst>
              <a:ext uri="{FF2B5EF4-FFF2-40B4-BE49-F238E27FC236}">
                <a16:creationId xmlns:a16="http://schemas.microsoft.com/office/drawing/2014/main" id="{ECB254E1-01D7-41C9-BE8C-A15B9AA8F101}"/>
              </a:ext>
            </a:extLst>
          </p:cNvPr>
          <p:cNvSpPr>
            <a:spLocks noGrp="1"/>
          </p:cNvSpPr>
          <p:nvPr>
            <p:ph sz="half" idx="1"/>
          </p:nvPr>
        </p:nvSpPr>
        <p:spPr>
          <a:xfrm>
            <a:off x="838200" y="1376039"/>
            <a:ext cx="5181600" cy="5042518"/>
          </a:xfrm>
        </p:spPr>
        <p:txBody>
          <a:bodyPr>
            <a:normAutofit fontScale="62500" lnSpcReduction="20000"/>
          </a:bodyPr>
          <a:lstStyle/>
          <a:p>
            <a:r>
              <a:rPr lang="en-IN" sz="4400" u="sng" dirty="0"/>
              <a:t>Input</a:t>
            </a:r>
            <a:r>
              <a:rPr lang="en-IN" sz="4400" dirty="0"/>
              <a:t>:</a:t>
            </a:r>
          </a:p>
          <a:p>
            <a:pPr lvl="1"/>
            <a:r>
              <a:rPr lang="en-IN" sz="3600" dirty="0" err="1"/>
              <a:t>jump_loc</a:t>
            </a:r>
            <a:endParaRPr lang="en-IN" sz="3600" dirty="0"/>
          </a:p>
          <a:p>
            <a:pPr lvl="1"/>
            <a:r>
              <a:rPr lang="en-IN" sz="3600" dirty="0" err="1"/>
              <a:t>pc_mux_sel</a:t>
            </a:r>
            <a:endParaRPr lang="en-IN" sz="3600" dirty="0"/>
          </a:p>
          <a:p>
            <a:pPr lvl="1"/>
            <a:r>
              <a:rPr lang="en-IN" sz="3600" dirty="0"/>
              <a:t>stall, </a:t>
            </a:r>
            <a:r>
              <a:rPr lang="en-IN" sz="3600" dirty="0" err="1"/>
              <a:t>stall_pm</a:t>
            </a:r>
            <a:r>
              <a:rPr lang="en-IN" sz="3600" dirty="0"/>
              <a:t> </a:t>
            </a:r>
          </a:p>
          <a:p>
            <a:pPr lvl="1"/>
            <a:r>
              <a:rPr lang="en-IN" sz="3600" dirty="0"/>
              <a:t>Reset</a:t>
            </a:r>
          </a:p>
          <a:p>
            <a:pPr lvl="1"/>
            <a:r>
              <a:rPr lang="en-IN" sz="3600" dirty="0" err="1"/>
              <a:t>clk</a:t>
            </a:r>
            <a:endParaRPr lang="en-IN" sz="3600" dirty="0"/>
          </a:p>
          <a:p>
            <a:pPr marL="0" indent="0">
              <a:buNone/>
            </a:pPr>
            <a:endParaRPr lang="en-IN" dirty="0"/>
          </a:p>
          <a:p>
            <a:r>
              <a:rPr lang="en-IN" sz="4400" u="sng" dirty="0"/>
              <a:t>Output :</a:t>
            </a:r>
            <a:endParaRPr lang="en-IN" sz="4400" dirty="0"/>
          </a:p>
          <a:p>
            <a:pPr lvl="1"/>
            <a:r>
              <a:rPr lang="en-IN" sz="3600" dirty="0"/>
              <a:t>ins</a:t>
            </a:r>
          </a:p>
          <a:p>
            <a:pPr lvl="1"/>
            <a:r>
              <a:rPr lang="en-IN" sz="3600" dirty="0" err="1"/>
              <a:t>current_address</a:t>
            </a:r>
            <a:endParaRPr lang="en-IN" sz="3600" dirty="0"/>
          </a:p>
          <a:p>
            <a:pPr marL="0" indent="0">
              <a:buNone/>
            </a:pPr>
            <a:endParaRPr lang="en-IN" dirty="0"/>
          </a:p>
          <a:p>
            <a:r>
              <a:rPr lang="en-IN" sz="4400" u="sng" dirty="0"/>
              <a:t>Functionality</a:t>
            </a:r>
            <a:r>
              <a:rPr lang="en-IN" sz="4400" dirty="0"/>
              <a:t>: -</a:t>
            </a:r>
            <a:r>
              <a:rPr lang="en-IN" sz="3600" dirty="0"/>
              <a:t>This block generates instruction for decode, execution and data memory block. Program counter generates the address of the next instruction. </a:t>
            </a:r>
          </a:p>
        </p:txBody>
      </p:sp>
      <p:pic>
        <p:nvPicPr>
          <p:cNvPr id="7" name="Content Placeholder 6">
            <a:extLst>
              <a:ext uri="{FF2B5EF4-FFF2-40B4-BE49-F238E27FC236}">
                <a16:creationId xmlns:a16="http://schemas.microsoft.com/office/drawing/2014/main" id="{1F3195B5-ADA5-4BB4-A0B4-AF74F2B32E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0917" y="1881685"/>
            <a:ext cx="4944165" cy="4239217"/>
          </a:xfrm>
        </p:spPr>
      </p:pic>
    </p:spTree>
    <p:extLst>
      <p:ext uri="{BB962C8B-B14F-4D97-AF65-F5344CB8AC3E}">
        <p14:creationId xmlns:p14="http://schemas.microsoft.com/office/powerpoint/2010/main" val="172922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6E7F-6A06-444F-AEB8-9D879B66186C}"/>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5165137D-B8F2-4AF0-BDB3-DAE0AED29AD8}"/>
              </a:ext>
            </a:extLst>
          </p:cNvPr>
          <p:cNvSpPr>
            <a:spLocks noGrp="1"/>
          </p:cNvSpPr>
          <p:nvPr>
            <p:ph idx="1"/>
          </p:nvPr>
        </p:nvSpPr>
        <p:spPr/>
        <p:txBody>
          <a:bodyPr/>
          <a:lstStyle/>
          <a:p>
            <a:r>
              <a:rPr lang="en-IN" dirty="0">
                <a:hlinkClick r:id="rId2"/>
              </a:rPr>
              <a:t>https://www.researchgate.net/figure/MIPS-Cache-Memory_fig3_228399585</a:t>
            </a:r>
            <a:endParaRPr lang="en-IN" dirty="0"/>
          </a:p>
          <a:p>
            <a:r>
              <a:rPr lang="en-IN" dirty="0">
                <a:hlinkClick r:id="rId3"/>
              </a:rPr>
              <a:t>https://www.researchgate.net/publication/283778569_Pipelined_MIPS_processor_with_cache_controller_using_VHDL_implementation_for_educational_purposes</a:t>
            </a:r>
            <a:endParaRPr lang="en-IN" dirty="0"/>
          </a:p>
          <a:p>
            <a:r>
              <a:rPr lang="en-IN" dirty="0">
                <a:hlinkClick r:id="rId4"/>
              </a:rPr>
              <a:t>https://www.irjet.net/archives/V3/i4/IRJET-V3I4590.pdf</a:t>
            </a:r>
            <a:endParaRPr lang="en-IN" dirty="0"/>
          </a:p>
          <a:p>
            <a:endParaRPr lang="en-IN" dirty="0"/>
          </a:p>
        </p:txBody>
      </p:sp>
    </p:spTree>
    <p:extLst>
      <p:ext uri="{BB962C8B-B14F-4D97-AF65-F5344CB8AC3E}">
        <p14:creationId xmlns:p14="http://schemas.microsoft.com/office/powerpoint/2010/main" val="109414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AC68-8287-4917-B891-4BF2915864CD}"/>
              </a:ext>
            </a:extLst>
          </p:cNvPr>
          <p:cNvSpPr>
            <a:spLocks noGrp="1"/>
          </p:cNvSpPr>
          <p:nvPr>
            <p:ph type="title"/>
          </p:nvPr>
        </p:nvSpPr>
        <p:spPr/>
        <p:txBody>
          <a:bodyPr/>
          <a:lstStyle/>
          <a:p>
            <a:r>
              <a:rPr lang="en-IN" dirty="0"/>
              <a:t>				</a:t>
            </a:r>
            <a:r>
              <a:rPr lang="en-IN" b="1" dirty="0"/>
              <a:t>Register Bank  </a:t>
            </a:r>
          </a:p>
        </p:txBody>
      </p:sp>
      <p:sp>
        <p:nvSpPr>
          <p:cNvPr id="3" name="Content Placeholder 2">
            <a:extLst>
              <a:ext uri="{FF2B5EF4-FFF2-40B4-BE49-F238E27FC236}">
                <a16:creationId xmlns:a16="http://schemas.microsoft.com/office/drawing/2014/main" id="{FC242D59-DC6D-485F-9268-B29D747AC050}"/>
              </a:ext>
            </a:extLst>
          </p:cNvPr>
          <p:cNvSpPr>
            <a:spLocks noGrp="1"/>
          </p:cNvSpPr>
          <p:nvPr>
            <p:ph sz="half" idx="1"/>
          </p:nvPr>
        </p:nvSpPr>
        <p:spPr>
          <a:xfrm>
            <a:off x="838200" y="1074198"/>
            <a:ext cx="5181600" cy="5637320"/>
          </a:xfrm>
        </p:spPr>
        <p:txBody>
          <a:bodyPr>
            <a:normAutofit fontScale="47500" lnSpcReduction="20000"/>
          </a:bodyPr>
          <a:lstStyle/>
          <a:p>
            <a:r>
              <a:rPr lang="en-IN" sz="5100" u="sng" dirty="0"/>
              <a:t>Input:</a:t>
            </a:r>
          </a:p>
          <a:p>
            <a:pPr lvl="1"/>
            <a:r>
              <a:rPr lang="en-IN" sz="4200" dirty="0" err="1"/>
              <a:t>ans_ex</a:t>
            </a:r>
            <a:endParaRPr lang="en-IN" sz="4200" dirty="0"/>
          </a:p>
          <a:p>
            <a:pPr lvl="1"/>
            <a:r>
              <a:rPr lang="en-IN" sz="4200" dirty="0" err="1"/>
              <a:t>ans_dm</a:t>
            </a:r>
            <a:endParaRPr lang="en-IN" sz="4200" dirty="0"/>
          </a:p>
          <a:p>
            <a:pPr lvl="1"/>
            <a:r>
              <a:rPr lang="en-IN" sz="4200" dirty="0" err="1"/>
              <a:t>ans_wb</a:t>
            </a:r>
            <a:endParaRPr lang="en-IN" sz="4200" dirty="0"/>
          </a:p>
          <a:p>
            <a:pPr lvl="1"/>
            <a:r>
              <a:rPr lang="en-IN" sz="4200" dirty="0" err="1"/>
              <a:t>Imm</a:t>
            </a:r>
            <a:endParaRPr lang="en-IN" sz="4200" dirty="0"/>
          </a:p>
          <a:p>
            <a:pPr lvl="1"/>
            <a:r>
              <a:rPr lang="en-IN" sz="4200" dirty="0"/>
              <a:t>RA</a:t>
            </a:r>
          </a:p>
          <a:p>
            <a:pPr lvl="1"/>
            <a:r>
              <a:rPr lang="en-IN" sz="4200" dirty="0"/>
              <a:t>RB</a:t>
            </a:r>
          </a:p>
          <a:p>
            <a:pPr lvl="1"/>
            <a:r>
              <a:rPr lang="en-IN" sz="4200" dirty="0" err="1"/>
              <a:t>RW_dm</a:t>
            </a:r>
            <a:endParaRPr lang="en-IN" sz="4200" dirty="0"/>
          </a:p>
          <a:p>
            <a:pPr lvl="1"/>
            <a:r>
              <a:rPr lang="en-IN" sz="4200" dirty="0" err="1"/>
              <a:t>mux_sel_A</a:t>
            </a:r>
            <a:endParaRPr lang="en-IN" sz="4200" dirty="0"/>
          </a:p>
          <a:p>
            <a:pPr lvl="1"/>
            <a:r>
              <a:rPr lang="en-IN" sz="4200" dirty="0" err="1"/>
              <a:t>mux_sel_B</a:t>
            </a:r>
            <a:endParaRPr lang="en-IN" sz="4200" dirty="0"/>
          </a:p>
          <a:p>
            <a:pPr lvl="1"/>
            <a:r>
              <a:rPr lang="en-IN" sz="4200" dirty="0" err="1"/>
              <a:t>imm_sel</a:t>
            </a:r>
            <a:endParaRPr lang="en-IN" sz="4200" dirty="0"/>
          </a:p>
          <a:p>
            <a:pPr lvl="1"/>
            <a:r>
              <a:rPr lang="en-IN" sz="4200" dirty="0" err="1"/>
              <a:t>clk</a:t>
            </a:r>
            <a:endParaRPr lang="en-IN" sz="4200" dirty="0"/>
          </a:p>
          <a:p>
            <a:endParaRPr lang="en-IN" dirty="0"/>
          </a:p>
          <a:p>
            <a:r>
              <a:rPr lang="en-IN" sz="5100" u="sng" dirty="0" err="1"/>
              <a:t>Output:</a:t>
            </a:r>
            <a:r>
              <a:rPr lang="en-IN" sz="4200" dirty="0" err="1"/>
              <a:t>A,B</a:t>
            </a:r>
            <a:endParaRPr lang="en-IN" sz="4200" dirty="0"/>
          </a:p>
          <a:p>
            <a:endParaRPr lang="en-IN" dirty="0"/>
          </a:p>
          <a:p>
            <a:r>
              <a:rPr lang="en-IN" sz="5100" u="sng" dirty="0"/>
              <a:t>Functionality:-</a:t>
            </a:r>
            <a:r>
              <a:rPr lang="en-IN" sz="7400" u="sng" dirty="0"/>
              <a:t> </a:t>
            </a:r>
            <a:r>
              <a:rPr lang="en-IN" sz="4200" dirty="0"/>
              <a:t>Loads data from register bank and generates  optimized input for ALU</a:t>
            </a:r>
            <a:r>
              <a:rPr lang="en-IN" sz="5000" dirty="0"/>
              <a:t>.</a:t>
            </a:r>
          </a:p>
        </p:txBody>
      </p:sp>
      <p:pic>
        <p:nvPicPr>
          <p:cNvPr id="6" name="Content Placeholder 5">
            <a:extLst>
              <a:ext uri="{FF2B5EF4-FFF2-40B4-BE49-F238E27FC236}">
                <a16:creationId xmlns:a16="http://schemas.microsoft.com/office/drawing/2014/main" id="{0DB8E90E-7BDD-49D3-9100-8F6ECBFF97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9049" y="2257975"/>
            <a:ext cx="4667901" cy="3486637"/>
          </a:xfrm>
        </p:spPr>
      </p:pic>
    </p:spTree>
    <p:extLst>
      <p:ext uri="{BB962C8B-B14F-4D97-AF65-F5344CB8AC3E}">
        <p14:creationId xmlns:p14="http://schemas.microsoft.com/office/powerpoint/2010/main" val="66511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C8B5-4E77-40FF-BF2F-F9E7210C9BF4}"/>
              </a:ext>
            </a:extLst>
          </p:cNvPr>
          <p:cNvSpPr>
            <a:spLocks noGrp="1"/>
          </p:cNvSpPr>
          <p:nvPr>
            <p:ph type="title"/>
          </p:nvPr>
        </p:nvSpPr>
        <p:spPr/>
        <p:txBody>
          <a:bodyPr/>
          <a:lstStyle/>
          <a:p>
            <a:r>
              <a:rPr lang="en-IN" dirty="0"/>
              <a:t>			</a:t>
            </a:r>
            <a:r>
              <a:rPr lang="en-IN" b="1" dirty="0"/>
              <a:t>Execution Block</a:t>
            </a:r>
          </a:p>
        </p:txBody>
      </p:sp>
      <p:sp>
        <p:nvSpPr>
          <p:cNvPr id="8" name="Text Placeholder 7">
            <a:extLst>
              <a:ext uri="{FF2B5EF4-FFF2-40B4-BE49-F238E27FC236}">
                <a16:creationId xmlns:a16="http://schemas.microsoft.com/office/drawing/2014/main" id="{D723F45F-A825-47FA-9D24-BAE0D4BD59D1}"/>
              </a:ext>
            </a:extLst>
          </p:cNvPr>
          <p:cNvSpPr>
            <a:spLocks noGrp="1"/>
          </p:cNvSpPr>
          <p:nvPr>
            <p:ph sz="half" idx="1"/>
          </p:nvPr>
        </p:nvSpPr>
        <p:spPr>
          <a:xfrm>
            <a:off x="838200" y="1420427"/>
            <a:ext cx="5181600" cy="5464206"/>
          </a:xfrm>
        </p:spPr>
        <p:txBody>
          <a:bodyPr>
            <a:normAutofit/>
          </a:bodyPr>
          <a:lstStyle/>
          <a:p>
            <a:r>
              <a:rPr lang="en-IN" sz="2600" u="sng" dirty="0"/>
              <a:t>Inputs</a:t>
            </a:r>
            <a:r>
              <a:rPr lang="en-IN" sz="2600" dirty="0"/>
              <a:t>:</a:t>
            </a:r>
          </a:p>
          <a:p>
            <a:pPr lvl="1"/>
            <a:r>
              <a:rPr lang="en-IN" sz="2200" dirty="0" err="1"/>
              <a:t>Clk</a:t>
            </a:r>
            <a:endParaRPr lang="en-IN" sz="2200" dirty="0"/>
          </a:p>
          <a:p>
            <a:pPr lvl="1"/>
            <a:r>
              <a:rPr lang="en-IN" sz="2200" dirty="0"/>
              <a:t>Reset</a:t>
            </a:r>
          </a:p>
          <a:p>
            <a:pPr lvl="1"/>
            <a:r>
              <a:rPr lang="en-IN" sz="2200" dirty="0"/>
              <a:t>A&amp;B(</a:t>
            </a:r>
            <a:r>
              <a:rPr lang="en-IN" sz="2200"/>
              <a:t>operands)</a:t>
            </a:r>
            <a:endParaRPr lang="en-IN" sz="2200" dirty="0"/>
          </a:p>
          <a:p>
            <a:pPr lvl="1"/>
            <a:r>
              <a:rPr lang="en-IN" sz="2200" dirty="0"/>
              <a:t>opcode</a:t>
            </a:r>
          </a:p>
          <a:p>
            <a:pPr lvl="1"/>
            <a:r>
              <a:rPr lang="en-IN" sz="2200" dirty="0" err="1"/>
              <a:t>data_in</a:t>
            </a:r>
            <a:r>
              <a:rPr lang="en-IN" sz="2200" dirty="0"/>
              <a:t>(data from external input port)</a:t>
            </a:r>
          </a:p>
          <a:p>
            <a:r>
              <a:rPr lang="en-IN" sz="2400" u="sng" dirty="0"/>
              <a:t>Outputs</a:t>
            </a:r>
            <a:r>
              <a:rPr lang="en-IN" sz="2400" dirty="0"/>
              <a:t>:</a:t>
            </a:r>
          </a:p>
          <a:p>
            <a:pPr lvl="1"/>
            <a:r>
              <a:rPr lang="en-IN" sz="2200" dirty="0" err="1"/>
              <a:t>ans_ex</a:t>
            </a:r>
            <a:r>
              <a:rPr lang="en-IN" sz="2200" dirty="0"/>
              <a:t> (output of execution block)</a:t>
            </a:r>
          </a:p>
          <a:p>
            <a:pPr lvl="1"/>
            <a:r>
              <a:rPr lang="en-IN" sz="2200" dirty="0" err="1"/>
              <a:t>DM_data</a:t>
            </a:r>
            <a:r>
              <a:rPr lang="en-IN" sz="2200" dirty="0"/>
              <a:t> (data for data memory block)</a:t>
            </a:r>
          </a:p>
          <a:p>
            <a:pPr lvl="1"/>
            <a:r>
              <a:rPr lang="en-IN" sz="2200" dirty="0" err="1"/>
              <a:t>flag_ex</a:t>
            </a:r>
            <a:r>
              <a:rPr lang="en-IN" sz="2200" dirty="0"/>
              <a:t> (zero and overflow flag)</a:t>
            </a:r>
          </a:p>
          <a:p>
            <a:r>
              <a:rPr lang="en-IN" sz="2400" u="sng" dirty="0"/>
              <a:t>Functionality</a:t>
            </a:r>
            <a:r>
              <a:rPr lang="en-IN" sz="2400" dirty="0"/>
              <a:t>:-</a:t>
            </a:r>
            <a:r>
              <a:rPr lang="en-IN" sz="3100" dirty="0"/>
              <a:t> </a:t>
            </a:r>
            <a:r>
              <a:rPr lang="en-IN" sz="2000" dirty="0"/>
              <a:t>It performs arithmetic and logical operations and also generates the flag</a:t>
            </a:r>
            <a:r>
              <a:rPr lang="en-IN" sz="2600" dirty="0"/>
              <a:t>.</a:t>
            </a:r>
          </a:p>
          <a:p>
            <a:pPr marL="0" indent="0">
              <a:buNone/>
            </a:pPr>
            <a:endParaRPr lang="en-IN" dirty="0"/>
          </a:p>
          <a:p>
            <a:pPr marL="0" indent="0">
              <a:buNone/>
            </a:pPr>
            <a:endParaRPr lang="en-IN" dirty="0"/>
          </a:p>
        </p:txBody>
      </p:sp>
      <p:pic>
        <p:nvPicPr>
          <p:cNvPr id="12" name="Content Placeholder 11">
            <a:extLst>
              <a:ext uri="{FF2B5EF4-FFF2-40B4-BE49-F238E27FC236}">
                <a16:creationId xmlns:a16="http://schemas.microsoft.com/office/drawing/2014/main" id="{F9E47E06-F6A8-4E78-B18B-934C2DF583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21873"/>
            <a:ext cx="5181600" cy="2505576"/>
          </a:xfrm>
        </p:spPr>
      </p:pic>
    </p:spTree>
    <p:extLst>
      <p:ext uri="{BB962C8B-B14F-4D97-AF65-F5344CB8AC3E}">
        <p14:creationId xmlns:p14="http://schemas.microsoft.com/office/powerpoint/2010/main" val="254758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AE22-00F3-4C62-B3BC-69A977F6B7E8}"/>
              </a:ext>
            </a:extLst>
          </p:cNvPr>
          <p:cNvSpPr>
            <a:spLocks noGrp="1"/>
          </p:cNvSpPr>
          <p:nvPr>
            <p:ph type="title"/>
          </p:nvPr>
        </p:nvSpPr>
        <p:spPr/>
        <p:txBody>
          <a:bodyPr>
            <a:normAutofit/>
          </a:bodyPr>
          <a:lstStyle/>
          <a:p>
            <a:r>
              <a:rPr lang="en-IN" b="1" dirty="0"/>
              <a:t>			 Data Memory Block</a:t>
            </a:r>
          </a:p>
        </p:txBody>
      </p:sp>
      <p:sp>
        <p:nvSpPr>
          <p:cNvPr id="3" name="Content Placeholder 2">
            <a:extLst>
              <a:ext uri="{FF2B5EF4-FFF2-40B4-BE49-F238E27FC236}">
                <a16:creationId xmlns:a16="http://schemas.microsoft.com/office/drawing/2014/main" id="{A6F64020-C529-4B18-A64F-D5C5A1A3A623}"/>
              </a:ext>
            </a:extLst>
          </p:cNvPr>
          <p:cNvSpPr>
            <a:spLocks noGrp="1"/>
          </p:cNvSpPr>
          <p:nvPr>
            <p:ph sz="half" idx="1"/>
          </p:nvPr>
        </p:nvSpPr>
        <p:spPr/>
        <p:txBody>
          <a:bodyPr>
            <a:normAutofit fontScale="92500" lnSpcReduction="10000"/>
          </a:bodyPr>
          <a:lstStyle/>
          <a:p>
            <a:r>
              <a:rPr lang="en-IN" sz="3100" u="sng" dirty="0"/>
              <a:t>Input</a:t>
            </a:r>
            <a:r>
              <a:rPr lang="en-IN" sz="3100" dirty="0"/>
              <a:t>:</a:t>
            </a:r>
          </a:p>
          <a:p>
            <a:pPr lvl="1"/>
            <a:r>
              <a:rPr lang="en-IN" sz="2200" dirty="0" err="1"/>
              <a:t>Clk</a:t>
            </a:r>
            <a:r>
              <a:rPr lang="en-IN" sz="2200" dirty="0"/>
              <a:t>(1-bit),</a:t>
            </a:r>
          </a:p>
          <a:p>
            <a:pPr lvl="1"/>
            <a:r>
              <a:rPr lang="en-IN" sz="2200" dirty="0"/>
              <a:t>reset</a:t>
            </a:r>
          </a:p>
          <a:p>
            <a:pPr lvl="1"/>
            <a:r>
              <a:rPr lang="en-IN" sz="2200" dirty="0" err="1"/>
              <a:t>ans_ex</a:t>
            </a:r>
            <a:endParaRPr lang="en-IN" sz="2200" dirty="0"/>
          </a:p>
          <a:p>
            <a:pPr lvl="1"/>
            <a:r>
              <a:rPr lang="en-IN" sz="2200" dirty="0" err="1"/>
              <a:t>DM_data</a:t>
            </a:r>
            <a:endParaRPr lang="en-IN" sz="2200" dirty="0"/>
          </a:p>
          <a:p>
            <a:pPr lvl="1"/>
            <a:r>
              <a:rPr lang="en-IN" sz="2200" dirty="0" err="1"/>
              <a:t>mem_en_ex</a:t>
            </a:r>
            <a:endParaRPr lang="en-IN" sz="2200" dirty="0"/>
          </a:p>
          <a:p>
            <a:pPr lvl="1"/>
            <a:r>
              <a:rPr lang="en-IN" sz="2200" dirty="0" err="1"/>
              <a:t>mem_rw_ex</a:t>
            </a:r>
            <a:endParaRPr lang="en-IN" sz="2200" dirty="0"/>
          </a:p>
          <a:p>
            <a:pPr lvl="1"/>
            <a:r>
              <a:rPr lang="en-IN" sz="2200" dirty="0" err="1"/>
              <a:t>mem_mux_sel_dm</a:t>
            </a:r>
            <a:endParaRPr lang="en-IN" sz="2200" dirty="0"/>
          </a:p>
          <a:p>
            <a:r>
              <a:rPr lang="en-IN" sz="3100" u="sng" dirty="0"/>
              <a:t>Output</a:t>
            </a:r>
            <a:r>
              <a:rPr lang="en-IN" sz="3100" dirty="0"/>
              <a:t>:</a:t>
            </a:r>
            <a:r>
              <a:rPr lang="en-IN" dirty="0"/>
              <a:t> </a:t>
            </a:r>
            <a:r>
              <a:rPr lang="en-IN" sz="2200" dirty="0" err="1"/>
              <a:t>ans_dm</a:t>
            </a:r>
            <a:endParaRPr lang="en-IN" sz="2200" dirty="0"/>
          </a:p>
          <a:p>
            <a:r>
              <a:rPr lang="en-IN" u="sng" dirty="0"/>
              <a:t>Functionality</a:t>
            </a:r>
            <a:r>
              <a:rPr lang="en-IN" dirty="0"/>
              <a:t>:- </a:t>
            </a:r>
            <a:r>
              <a:rPr lang="en-IN" sz="2400" dirty="0"/>
              <a:t>Data memory is designed using Xilinx IP Core. Single Port RAM is used and RAM size is 128KB.</a:t>
            </a:r>
          </a:p>
        </p:txBody>
      </p:sp>
      <p:pic>
        <p:nvPicPr>
          <p:cNvPr id="6" name="Content Placeholder 5">
            <a:extLst>
              <a:ext uri="{FF2B5EF4-FFF2-40B4-BE49-F238E27FC236}">
                <a16:creationId xmlns:a16="http://schemas.microsoft.com/office/drawing/2014/main" id="{58332EAF-E529-4964-B2F6-3D3CA7650B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8102" y="2881950"/>
            <a:ext cx="4629796" cy="2238687"/>
          </a:xfrm>
        </p:spPr>
      </p:pic>
    </p:spTree>
    <p:extLst>
      <p:ext uri="{BB962C8B-B14F-4D97-AF65-F5344CB8AC3E}">
        <p14:creationId xmlns:p14="http://schemas.microsoft.com/office/powerpoint/2010/main" val="371269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D172-0130-40E1-8B6A-B077FF0BFBAE}"/>
              </a:ext>
            </a:extLst>
          </p:cNvPr>
          <p:cNvSpPr>
            <a:spLocks noGrp="1"/>
          </p:cNvSpPr>
          <p:nvPr>
            <p:ph type="title"/>
          </p:nvPr>
        </p:nvSpPr>
        <p:spPr/>
        <p:txBody>
          <a:bodyPr/>
          <a:lstStyle/>
          <a:p>
            <a:r>
              <a:rPr lang="en-IN" b="1" dirty="0"/>
              <a:t>			Stall Control Block</a:t>
            </a:r>
          </a:p>
        </p:txBody>
      </p:sp>
      <p:sp>
        <p:nvSpPr>
          <p:cNvPr id="3" name="Content Placeholder 2">
            <a:extLst>
              <a:ext uri="{FF2B5EF4-FFF2-40B4-BE49-F238E27FC236}">
                <a16:creationId xmlns:a16="http://schemas.microsoft.com/office/drawing/2014/main" id="{0FD057A5-A437-4C9E-8BE1-679BE456CDE0}"/>
              </a:ext>
            </a:extLst>
          </p:cNvPr>
          <p:cNvSpPr>
            <a:spLocks noGrp="1"/>
          </p:cNvSpPr>
          <p:nvPr>
            <p:ph sz="half" idx="1"/>
          </p:nvPr>
        </p:nvSpPr>
        <p:spPr/>
        <p:txBody>
          <a:bodyPr/>
          <a:lstStyle/>
          <a:p>
            <a:r>
              <a:rPr lang="en-IN" sz="2400" u="sng" dirty="0"/>
              <a:t>Inputs</a:t>
            </a:r>
            <a:r>
              <a:rPr lang="en-IN" sz="2400" dirty="0"/>
              <a:t>:</a:t>
            </a:r>
          </a:p>
          <a:p>
            <a:pPr lvl="1"/>
            <a:r>
              <a:rPr lang="en-IN" sz="2000" dirty="0"/>
              <a:t>opcode</a:t>
            </a:r>
          </a:p>
          <a:p>
            <a:pPr lvl="1"/>
            <a:r>
              <a:rPr lang="en-IN" sz="2000" dirty="0" err="1"/>
              <a:t>clk</a:t>
            </a:r>
            <a:r>
              <a:rPr lang="en-IN" sz="2000" dirty="0"/>
              <a:t>	</a:t>
            </a:r>
          </a:p>
          <a:p>
            <a:pPr lvl="1"/>
            <a:r>
              <a:rPr lang="en-IN" sz="2000" dirty="0"/>
              <a:t>reset</a:t>
            </a:r>
            <a:endParaRPr lang="en-IN" dirty="0"/>
          </a:p>
          <a:p>
            <a:r>
              <a:rPr lang="en-IN" sz="2400" u="sng" dirty="0"/>
              <a:t>Output</a:t>
            </a:r>
            <a:r>
              <a:rPr lang="en-IN" sz="2400" dirty="0"/>
              <a:t>:</a:t>
            </a:r>
            <a:r>
              <a:rPr lang="en-IN" dirty="0"/>
              <a:t> </a:t>
            </a:r>
            <a:r>
              <a:rPr lang="en-IN" sz="2400" dirty="0"/>
              <a:t>stall, </a:t>
            </a:r>
            <a:r>
              <a:rPr lang="en-IN" sz="2400" dirty="0" err="1"/>
              <a:t>stall_pm</a:t>
            </a:r>
            <a:endParaRPr lang="en-IN" dirty="0"/>
          </a:p>
          <a:p>
            <a:r>
              <a:rPr lang="en-IN" sz="2400" u="sng" dirty="0"/>
              <a:t>Functionality</a:t>
            </a:r>
            <a:r>
              <a:rPr lang="en-IN" sz="2000" dirty="0"/>
              <a:t>:- Provides signals for stalling the pipeline.</a:t>
            </a:r>
          </a:p>
        </p:txBody>
      </p:sp>
      <p:pic>
        <p:nvPicPr>
          <p:cNvPr id="6" name="Content Placeholder 5">
            <a:extLst>
              <a:ext uri="{FF2B5EF4-FFF2-40B4-BE49-F238E27FC236}">
                <a16:creationId xmlns:a16="http://schemas.microsoft.com/office/drawing/2014/main" id="{B7BAB6E9-A141-4807-9F03-17A33FA0D0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29207"/>
            <a:ext cx="5181600" cy="3144174"/>
          </a:xfrm>
        </p:spPr>
      </p:pic>
    </p:spTree>
    <p:extLst>
      <p:ext uri="{BB962C8B-B14F-4D97-AF65-F5344CB8AC3E}">
        <p14:creationId xmlns:p14="http://schemas.microsoft.com/office/powerpoint/2010/main" val="259741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6148-6D55-4148-A18C-ED26310F917E}"/>
              </a:ext>
            </a:extLst>
          </p:cNvPr>
          <p:cNvSpPr>
            <a:spLocks noGrp="1"/>
          </p:cNvSpPr>
          <p:nvPr>
            <p:ph type="title"/>
          </p:nvPr>
        </p:nvSpPr>
        <p:spPr/>
        <p:txBody>
          <a:bodyPr/>
          <a:lstStyle/>
          <a:p>
            <a:r>
              <a:rPr lang="en-IN" b="1" dirty="0"/>
              <a:t>			Jump Control Block</a:t>
            </a:r>
          </a:p>
        </p:txBody>
      </p:sp>
      <p:sp>
        <p:nvSpPr>
          <p:cNvPr id="3" name="Content Placeholder 2">
            <a:extLst>
              <a:ext uri="{FF2B5EF4-FFF2-40B4-BE49-F238E27FC236}">
                <a16:creationId xmlns:a16="http://schemas.microsoft.com/office/drawing/2014/main" id="{3D83E03F-CA15-478E-B644-65E54FE036C3}"/>
              </a:ext>
            </a:extLst>
          </p:cNvPr>
          <p:cNvSpPr>
            <a:spLocks noGrp="1"/>
          </p:cNvSpPr>
          <p:nvPr>
            <p:ph sz="half" idx="1"/>
          </p:nvPr>
        </p:nvSpPr>
        <p:spPr>
          <a:xfrm>
            <a:off x="838200" y="1825625"/>
            <a:ext cx="5181600" cy="4859260"/>
          </a:xfrm>
        </p:spPr>
        <p:txBody>
          <a:bodyPr>
            <a:normAutofit fontScale="70000" lnSpcReduction="20000"/>
          </a:bodyPr>
          <a:lstStyle/>
          <a:p>
            <a:r>
              <a:rPr lang="en-IN" sz="3400" u="sng" dirty="0"/>
              <a:t>Input</a:t>
            </a:r>
            <a:r>
              <a:rPr lang="en-IN" sz="3400" dirty="0"/>
              <a:t>:</a:t>
            </a:r>
          </a:p>
          <a:p>
            <a:pPr lvl="1"/>
            <a:r>
              <a:rPr lang="en-IN" sz="2900" dirty="0" err="1"/>
              <a:t>jump_address_pm</a:t>
            </a:r>
            <a:endParaRPr lang="en-IN" sz="2900" dirty="0"/>
          </a:p>
          <a:p>
            <a:pPr lvl="1"/>
            <a:r>
              <a:rPr lang="en-IN" sz="2900" dirty="0" err="1"/>
              <a:t>current_address</a:t>
            </a:r>
            <a:endParaRPr lang="en-IN" sz="2900" dirty="0"/>
          </a:p>
          <a:p>
            <a:pPr lvl="1"/>
            <a:r>
              <a:rPr lang="en-IN" sz="2900" dirty="0"/>
              <a:t>op(Opcode)</a:t>
            </a:r>
          </a:p>
          <a:p>
            <a:pPr lvl="1"/>
            <a:r>
              <a:rPr lang="en-IN" sz="2900" dirty="0" err="1"/>
              <a:t>flag_ex</a:t>
            </a:r>
            <a:endParaRPr lang="en-IN" sz="2900" dirty="0"/>
          </a:p>
          <a:p>
            <a:pPr lvl="1"/>
            <a:r>
              <a:rPr lang="en-IN" sz="2900" dirty="0" err="1"/>
              <a:t>clk</a:t>
            </a:r>
            <a:endParaRPr lang="en-IN" sz="2900" dirty="0"/>
          </a:p>
          <a:p>
            <a:pPr lvl="1"/>
            <a:r>
              <a:rPr lang="en-IN" sz="2900" dirty="0"/>
              <a:t>Reset</a:t>
            </a:r>
          </a:p>
          <a:p>
            <a:pPr lvl="1"/>
            <a:r>
              <a:rPr lang="en-IN" sz="2900" dirty="0"/>
              <a:t>interrupt</a:t>
            </a:r>
          </a:p>
          <a:p>
            <a:endParaRPr lang="en-IN" dirty="0"/>
          </a:p>
          <a:p>
            <a:r>
              <a:rPr lang="en-IN" sz="3400" u="sng" dirty="0"/>
              <a:t>Output</a:t>
            </a:r>
            <a:r>
              <a:rPr lang="en-IN" sz="3400" dirty="0"/>
              <a:t>:</a:t>
            </a:r>
          </a:p>
          <a:p>
            <a:pPr lvl="1"/>
            <a:r>
              <a:rPr lang="en-IN" sz="2900" dirty="0" err="1"/>
              <a:t>jump_loc</a:t>
            </a:r>
            <a:r>
              <a:rPr lang="en-IN" sz="2900" dirty="0"/>
              <a:t> 	</a:t>
            </a:r>
          </a:p>
          <a:p>
            <a:pPr lvl="1"/>
            <a:r>
              <a:rPr lang="en-IN" sz="2900" dirty="0" err="1"/>
              <a:t>pc_mux_sel</a:t>
            </a:r>
            <a:endParaRPr lang="en-IN" sz="2900" dirty="0"/>
          </a:p>
          <a:p>
            <a:endParaRPr lang="en-IN" dirty="0"/>
          </a:p>
          <a:p>
            <a:r>
              <a:rPr lang="en-IN" sz="3400" u="sng" dirty="0"/>
              <a:t>Functionality</a:t>
            </a:r>
            <a:r>
              <a:rPr lang="en-IN" sz="3400" dirty="0"/>
              <a:t>:-</a:t>
            </a:r>
            <a:r>
              <a:rPr lang="en-IN" sz="2900" dirty="0"/>
              <a:t>Determines jump location and provide signal for branching</a:t>
            </a:r>
            <a:r>
              <a:rPr lang="en-IN" sz="3200" dirty="0"/>
              <a:t>.</a:t>
            </a:r>
          </a:p>
        </p:txBody>
      </p:sp>
      <p:pic>
        <p:nvPicPr>
          <p:cNvPr id="6" name="Content Placeholder 5">
            <a:extLst>
              <a:ext uri="{FF2B5EF4-FFF2-40B4-BE49-F238E27FC236}">
                <a16:creationId xmlns:a16="http://schemas.microsoft.com/office/drawing/2014/main" id="{055D930C-ADDB-4D4C-A1B6-4C004A4B12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49480"/>
            <a:ext cx="5181600" cy="4303628"/>
          </a:xfrm>
        </p:spPr>
      </p:pic>
    </p:spTree>
    <p:extLst>
      <p:ext uri="{BB962C8B-B14F-4D97-AF65-F5344CB8AC3E}">
        <p14:creationId xmlns:p14="http://schemas.microsoft.com/office/powerpoint/2010/main" val="355199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62FE-A858-41BE-85CE-3E1494BA61AB}"/>
              </a:ext>
            </a:extLst>
          </p:cNvPr>
          <p:cNvSpPr>
            <a:spLocks noGrp="1"/>
          </p:cNvSpPr>
          <p:nvPr>
            <p:ph type="title"/>
          </p:nvPr>
        </p:nvSpPr>
        <p:spPr/>
        <p:txBody>
          <a:bodyPr/>
          <a:lstStyle/>
          <a:p>
            <a:r>
              <a:rPr lang="en-IN" b="1" dirty="0"/>
              <a:t>		Dependency Check Block</a:t>
            </a:r>
          </a:p>
        </p:txBody>
      </p:sp>
      <p:sp>
        <p:nvSpPr>
          <p:cNvPr id="3" name="Content Placeholder 2">
            <a:extLst>
              <a:ext uri="{FF2B5EF4-FFF2-40B4-BE49-F238E27FC236}">
                <a16:creationId xmlns:a16="http://schemas.microsoft.com/office/drawing/2014/main" id="{B92DF845-4936-4E97-8FDE-0609CF42B6FD}"/>
              </a:ext>
            </a:extLst>
          </p:cNvPr>
          <p:cNvSpPr>
            <a:spLocks noGrp="1"/>
          </p:cNvSpPr>
          <p:nvPr>
            <p:ph sz="half" idx="1"/>
          </p:nvPr>
        </p:nvSpPr>
        <p:spPr>
          <a:xfrm>
            <a:off x="838200" y="1825625"/>
            <a:ext cx="5181600" cy="4965792"/>
          </a:xfrm>
        </p:spPr>
        <p:txBody>
          <a:bodyPr>
            <a:normAutofit fontScale="62500" lnSpcReduction="20000"/>
          </a:bodyPr>
          <a:lstStyle/>
          <a:p>
            <a:r>
              <a:rPr lang="en-IN" sz="3800" u="sng" dirty="0"/>
              <a:t>Input</a:t>
            </a:r>
            <a:r>
              <a:rPr lang="en-IN" sz="3800" dirty="0"/>
              <a:t>:</a:t>
            </a:r>
          </a:p>
          <a:p>
            <a:pPr lvl="1"/>
            <a:r>
              <a:rPr lang="en-IN" sz="3200" dirty="0"/>
              <a:t>Ins</a:t>
            </a:r>
          </a:p>
          <a:p>
            <a:pPr lvl="1"/>
            <a:r>
              <a:rPr lang="en-IN" sz="3200" dirty="0" err="1"/>
              <a:t>Clk</a:t>
            </a:r>
            <a:endParaRPr lang="en-IN" sz="3200" dirty="0"/>
          </a:p>
          <a:p>
            <a:pPr lvl="1"/>
            <a:r>
              <a:rPr lang="en-IN" sz="3200" dirty="0"/>
              <a:t>reset</a:t>
            </a:r>
          </a:p>
          <a:p>
            <a:r>
              <a:rPr lang="en-IN" sz="3800" u="sng" dirty="0"/>
              <a:t>Output</a:t>
            </a:r>
            <a:r>
              <a:rPr lang="en-IN" sz="3800" dirty="0"/>
              <a:t>:</a:t>
            </a:r>
          </a:p>
          <a:p>
            <a:pPr lvl="1"/>
            <a:r>
              <a:rPr lang="en-IN" sz="3200" dirty="0" err="1"/>
              <a:t>Imm</a:t>
            </a:r>
            <a:endParaRPr lang="en-IN" sz="3200" dirty="0"/>
          </a:p>
          <a:p>
            <a:pPr lvl="1"/>
            <a:r>
              <a:rPr lang="en-IN" sz="3200" dirty="0" err="1"/>
              <a:t>op_dec</a:t>
            </a:r>
            <a:endParaRPr lang="en-IN" sz="3200" dirty="0"/>
          </a:p>
          <a:p>
            <a:pPr lvl="1"/>
            <a:r>
              <a:rPr lang="en-IN" sz="3200" dirty="0" err="1"/>
              <a:t>RW_dm</a:t>
            </a:r>
            <a:endParaRPr lang="en-IN" sz="3200" dirty="0"/>
          </a:p>
          <a:p>
            <a:pPr lvl="1"/>
            <a:r>
              <a:rPr lang="en-IN" sz="3200" dirty="0" err="1"/>
              <a:t>mux_sel_A</a:t>
            </a:r>
            <a:endParaRPr lang="en-IN" sz="3200" dirty="0"/>
          </a:p>
          <a:p>
            <a:pPr lvl="1"/>
            <a:r>
              <a:rPr lang="en-IN" sz="3200" dirty="0" err="1"/>
              <a:t>mux_sel_B</a:t>
            </a:r>
            <a:endParaRPr lang="en-IN" sz="3200" dirty="0"/>
          </a:p>
          <a:p>
            <a:pPr lvl="1"/>
            <a:r>
              <a:rPr lang="en-IN" sz="3200" dirty="0" err="1"/>
              <a:t>imm_sel</a:t>
            </a:r>
            <a:endParaRPr lang="en-IN" sz="3200" dirty="0"/>
          </a:p>
          <a:p>
            <a:pPr lvl="1"/>
            <a:r>
              <a:rPr lang="en-IN" sz="3200" dirty="0" err="1"/>
              <a:t>mem_en_ex</a:t>
            </a:r>
            <a:endParaRPr lang="en-IN" sz="3200" dirty="0"/>
          </a:p>
          <a:p>
            <a:pPr lvl="1"/>
            <a:r>
              <a:rPr lang="en-IN" sz="3200" dirty="0" err="1"/>
              <a:t>mem_rw_ex</a:t>
            </a:r>
            <a:endParaRPr lang="en-IN" sz="3200" dirty="0"/>
          </a:p>
          <a:p>
            <a:pPr lvl="1"/>
            <a:r>
              <a:rPr lang="en-IN" sz="3200" dirty="0" err="1"/>
              <a:t>mem_mux_sel_dm</a:t>
            </a:r>
            <a:endParaRPr lang="en-IN" sz="3200" dirty="0"/>
          </a:p>
          <a:p>
            <a:r>
              <a:rPr lang="en-IN" sz="3800" u="sng" dirty="0"/>
              <a:t>Functionality</a:t>
            </a:r>
            <a:r>
              <a:rPr lang="en-IN" sz="3800" dirty="0"/>
              <a:t>:-</a:t>
            </a:r>
            <a:r>
              <a:rPr lang="en-IN" sz="4400" dirty="0"/>
              <a:t> </a:t>
            </a:r>
            <a:r>
              <a:rPr lang="en-IN" sz="3200" dirty="0"/>
              <a:t>Checks data dependency amongst instruction and generates signals for forwarding.</a:t>
            </a:r>
          </a:p>
        </p:txBody>
      </p:sp>
      <p:pic>
        <p:nvPicPr>
          <p:cNvPr id="6" name="Content Placeholder 5">
            <a:extLst>
              <a:ext uri="{FF2B5EF4-FFF2-40B4-BE49-F238E27FC236}">
                <a16:creationId xmlns:a16="http://schemas.microsoft.com/office/drawing/2014/main" id="{F0ABE582-3BC8-4CCB-A3F8-8B3663EFB3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86847"/>
            <a:ext cx="5181600" cy="3028894"/>
          </a:xfrm>
        </p:spPr>
      </p:pic>
    </p:spTree>
    <p:extLst>
      <p:ext uri="{BB962C8B-B14F-4D97-AF65-F5344CB8AC3E}">
        <p14:creationId xmlns:p14="http://schemas.microsoft.com/office/powerpoint/2010/main" val="209889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F6F8-AF87-486D-85F7-3713BE1CAE36}"/>
              </a:ext>
            </a:extLst>
          </p:cNvPr>
          <p:cNvSpPr>
            <a:spLocks noGrp="1"/>
          </p:cNvSpPr>
          <p:nvPr>
            <p:ph type="title"/>
          </p:nvPr>
        </p:nvSpPr>
        <p:spPr/>
        <p:txBody>
          <a:bodyPr/>
          <a:lstStyle/>
          <a:p>
            <a:r>
              <a:rPr lang="en-IN" dirty="0"/>
              <a:t>			</a:t>
            </a:r>
            <a:r>
              <a:rPr lang="en-IN" b="1" dirty="0"/>
              <a:t>Write Back Block</a:t>
            </a:r>
          </a:p>
        </p:txBody>
      </p:sp>
      <p:sp>
        <p:nvSpPr>
          <p:cNvPr id="3" name="Content Placeholder 2">
            <a:extLst>
              <a:ext uri="{FF2B5EF4-FFF2-40B4-BE49-F238E27FC236}">
                <a16:creationId xmlns:a16="http://schemas.microsoft.com/office/drawing/2014/main" id="{D863E5F7-3DA5-4D21-B808-86AAFB55F321}"/>
              </a:ext>
            </a:extLst>
          </p:cNvPr>
          <p:cNvSpPr>
            <a:spLocks noGrp="1"/>
          </p:cNvSpPr>
          <p:nvPr>
            <p:ph sz="half" idx="1"/>
          </p:nvPr>
        </p:nvSpPr>
        <p:spPr/>
        <p:txBody>
          <a:bodyPr/>
          <a:lstStyle/>
          <a:p>
            <a:r>
              <a:rPr lang="en-IN" sz="2400" u="sng" dirty="0"/>
              <a:t>Input</a:t>
            </a:r>
            <a:r>
              <a:rPr lang="en-IN" sz="2400" dirty="0"/>
              <a:t>:</a:t>
            </a:r>
          </a:p>
          <a:p>
            <a:pPr lvl="1"/>
            <a:r>
              <a:rPr lang="en-IN" sz="2000" dirty="0" err="1"/>
              <a:t>clk</a:t>
            </a:r>
            <a:endParaRPr lang="en-IN" sz="2000" dirty="0"/>
          </a:p>
          <a:p>
            <a:pPr lvl="1"/>
            <a:r>
              <a:rPr lang="en-IN" sz="2000" dirty="0"/>
              <a:t>reset</a:t>
            </a:r>
          </a:p>
          <a:p>
            <a:pPr lvl="1"/>
            <a:r>
              <a:rPr lang="en-IN" sz="2000" dirty="0" err="1"/>
              <a:t>ans_dm</a:t>
            </a:r>
            <a:endParaRPr lang="en-IN" sz="2000" dirty="0"/>
          </a:p>
          <a:p>
            <a:endParaRPr lang="en-IN" dirty="0"/>
          </a:p>
          <a:p>
            <a:r>
              <a:rPr lang="en-IN" sz="2400" u="sng" dirty="0"/>
              <a:t>Output</a:t>
            </a:r>
            <a:r>
              <a:rPr lang="en-IN" sz="2400" dirty="0"/>
              <a:t>:</a:t>
            </a:r>
            <a:r>
              <a:rPr lang="en-IN" dirty="0"/>
              <a:t> </a:t>
            </a:r>
          </a:p>
          <a:p>
            <a:pPr lvl="1"/>
            <a:r>
              <a:rPr lang="en-IN" sz="2000" dirty="0" err="1"/>
              <a:t>ans_wb</a:t>
            </a:r>
            <a:endParaRPr lang="en-IN" sz="2000" dirty="0"/>
          </a:p>
          <a:p>
            <a:endParaRPr lang="en-IN" dirty="0"/>
          </a:p>
          <a:p>
            <a:r>
              <a:rPr lang="en-IN" sz="2400" u="sng" dirty="0"/>
              <a:t>Functionality</a:t>
            </a:r>
            <a:r>
              <a:rPr lang="en-IN" sz="2400" dirty="0"/>
              <a:t>:-</a:t>
            </a:r>
            <a:r>
              <a:rPr lang="en-IN" sz="2000" dirty="0"/>
              <a:t> Writes data back into register bank.</a:t>
            </a:r>
          </a:p>
        </p:txBody>
      </p:sp>
      <p:pic>
        <p:nvPicPr>
          <p:cNvPr id="6" name="Content Placeholder 5">
            <a:extLst>
              <a:ext uri="{FF2B5EF4-FFF2-40B4-BE49-F238E27FC236}">
                <a16:creationId xmlns:a16="http://schemas.microsoft.com/office/drawing/2014/main" id="{9A12B3FB-619F-4F42-9B2F-2A93239C63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8817" y="3296383"/>
            <a:ext cx="3528366" cy="1409822"/>
          </a:xfrm>
        </p:spPr>
      </p:pic>
    </p:spTree>
    <p:extLst>
      <p:ext uri="{BB962C8B-B14F-4D97-AF65-F5344CB8AC3E}">
        <p14:creationId xmlns:p14="http://schemas.microsoft.com/office/powerpoint/2010/main" val="378382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1001</TotalTime>
  <Words>1121</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COMPUTER ORGANIZATION LAB</vt:lpstr>
      <vt:lpstr>   Instruction Memory Block</vt:lpstr>
      <vt:lpstr>    Register Bank  </vt:lpstr>
      <vt:lpstr>   Execution Block</vt:lpstr>
      <vt:lpstr>    Data Memory Block</vt:lpstr>
      <vt:lpstr>   Stall Control Block</vt:lpstr>
      <vt:lpstr>   Jump Control Block</vt:lpstr>
      <vt:lpstr>  Dependency Check Block</vt:lpstr>
      <vt:lpstr>   Write Back Block</vt:lpstr>
      <vt:lpstr>      RESULTS</vt:lpstr>
      <vt:lpstr>BEHAVIOURAL SIMULATION OF MULTIPLICATION</vt:lpstr>
      <vt:lpstr>      RESULTS</vt:lpstr>
      <vt:lpstr>    BEHAVIOURAL SIMULATION OF ADDITION</vt:lpstr>
      <vt:lpstr>COMPARISON BETWEEN MIPS AND 8085 PROCESSOR</vt:lpstr>
      <vt:lpstr>         PROBLEMS FACED AND THEIR SOLUTION</vt:lpstr>
      <vt:lpstr>       FUTURE WORK</vt:lpstr>
      <vt:lpstr>PowerPoint Presentation</vt:lpstr>
      <vt:lpstr>PowerPoint Presentation</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NUMBER-10       TUESDAY BATCH</dc:title>
  <dc:creator>jayshah1312@outlook.com</dc:creator>
  <cp:lastModifiedBy>jayshah1312@outlook.com</cp:lastModifiedBy>
  <cp:revision>147</cp:revision>
  <dcterms:created xsi:type="dcterms:W3CDTF">2018-12-02T05:33:06Z</dcterms:created>
  <dcterms:modified xsi:type="dcterms:W3CDTF">2018-12-03T08:18:39Z</dcterms:modified>
</cp:coreProperties>
</file>