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Old Standard TT"/>
      <p:regular r:id="rId30"/>
      <p:bold r:id="rId31"/>
      <p: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976">
          <p15:clr>
            <a:srgbClr val="747775"/>
          </p15:clr>
        </p15:guide>
      </p15:sldGuideLst>
    </p:ext>
    <p:ext uri="GoogleSlidesCustomDataVersion2">
      <go:slidesCustomData xmlns:go="http://customooxmlschemas.google.com/" r:id="rId33" roundtripDataSignature="AMtx7mguGKr5U0ODqjelpycb+up6SzH5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9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ldStandardTT-bold.fntdata"/><Relationship Id="rId30" Type="http://schemas.openxmlformats.org/officeDocument/2006/relationships/font" Target="fonts/OldStandardTT-regular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ef807aaaa_5_1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ef807aaaa_5_1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020dfbdfe_2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e020dfbdfe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ef807aaaa_5_1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31ef807aaaa_5_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23cc097c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2723cc097c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ef807aaaa_5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31ef807aaaa_5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020dfbdfe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2e020dfbdfe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ef807aaaa_5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31ef807aaaa_5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23cc097c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723cc097c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ef807aaaa_5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31ef807aaaa_5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020dfbdfe_2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e020dfbdfe_2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1ef807aaaa_5_94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g31ef807aaaa_5_940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g31ef807aaaa_5_940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g31ef807aaaa_5_94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g31ef807aaaa_5_9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1ef807aaaa_5_980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g31ef807aaaa_5_98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31ef807aaaa_5_9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1ef807aaaa_5_9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g31ef807aaaa_5_94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g31ef807aaaa_5_94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g31ef807aaaa_5_9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31ef807aaaa_5_95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g31ef807aaaa_5_95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g31ef807aaaa_5_95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31ef807aaaa_5_9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1ef807aaaa_5_95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g31ef807aaaa_5_95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31ef807aaaa_5_95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31ef807aaaa_5_9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1ef807aaaa_5_96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g31ef807aaaa_5_9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1ef807aaaa_5_9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31ef807aaaa_5_9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31ef807aaaa_5_9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1ef807aaaa_5_96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g31ef807aaaa_5_9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1ef807aaaa_5_97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g31ef807aaaa_5_970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g31ef807aaaa_5_970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g31ef807aaaa_5_97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31ef807aaaa_5_97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g31ef807aaaa_5_9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1ef807aaaa_5_97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31ef807aaaa_5_9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1ef807aaaa_5_9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g31ef807aaaa_5_93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g31ef807aaaa_5_9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466950" y="167350"/>
            <a:ext cx="8210100" cy="14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80">
                <a:latin typeface="Arial"/>
                <a:ea typeface="Arial"/>
                <a:cs typeface="Arial"/>
                <a:sym typeface="Arial"/>
              </a:rPr>
              <a:t>A Data-Driven Insight to Enhancing Stress Management Through Chatbot Interaction Among Undergraduate Students</a:t>
            </a:r>
            <a:endParaRPr b="1" sz="24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"/>
          <p:cNvSpPr txBox="1"/>
          <p:nvPr/>
        </p:nvSpPr>
        <p:spPr>
          <a:xfrm>
            <a:off x="510750" y="2461000"/>
            <a:ext cx="8122500" cy="13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MD. Mohibur Zaman, MD. Rifat Rahman, Mehbub Shifat ur Rasul, MD Showrav Zaman, Mohyminul Islam Fahim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Department of Computer Science and Engineering, BRAC University, Dhaka, Bangladesh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{md.mohibur.zaman, md.rifat.rahman1, mehbub.shifat.ur.rasul, md.showrav.zaman,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mohyminul.islam.fahim}@g.bracu.ac.bd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Paper ID: 252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Presented By: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MD. Mohibur Zaman</a:t>
            </a:r>
            <a:r>
              <a:rPr b="1"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452500" y="3537100"/>
            <a:ext cx="731700" cy="15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ef807aaaa_5_10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136" name="Google Shape;136;g31ef807aaaa_5_10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850" y="698400"/>
            <a:ext cx="5512975" cy="42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31ef807aaaa_5_1065"/>
          <p:cNvSpPr txBox="1"/>
          <p:nvPr>
            <p:ph type="title"/>
          </p:nvPr>
        </p:nvSpPr>
        <p:spPr>
          <a:xfrm flipH="1">
            <a:off x="634650" y="163200"/>
            <a:ext cx="5181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/>
              <a:t>Result Analysis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037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51100"/>
            <a:ext cx="4571999" cy="13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1899" y="824038"/>
            <a:ext cx="4267200" cy="349541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>
            <p:ph type="title"/>
          </p:nvPr>
        </p:nvSpPr>
        <p:spPr>
          <a:xfrm flipH="1">
            <a:off x="-349750" y="728850"/>
            <a:ext cx="5181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6666"/>
              <a:buNone/>
            </a:pPr>
            <a:r>
              <a:rPr b="1" lang="en" sz="3000">
                <a:solidFill>
                  <a:schemeClr val="dk1"/>
                </a:solidFill>
              </a:rPr>
              <a:t>Result Analysis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8"/>
          <p:cNvSpPr txBox="1"/>
          <p:nvPr>
            <p:ph type="title"/>
          </p:nvPr>
        </p:nvSpPr>
        <p:spPr>
          <a:xfrm flipH="1">
            <a:off x="626375" y="330450"/>
            <a:ext cx="5376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b="1" lang="en"/>
              <a:t>Chatbot Application Development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/>
          </a:p>
        </p:txBody>
      </p:sp>
      <p:sp>
        <p:nvSpPr>
          <p:cNvPr id="151" name="Google Shape;151;p38"/>
          <p:cNvSpPr txBox="1"/>
          <p:nvPr>
            <p:ph idx="12" type="sldNum"/>
          </p:nvPr>
        </p:nvSpPr>
        <p:spPr>
          <a:xfrm flipH="1">
            <a:off x="8527425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38"/>
          <p:cNvSpPr txBox="1"/>
          <p:nvPr>
            <p:ph idx="1" type="body"/>
          </p:nvPr>
        </p:nvSpPr>
        <p:spPr>
          <a:xfrm flipH="1">
            <a:off x="329850" y="1056186"/>
            <a:ext cx="8484300" cy="3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Utilizing Flask framework for development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Implementing a pre-trained decision tree model to predict depression severity from user inputs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Enable user interaction via multi-page web forms to collect data on stress and depression factors.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Store data across pages using session objects for a seamless experience.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Map model predictions to categories with descriptions and recommendations.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020dfbdfe_2_2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g2e020dfbdfe_2_225"/>
          <p:cNvSpPr txBox="1"/>
          <p:nvPr/>
        </p:nvSpPr>
        <p:spPr>
          <a:xfrm>
            <a:off x="3961075" y="4648350"/>
            <a:ext cx="101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Preview 1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g2e020dfbdfe_2_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50" y="1179413"/>
            <a:ext cx="8432901" cy="32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2e020dfbdfe_2_225"/>
          <p:cNvSpPr txBox="1"/>
          <p:nvPr>
            <p:ph type="title"/>
          </p:nvPr>
        </p:nvSpPr>
        <p:spPr>
          <a:xfrm flipH="1">
            <a:off x="3029850" y="497100"/>
            <a:ext cx="30843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b="1" lang="en"/>
              <a:t>Web App Interface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41"/>
          <p:cNvSpPr txBox="1"/>
          <p:nvPr>
            <p:ph idx="1" type="body"/>
          </p:nvPr>
        </p:nvSpPr>
        <p:spPr>
          <a:xfrm flipH="1">
            <a:off x="406050" y="1395775"/>
            <a:ext cx="84843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Identifies key factors of undergraduate student stress and their mental health impact.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Uses ML algorithms and HCI techniques to analyze stress patterns.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Implements a chatbot for stress management based on depression levels.</a:t>
            </a:r>
            <a:endParaRPr sz="1500"/>
          </a:p>
        </p:txBody>
      </p:sp>
      <p:sp>
        <p:nvSpPr>
          <p:cNvPr id="167" name="Google Shape;167;p41"/>
          <p:cNvSpPr txBox="1"/>
          <p:nvPr>
            <p:ph type="title"/>
          </p:nvPr>
        </p:nvSpPr>
        <p:spPr>
          <a:xfrm flipH="1">
            <a:off x="511950" y="1002050"/>
            <a:ext cx="51810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/>
              <a:t>Contribution</a:t>
            </a:r>
            <a:endParaRPr b="1" sz="1800"/>
          </a:p>
        </p:txBody>
      </p:sp>
      <p:sp>
        <p:nvSpPr>
          <p:cNvPr id="168" name="Google Shape;168;p41"/>
          <p:cNvSpPr txBox="1"/>
          <p:nvPr>
            <p:ph idx="1" type="body"/>
          </p:nvPr>
        </p:nvSpPr>
        <p:spPr>
          <a:xfrm flipH="1">
            <a:off x="435750" y="2965475"/>
            <a:ext cx="84843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Scale dataset to improve model accuracy and performance.</a:t>
            </a:r>
            <a:endParaRPr baseline="30000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Partner with a diverse group of medical specialists to enhance intervention strategies tailored to individual needs.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Expand parameters and integrate natural language processing (NLP) for more interactive chatbot responses.</a:t>
            </a:r>
            <a:endParaRPr sz="1600"/>
          </a:p>
        </p:txBody>
      </p:sp>
      <p:sp>
        <p:nvSpPr>
          <p:cNvPr id="169" name="Google Shape;169;p41"/>
          <p:cNvSpPr txBox="1"/>
          <p:nvPr>
            <p:ph type="title"/>
          </p:nvPr>
        </p:nvSpPr>
        <p:spPr>
          <a:xfrm flipH="1">
            <a:off x="541650" y="2571750"/>
            <a:ext cx="51810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/>
              <a:t>Future Work</a:t>
            </a:r>
            <a:endParaRPr b="1" sz="1800"/>
          </a:p>
        </p:txBody>
      </p:sp>
      <p:sp>
        <p:nvSpPr>
          <p:cNvPr id="170" name="Google Shape;170;p41"/>
          <p:cNvSpPr txBox="1"/>
          <p:nvPr>
            <p:ph type="title"/>
          </p:nvPr>
        </p:nvSpPr>
        <p:spPr>
          <a:xfrm flipH="1">
            <a:off x="435975" y="303025"/>
            <a:ext cx="17964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600"/>
              <a:t>Conclusion</a:t>
            </a:r>
            <a:endParaRPr b="1" sz="2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4"/>
          <p:cNvSpPr txBox="1"/>
          <p:nvPr>
            <p:ph idx="1" type="body"/>
          </p:nvPr>
        </p:nvSpPr>
        <p:spPr>
          <a:xfrm>
            <a:off x="484200" y="1269125"/>
            <a:ext cx="8175600" cy="31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434343"/>
                </a:solidFill>
              </a:rPr>
              <a:t>S. K. Sen, M. S. A. Apurba, P. Mrittika, M. T. Anwar, A. Islam, and J. Noor, “Unveiling shadows: A data-driven insight on depression among bangladeshi university students,” Jannatun, Unveiling Shadows: A Data-Driven Insight on Depression Among Bangladeshi University Students,53</a:t>
            </a: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434343"/>
                </a:solidFill>
              </a:rPr>
              <a:t>J. M. Burns, T. A. Davenport, L. A. Durkin, G. M. Luscombe, and I. B. Hickie, “The internet as a setting for mental health service utilisation by young people,” Medical Journal of Australia, vol. 192, S22–S26, 2010.</a:t>
            </a: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n" sz="1100">
                <a:solidFill>
                  <a:srgbClr val="434343"/>
                </a:solidFill>
              </a:rPr>
              <a:t>A. Kruisselbrink Flatt, “A suffering generation: Six factors contributing to the mental health crisis in north american higher education.,” College Quarterly, vol. 16, no. 1, n1, 2013.</a:t>
            </a: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n" sz="1100">
                <a:solidFill>
                  <a:srgbClr val="434343"/>
                </a:solidFill>
              </a:rPr>
              <a:t>E. Martinez, C. Ordu, M. R. Della Sala, and A. McFarlane, “Striving to ob-tain a school-work-life balance: The full-time doctoral student,” International Journal of Doctoral Studies, vol. 8, p. 39, 2013.</a:t>
            </a: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n" sz="1100">
                <a:solidFill>
                  <a:srgbClr val="434343"/>
                </a:solidFill>
              </a:rPr>
              <a:t>S. Chancellor, M. L. Birnbaum, E. D. Caine, V. M. Silenzio, and M. De Choud-hury, “A taxonomy of ethical tensions in inferring mental health states from social media,” in Proceedings of the conference on fairness, accountability, and transparency, 2019, pp. 79–88</a:t>
            </a:r>
            <a:endParaRPr sz="11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176" name="Google Shape;17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44"/>
          <p:cNvSpPr txBox="1"/>
          <p:nvPr>
            <p:ph type="title"/>
          </p:nvPr>
        </p:nvSpPr>
        <p:spPr>
          <a:xfrm flipH="1">
            <a:off x="484200" y="690450"/>
            <a:ext cx="5181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6296"/>
              <a:buFont typeface="Arial"/>
              <a:buNone/>
            </a:pPr>
            <a:r>
              <a:rPr b="1" lang="en"/>
              <a:t>References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ef807aaaa_5_1081"/>
          <p:cNvSpPr txBox="1"/>
          <p:nvPr>
            <p:ph idx="1" type="body"/>
          </p:nvPr>
        </p:nvSpPr>
        <p:spPr>
          <a:xfrm>
            <a:off x="484200" y="1269125"/>
            <a:ext cx="8175600" cy="31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n" sz="1100">
                <a:solidFill>
                  <a:srgbClr val="434343"/>
                </a:solidFill>
              </a:rPr>
              <a:t>K. Doherty, J. Marcano-Belisario, M. Cohn, et al., “Engagement with men-tal health screening on mobile devices: Results from an antenatal feasibility study,” in Proceedings of the 2019 CHI Conference on Human Factors in Com-puting Systems, 2019, pp. 1–15.</a:t>
            </a: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n" sz="1100">
                <a:solidFill>
                  <a:srgbClr val="434343"/>
                </a:solidFill>
              </a:rPr>
              <a:t>S. Park, J. Choi, S. Lee, et al., “Designing a chatbot for a brief motivational interview on stress management: Qualitative case study,” Journal of medical Internet research, vol. 21, no. 4, e12231, 2019.</a:t>
            </a: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n" sz="1100">
                <a:solidFill>
                  <a:srgbClr val="434343"/>
                </a:solidFill>
              </a:rPr>
              <a:t>C. Pretorius, D. McCashin, N. Kavanagh, and D. Coyle, “Searching for mental health: A mixed-methods study of young people’s online help-seeking,” in Proceedings of the 2020 CHI Conference on Human Factors in Computing Systems, 2020, pp. 1–13</a:t>
            </a:r>
            <a:endParaRPr sz="1100">
              <a:solidFill>
                <a:srgbClr val="434343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n" sz="1100">
                <a:solidFill>
                  <a:srgbClr val="434343"/>
                </a:solidFill>
              </a:rPr>
              <a:t>N. Abbas, J. Whitfield, E. Atwell, H. Bowman, T. Pickard, and A. Walker, “Online chat and chatbots to enhance mature student engagement in higher education,” International Journal of Lifelong Education, vol. 41, no. 3, pp. 308–326, 2022.</a:t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183" name="Google Shape;183;g31ef807aaaa_5_10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g31ef807aaaa_5_1081"/>
          <p:cNvSpPr txBox="1"/>
          <p:nvPr>
            <p:ph type="title"/>
          </p:nvPr>
        </p:nvSpPr>
        <p:spPr>
          <a:xfrm flipH="1">
            <a:off x="484200" y="690450"/>
            <a:ext cx="5181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b="1" lang="en"/>
              <a:t>References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799375" y="13497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b="1" lang="en"/>
              <a:t>Stress management</a:t>
            </a:r>
            <a:endParaRPr b="1"/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729450" y="2078875"/>
            <a:ext cx="3318600" cy="18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48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Stress management involves techniques to reduce stress's negative effects and improve physical and mental health.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5200"/>
              <a:buNone/>
            </a:pPr>
            <a:r>
              <a:t/>
            </a:r>
            <a:endParaRPr sz="1700"/>
          </a:p>
        </p:txBody>
      </p:sp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 b="0" l="5752" r="5751" t="0"/>
          <a:stretch/>
        </p:blipFill>
        <p:spPr>
          <a:xfrm>
            <a:off x="4484125" y="1473775"/>
            <a:ext cx="4413101" cy="2798048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23cc097cd_0_25"/>
          <p:cNvSpPr txBox="1"/>
          <p:nvPr>
            <p:ph type="title"/>
          </p:nvPr>
        </p:nvSpPr>
        <p:spPr>
          <a:xfrm flipH="1">
            <a:off x="626300" y="330450"/>
            <a:ext cx="5181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b="1" lang="en"/>
              <a:t>Background and Motivations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/>
          </a:p>
        </p:txBody>
      </p:sp>
      <p:sp>
        <p:nvSpPr>
          <p:cNvPr id="76" name="Google Shape;76;g2723cc097cd_0_25"/>
          <p:cNvSpPr txBox="1"/>
          <p:nvPr>
            <p:ph idx="12" type="sldNum"/>
          </p:nvPr>
        </p:nvSpPr>
        <p:spPr>
          <a:xfrm flipH="1">
            <a:off x="8527425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g2723cc097cd_0_25"/>
          <p:cNvSpPr txBox="1"/>
          <p:nvPr>
            <p:ph idx="1" type="body"/>
          </p:nvPr>
        </p:nvSpPr>
        <p:spPr>
          <a:xfrm flipH="1">
            <a:off x="329850" y="1056186"/>
            <a:ext cx="8484300" cy="3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Students often face stress from academics, finances, and social pressures.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Unmanaged stress impacts harms grades, mental health and can lead to depression.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Counseling and self-help resources are often inaccessible.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Online tools offer support but lack personalization and are often not free.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Use data-driven methods for insights and interventions.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Deploy chatbots for personalized, scalable mental health support.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ef807aaaa_5_990"/>
          <p:cNvSpPr txBox="1"/>
          <p:nvPr>
            <p:ph type="title"/>
          </p:nvPr>
        </p:nvSpPr>
        <p:spPr>
          <a:xfrm flipH="1">
            <a:off x="581050" y="217325"/>
            <a:ext cx="5181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b="1" lang="en"/>
              <a:t>Related Works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/>
          </a:p>
        </p:txBody>
      </p:sp>
      <p:sp>
        <p:nvSpPr>
          <p:cNvPr id="83" name="Google Shape;83;g31ef807aaaa_5_990"/>
          <p:cNvSpPr txBox="1"/>
          <p:nvPr>
            <p:ph idx="1" type="body"/>
          </p:nvPr>
        </p:nvSpPr>
        <p:spPr>
          <a:xfrm flipH="1">
            <a:off x="329850" y="865649"/>
            <a:ext cx="84843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   Technology Intervention for Mental Health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Some of the papers explore various technology-based interventions, including chatbots and mobile applications, designed to address mental health challenges.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Atena chatbot by Gabrielli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Chatbot by Patel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    Effectiveness of Chatbots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Findings indicate that chatbots, such as "Atena", show promise in promoting interaction, enhancing sense of belonging, and reducing stress and anxiety symptoms among students.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Mixed Methods Approach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Researchers employed a mixed-methods approach involving surveys, interviews, and experimental studies to assess the effectiveness and acceptance of these interventions.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Challenges and Future Directions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Despite positive results, challenges such as user engagement, technical issues, and preference for traditional platforms, highlight the need for further research and improvements in designing and implementing these interventions.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31ef807aaaa_5_990"/>
          <p:cNvSpPr txBox="1"/>
          <p:nvPr>
            <p:ph idx="12" type="sldNum"/>
          </p:nvPr>
        </p:nvSpPr>
        <p:spPr>
          <a:xfrm flipH="1">
            <a:off x="8527425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020dfbdfe_2_93"/>
          <p:cNvSpPr txBox="1"/>
          <p:nvPr>
            <p:ph type="title"/>
          </p:nvPr>
        </p:nvSpPr>
        <p:spPr>
          <a:xfrm flipH="1">
            <a:off x="329850" y="357850"/>
            <a:ext cx="5181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b="1" lang="en"/>
              <a:t>Key Steps of Methodology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/>
          </a:p>
        </p:txBody>
      </p:sp>
      <p:sp>
        <p:nvSpPr>
          <p:cNvPr id="90" name="Google Shape;90;g2e020dfbdfe_2_93"/>
          <p:cNvSpPr txBox="1"/>
          <p:nvPr>
            <p:ph idx="12" type="sldNum"/>
          </p:nvPr>
        </p:nvSpPr>
        <p:spPr>
          <a:xfrm flipH="1">
            <a:off x="8527425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g2e020dfbdfe_2_93"/>
          <p:cNvSpPr txBox="1"/>
          <p:nvPr>
            <p:ph idx="1" type="body"/>
          </p:nvPr>
        </p:nvSpPr>
        <p:spPr>
          <a:xfrm flipH="1">
            <a:off x="329850" y="1876484"/>
            <a:ext cx="8484300" cy="18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Developed a 30-question survey with Likert scale, binary, multiple choice, and demographic questions.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Employed a dedicated stress questionnaire for stress labeling.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Collected data via snowball sampling from various Discord and Facebook groups.</a:t>
            </a:r>
            <a:endParaRPr sz="1600"/>
          </a:p>
        </p:txBody>
      </p:sp>
      <p:sp>
        <p:nvSpPr>
          <p:cNvPr id="92" name="Google Shape;92;g2e020dfbdfe_2_93"/>
          <p:cNvSpPr txBox="1"/>
          <p:nvPr>
            <p:ph type="title"/>
          </p:nvPr>
        </p:nvSpPr>
        <p:spPr>
          <a:xfrm flipH="1">
            <a:off x="452825" y="1401325"/>
            <a:ext cx="51810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" sz="1800"/>
              <a:t>Data Collection</a:t>
            </a:r>
            <a:endParaRPr b="1" sz="18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ef807aaaa_5_1014"/>
          <p:cNvSpPr txBox="1"/>
          <p:nvPr>
            <p:ph type="title"/>
          </p:nvPr>
        </p:nvSpPr>
        <p:spPr>
          <a:xfrm flipH="1">
            <a:off x="329850" y="357850"/>
            <a:ext cx="5181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b="1" lang="en"/>
              <a:t>Key Steps of Methodology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/>
          </a:p>
        </p:txBody>
      </p:sp>
      <p:sp>
        <p:nvSpPr>
          <p:cNvPr id="98" name="Google Shape;98;g31ef807aaaa_5_1014"/>
          <p:cNvSpPr txBox="1"/>
          <p:nvPr>
            <p:ph idx="12" type="sldNum"/>
          </p:nvPr>
        </p:nvSpPr>
        <p:spPr>
          <a:xfrm flipH="1">
            <a:off x="8527425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g31ef807aaaa_5_1014"/>
          <p:cNvSpPr txBox="1"/>
          <p:nvPr>
            <p:ph idx="1" type="body"/>
          </p:nvPr>
        </p:nvSpPr>
        <p:spPr>
          <a:xfrm flipH="1">
            <a:off x="329850" y="1876484"/>
            <a:ext cx="8484300" cy="18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Verified survey questionnaire from BRAC University counselling unit.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Utilized a specialist-recommended stress questionnaire for stress labeling.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After classifying, the classification result also verified by expert for validation.</a:t>
            </a:r>
            <a:endParaRPr sz="1600"/>
          </a:p>
        </p:txBody>
      </p:sp>
      <p:sp>
        <p:nvSpPr>
          <p:cNvPr id="100" name="Google Shape;100;g31ef807aaaa_5_1014"/>
          <p:cNvSpPr txBox="1"/>
          <p:nvPr>
            <p:ph type="title"/>
          </p:nvPr>
        </p:nvSpPr>
        <p:spPr>
          <a:xfrm flipH="1">
            <a:off x="452825" y="1401325"/>
            <a:ext cx="51810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Authenticity Enhancement</a:t>
            </a:r>
            <a:endParaRPr b="1" sz="18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23cc097cd_0_114"/>
          <p:cNvSpPr txBox="1"/>
          <p:nvPr>
            <p:ph type="title"/>
          </p:nvPr>
        </p:nvSpPr>
        <p:spPr>
          <a:xfrm>
            <a:off x="459600" y="1249900"/>
            <a:ext cx="4112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b="1" lang="en"/>
              <a:t>Stress Level Mapping </a:t>
            </a:r>
            <a:endParaRPr b="1"/>
          </a:p>
        </p:txBody>
      </p:sp>
      <p:sp>
        <p:nvSpPr>
          <p:cNvPr id="106" name="Google Shape;106;g2723cc097cd_0_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g2723cc097cd_0_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5550" y="1249900"/>
            <a:ext cx="4079475" cy="349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2723cc097cd_0_1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5000" y="3274450"/>
            <a:ext cx="4440350" cy="147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2723cc097cd_0_114"/>
          <p:cNvSpPr txBox="1"/>
          <p:nvPr/>
        </p:nvSpPr>
        <p:spPr>
          <a:xfrm>
            <a:off x="394825" y="1854875"/>
            <a:ext cx="4024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use 15 score-based stress questionnaire with binary responses to assess stress levels.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‘Yes’ and ‘No’ response labeled as 1 and 0.</a:t>
            </a:r>
            <a:endParaRPr b="0" i="0" sz="13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g2723cc097cd_0_114"/>
          <p:cNvSpPr txBox="1"/>
          <p:nvPr>
            <p:ph type="title"/>
          </p:nvPr>
        </p:nvSpPr>
        <p:spPr>
          <a:xfrm flipH="1">
            <a:off x="329850" y="357850"/>
            <a:ext cx="5181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b="1" lang="en"/>
              <a:t>Key Steps of Methodology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ef807aaaa_5_1025"/>
          <p:cNvSpPr txBox="1"/>
          <p:nvPr>
            <p:ph type="title"/>
          </p:nvPr>
        </p:nvSpPr>
        <p:spPr>
          <a:xfrm flipH="1">
            <a:off x="329850" y="357850"/>
            <a:ext cx="5181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b="1" lang="en"/>
              <a:t>Key Steps of Methodology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/>
          </a:p>
        </p:txBody>
      </p:sp>
      <p:sp>
        <p:nvSpPr>
          <p:cNvPr id="116" name="Google Shape;116;g31ef807aaaa_5_1025"/>
          <p:cNvSpPr txBox="1"/>
          <p:nvPr>
            <p:ph idx="12" type="sldNum"/>
          </p:nvPr>
        </p:nvSpPr>
        <p:spPr>
          <a:xfrm flipH="1">
            <a:off x="8527425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g31ef807aaaa_5_1025"/>
          <p:cNvSpPr txBox="1"/>
          <p:nvPr>
            <p:ph idx="1" type="body"/>
          </p:nvPr>
        </p:nvSpPr>
        <p:spPr>
          <a:xfrm flipH="1">
            <a:off x="329850" y="1680894"/>
            <a:ext cx="8484300" cy="30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Identifying and handling null values in the dataset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Applying random imputation and sampling techniques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Detecting and managing outliers to enhance the accuracy and consistency of the data.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Converting categorical variables into numerical representations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Summarizing responses to extract key insights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Analyzing categorical data with descriptive statistics to identify key trends</a:t>
            </a:r>
            <a:endParaRPr sz="1600"/>
          </a:p>
        </p:txBody>
      </p:sp>
      <p:sp>
        <p:nvSpPr>
          <p:cNvPr id="118" name="Google Shape;118;g31ef807aaaa_5_1025"/>
          <p:cNvSpPr txBox="1"/>
          <p:nvPr>
            <p:ph type="title"/>
          </p:nvPr>
        </p:nvSpPr>
        <p:spPr>
          <a:xfrm flipH="1">
            <a:off x="443300" y="1153675"/>
            <a:ext cx="51810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/>
              <a:t>Data Pre-processing</a:t>
            </a:r>
            <a:endParaRPr b="1" sz="18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020dfbdfe_2_2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g2e020dfbdfe_2_214"/>
          <p:cNvSpPr txBox="1"/>
          <p:nvPr>
            <p:ph type="title"/>
          </p:nvPr>
        </p:nvSpPr>
        <p:spPr>
          <a:xfrm flipH="1">
            <a:off x="329850" y="357850"/>
            <a:ext cx="5181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rPr b="1" lang="en"/>
              <a:t>Key Steps of Methodology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/>
          </a:p>
        </p:txBody>
      </p:sp>
      <p:sp>
        <p:nvSpPr>
          <p:cNvPr id="125" name="Google Shape;125;g2e020dfbdfe_2_214"/>
          <p:cNvSpPr txBox="1"/>
          <p:nvPr>
            <p:ph idx="1" type="body"/>
          </p:nvPr>
        </p:nvSpPr>
        <p:spPr>
          <a:xfrm flipH="1">
            <a:off x="329850" y="1471975"/>
            <a:ext cx="84843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Applied a 0.12 threshold to retain strongly correlated features and excluding weaker ones.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Splitted data in 80% train and 20% test data.</a:t>
            </a:r>
            <a:endParaRPr sz="1300"/>
          </a:p>
        </p:txBody>
      </p:sp>
      <p:sp>
        <p:nvSpPr>
          <p:cNvPr id="126" name="Google Shape;126;g2e020dfbdfe_2_214"/>
          <p:cNvSpPr txBox="1"/>
          <p:nvPr>
            <p:ph type="title"/>
          </p:nvPr>
        </p:nvSpPr>
        <p:spPr>
          <a:xfrm flipH="1">
            <a:off x="435750" y="1078250"/>
            <a:ext cx="51810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600"/>
              <a:t>Feature Selection</a:t>
            </a:r>
            <a:endParaRPr b="1" sz="1600"/>
          </a:p>
        </p:txBody>
      </p:sp>
      <p:sp>
        <p:nvSpPr>
          <p:cNvPr id="127" name="Google Shape;127;g2e020dfbdfe_2_214"/>
          <p:cNvSpPr txBox="1"/>
          <p:nvPr>
            <p:ph idx="1" type="body"/>
          </p:nvPr>
        </p:nvSpPr>
        <p:spPr>
          <a:xfrm flipH="1">
            <a:off x="329850" y="2700775"/>
            <a:ext cx="84843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Explored a diverse set of ML algorithms including Logistic Regression, Random Forest, Gradient Boosting,</a:t>
            </a:r>
            <a:endParaRPr sz="13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Support Vector Machines, Decision Tree, AdaBoost, Naive Bayes</a:t>
            </a:r>
            <a:endParaRPr sz="1300"/>
          </a:p>
        </p:txBody>
      </p:sp>
      <p:sp>
        <p:nvSpPr>
          <p:cNvPr id="128" name="Google Shape;128;g2e020dfbdfe_2_214"/>
          <p:cNvSpPr txBox="1"/>
          <p:nvPr>
            <p:ph type="title"/>
          </p:nvPr>
        </p:nvSpPr>
        <p:spPr>
          <a:xfrm flipH="1">
            <a:off x="435750" y="2307050"/>
            <a:ext cx="51810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600"/>
              <a:t>Machine </a:t>
            </a:r>
            <a:r>
              <a:rPr b="1" lang="en" sz="1600"/>
              <a:t>Learning</a:t>
            </a:r>
            <a:r>
              <a:rPr b="1" lang="en" sz="1600"/>
              <a:t> Models</a:t>
            </a:r>
            <a:endParaRPr b="1" sz="1600"/>
          </a:p>
        </p:txBody>
      </p:sp>
      <p:sp>
        <p:nvSpPr>
          <p:cNvPr id="129" name="Google Shape;129;g2e020dfbdfe_2_214"/>
          <p:cNvSpPr txBox="1"/>
          <p:nvPr>
            <p:ph idx="1" type="body"/>
          </p:nvPr>
        </p:nvSpPr>
        <p:spPr>
          <a:xfrm flipH="1">
            <a:off x="329850" y="3915900"/>
            <a:ext cx="84843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Employed a comprehensive set of </a:t>
            </a:r>
            <a:r>
              <a:rPr lang="en" sz="1300"/>
              <a:t>metrics</a:t>
            </a:r>
            <a:r>
              <a:rPr lang="en" sz="1300"/>
              <a:t> , Roc curves to assess the models classification performance : accuracy, precision, F1 score, recall.</a:t>
            </a:r>
            <a:endParaRPr sz="1300"/>
          </a:p>
        </p:txBody>
      </p:sp>
      <p:sp>
        <p:nvSpPr>
          <p:cNvPr id="130" name="Google Shape;130;g2e020dfbdfe_2_214"/>
          <p:cNvSpPr txBox="1"/>
          <p:nvPr>
            <p:ph type="title"/>
          </p:nvPr>
        </p:nvSpPr>
        <p:spPr>
          <a:xfrm flipH="1">
            <a:off x="435750" y="3522175"/>
            <a:ext cx="51810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600"/>
              <a:t>Evaluation Metrics</a:t>
            </a:r>
            <a:endParaRPr b="1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