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3eacaf36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3eacaf36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3eacaf36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3eacaf36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c8d5746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c8d5746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3eacaf36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3eacaf36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c58b395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c58b395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52772bc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52772bc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c58b3958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c58b3958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224a293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224a293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224a2930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224a2930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a8c398e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a8c398e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3eacaf36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3eacaf36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sz="4500"/>
              <a:t>HS+ML: Выучивание эвристик </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ru"/>
              <a:t>Смолкина Юлия</a:t>
            </a:r>
            <a:endParaRPr/>
          </a:p>
          <a:p>
            <a:pPr indent="0" lvl="0" marL="0" rtl="0" algn="ctr">
              <a:spcBef>
                <a:spcPts val="0"/>
              </a:spcBef>
              <a:spcAft>
                <a:spcPts val="0"/>
              </a:spcAft>
              <a:buNone/>
            </a:pPr>
            <a:r>
              <a:rPr lang="ru"/>
              <a:t>Горбов Григорий</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254075" y="59050"/>
            <a:ext cx="8520600" cy="67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Базовые показатели</a:t>
            </a:r>
            <a:endParaRPr/>
          </a:p>
        </p:txBody>
      </p:sp>
      <p:sp>
        <p:nvSpPr>
          <p:cNvPr id="139" name="Google Shape;13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140" name="Google Shape;140;p22"/>
          <p:cNvSpPr/>
          <p:nvPr/>
        </p:nvSpPr>
        <p:spPr>
          <a:xfrm>
            <a:off x="254076" y="1133388"/>
            <a:ext cx="4033200" cy="179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1" name="Google Shape;141;p22"/>
          <p:cNvSpPr/>
          <p:nvPr/>
        </p:nvSpPr>
        <p:spPr>
          <a:xfrm>
            <a:off x="4490099" y="1089388"/>
            <a:ext cx="4102500" cy="179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2"/>
          <p:cNvSpPr/>
          <p:nvPr/>
        </p:nvSpPr>
        <p:spPr>
          <a:xfrm>
            <a:off x="1052750" y="3207514"/>
            <a:ext cx="5797200" cy="84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Анализ результатов</a:t>
            </a:r>
            <a:endParaRPr/>
          </a:p>
          <a:p>
            <a:pPr indent="0" lvl="0" marL="0" rtl="0" algn="ctr">
              <a:spcBef>
                <a:spcPts val="0"/>
              </a:spcBef>
              <a:spcAft>
                <a:spcPts val="0"/>
              </a:spcAft>
              <a:buNone/>
            </a:pPr>
            <a:r>
              <a:rPr lang="ru" sz="800"/>
              <a:t>* </a:t>
            </a:r>
            <a:r>
              <a:rPr lang="ru" sz="800"/>
              <a:t>All results shown are after 15 iterations of , training on 200 environments per iteration. Behavior Cloning trains on 600 environments</a:t>
            </a:r>
            <a:endParaRPr sz="800"/>
          </a:p>
        </p:txBody>
      </p:sp>
      <p:cxnSp>
        <p:nvCxnSpPr>
          <p:cNvPr id="143" name="Google Shape;143;p22"/>
          <p:cNvCxnSpPr>
            <a:stCxn id="140" idx="2"/>
            <a:endCxn id="142" idx="0"/>
          </p:cNvCxnSpPr>
          <p:nvPr/>
        </p:nvCxnSpPr>
        <p:spPr>
          <a:xfrm>
            <a:off x="2270676" y="2924688"/>
            <a:ext cx="1680600" cy="282900"/>
          </a:xfrm>
          <a:prstGeom prst="straightConnector1">
            <a:avLst/>
          </a:prstGeom>
          <a:noFill/>
          <a:ln cap="flat" cmpd="sng" w="9525">
            <a:solidFill>
              <a:schemeClr val="dk1"/>
            </a:solidFill>
            <a:prstDash val="solid"/>
            <a:round/>
            <a:headEnd len="med" w="med" type="none"/>
            <a:tailEnd len="med" w="med" type="none"/>
          </a:ln>
        </p:spPr>
      </p:cxnSp>
      <p:cxnSp>
        <p:nvCxnSpPr>
          <p:cNvPr id="144" name="Google Shape;144;p22"/>
          <p:cNvCxnSpPr>
            <a:stCxn id="141" idx="2"/>
            <a:endCxn id="142" idx="0"/>
          </p:cNvCxnSpPr>
          <p:nvPr/>
        </p:nvCxnSpPr>
        <p:spPr>
          <a:xfrm flipH="1">
            <a:off x="3951449" y="2880688"/>
            <a:ext cx="2589900" cy="326700"/>
          </a:xfrm>
          <a:prstGeom prst="straightConnector1">
            <a:avLst/>
          </a:prstGeom>
          <a:noFill/>
          <a:ln cap="flat" cmpd="sng" w="9525">
            <a:solidFill>
              <a:schemeClr val="dk1"/>
            </a:solidFill>
            <a:prstDash val="solid"/>
            <a:round/>
            <a:headEnd len="med" w="med" type="none"/>
            <a:tailEnd len="med" w="med" type="none"/>
          </a:ln>
        </p:spPr>
      </p:cxnSp>
      <p:pic>
        <p:nvPicPr>
          <p:cNvPr id="145" name="Google Shape;145;p22"/>
          <p:cNvPicPr preferRelativeResize="0"/>
          <p:nvPr/>
        </p:nvPicPr>
        <p:blipFill>
          <a:blip r:embed="rId3">
            <a:alphaModFix/>
          </a:blip>
          <a:stretch>
            <a:fillRect/>
          </a:stretch>
        </p:blipFill>
        <p:spPr>
          <a:xfrm>
            <a:off x="420096" y="1538688"/>
            <a:ext cx="3701153" cy="936600"/>
          </a:xfrm>
          <a:prstGeom prst="rect">
            <a:avLst/>
          </a:prstGeom>
          <a:noFill/>
          <a:ln>
            <a:noFill/>
          </a:ln>
        </p:spPr>
      </p:pic>
      <p:pic>
        <p:nvPicPr>
          <p:cNvPr id="146" name="Google Shape;146;p22"/>
          <p:cNvPicPr preferRelativeResize="0"/>
          <p:nvPr/>
        </p:nvPicPr>
        <p:blipFill>
          <a:blip r:embed="rId4">
            <a:alphaModFix/>
          </a:blip>
          <a:stretch>
            <a:fillRect/>
          </a:stretch>
        </p:blipFill>
        <p:spPr>
          <a:xfrm>
            <a:off x="4645500" y="1567417"/>
            <a:ext cx="3791700" cy="7387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120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Итоги</a:t>
            </a:r>
            <a:endParaRPr/>
          </a:p>
        </p:txBody>
      </p:sp>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53" name="Google Shape;153;p23"/>
          <p:cNvPicPr preferRelativeResize="0"/>
          <p:nvPr/>
        </p:nvPicPr>
        <p:blipFill>
          <a:blip r:embed="rId3">
            <a:alphaModFix/>
          </a:blip>
          <a:stretch>
            <a:fillRect/>
          </a:stretch>
        </p:blipFill>
        <p:spPr>
          <a:xfrm>
            <a:off x="251425" y="693125"/>
            <a:ext cx="5785948" cy="1878625"/>
          </a:xfrm>
          <a:prstGeom prst="rect">
            <a:avLst/>
          </a:prstGeom>
          <a:noFill/>
          <a:ln>
            <a:noFill/>
          </a:ln>
        </p:spPr>
      </p:pic>
      <p:sp>
        <p:nvSpPr>
          <p:cNvPr id="154" name="Google Shape;154;p23"/>
          <p:cNvSpPr txBox="1"/>
          <p:nvPr/>
        </p:nvSpPr>
        <p:spPr>
          <a:xfrm>
            <a:off x="6196975" y="693125"/>
            <a:ext cx="2737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accent2"/>
                </a:solidFill>
              </a:rPr>
              <a:t>Гит репозиторий  c описанием запуска и частью результатов - https://github.com/SmolkinaJulia/RL_SaIL_project</a:t>
            </a:r>
            <a:endParaRPr>
              <a:solidFill>
                <a:schemeClr val="accent2"/>
              </a:solidFill>
            </a:endParaRPr>
          </a:p>
        </p:txBody>
      </p:sp>
      <p:pic>
        <p:nvPicPr>
          <p:cNvPr id="155" name="Google Shape;155;p23"/>
          <p:cNvPicPr preferRelativeResize="0"/>
          <p:nvPr/>
        </p:nvPicPr>
        <p:blipFill>
          <a:blip r:embed="rId4">
            <a:alphaModFix/>
          </a:blip>
          <a:stretch>
            <a:fillRect/>
          </a:stretch>
        </p:blipFill>
        <p:spPr>
          <a:xfrm>
            <a:off x="4858217" y="2806300"/>
            <a:ext cx="3614233" cy="1798925"/>
          </a:xfrm>
          <a:prstGeom prst="rect">
            <a:avLst/>
          </a:prstGeom>
          <a:noFill/>
          <a:ln>
            <a:noFill/>
          </a:ln>
        </p:spPr>
      </p:pic>
      <p:pic>
        <p:nvPicPr>
          <p:cNvPr id="156" name="Google Shape;156;p23"/>
          <p:cNvPicPr preferRelativeResize="0"/>
          <p:nvPr/>
        </p:nvPicPr>
        <p:blipFill>
          <a:blip r:embed="rId5">
            <a:alphaModFix/>
          </a:blip>
          <a:stretch>
            <a:fillRect/>
          </a:stretch>
        </p:blipFill>
        <p:spPr>
          <a:xfrm>
            <a:off x="206227" y="2864300"/>
            <a:ext cx="3851825" cy="1798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62" name="Google Shape;162;p24"/>
          <p:cNvPicPr preferRelativeResize="0"/>
          <p:nvPr/>
        </p:nvPicPr>
        <p:blipFill>
          <a:blip r:embed="rId3">
            <a:alphaModFix/>
          </a:blip>
          <a:stretch>
            <a:fillRect/>
          </a:stretch>
        </p:blipFill>
        <p:spPr>
          <a:xfrm>
            <a:off x="1285527" y="338198"/>
            <a:ext cx="6572951" cy="3303175"/>
          </a:xfrm>
          <a:prstGeom prst="rect">
            <a:avLst/>
          </a:prstGeom>
          <a:noFill/>
          <a:ln>
            <a:noFill/>
          </a:ln>
        </p:spPr>
      </p:pic>
      <p:sp>
        <p:nvSpPr>
          <p:cNvPr id="163" name="Google Shape;163;p24"/>
          <p:cNvSpPr txBox="1"/>
          <p:nvPr/>
        </p:nvSpPr>
        <p:spPr>
          <a:xfrm>
            <a:off x="1655150" y="3788000"/>
            <a:ext cx="603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rPr>
              <a:t>Конкурентное преимущество SaIL это возможность сразу </a:t>
            </a:r>
            <a:r>
              <a:rPr lang="ru">
                <a:solidFill>
                  <a:schemeClr val="dk1"/>
                </a:solidFill>
              </a:rPr>
              <a:t>концентрироваться только на середине каньона в отличии от А* и делать почти в 100 раз меньше открытий</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20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Актуальность</a:t>
            </a:r>
            <a:endParaRPr/>
          </a:p>
          <a:p>
            <a:pPr indent="0" lvl="0" marL="0" rtl="0" algn="l">
              <a:spcBef>
                <a:spcPts val="0"/>
              </a:spcBef>
              <a:spcAft>
                <a:spcPts val="0"/>
              </a:spcAft>
              <a:buNone/>
            </a:pPr>
            <a:r>
              <a:t/>
            </a:r>
            <a:endParaRPr/>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62" name="Google Shape;62;p14"/>
          <p:cNvPicPr preferRelativeResize="0"/>
          <p:nvPr/>
        </p:nvPicPr>
        <p:blipFill>
          <a:blip r:embed="rId3">
            <a:alphaModFix/>
          </a:blip>
          <a:stretch>
            <a:fillRect/>
          </a:stretch>
        </p:blipFill>
        <p:spPr>
          <a:xfrm>
            <a:off x="294288" y="693125"/>
            <a:ext cx="3556148" cy="1531050"/>
          </a:xfrm>
          <a:prstGeom prst="rect">
            <a:avLst/>
          </a:prstGeom>
          <a:noFill/>
          <a:ln>
            <a:noFill/>
          </a:ln>
        </p:spPr>
      </p:pic>
      <p:sp>
        <p:nvSpPr>
          <p:cNvPr id="63" name="Google Shape;63;p14"/>
          <p:cNvSpPr txBox="1"/>
          <p:nvPr/>
        </p:nvSpPr>
        <p:spPr>
          <a:xfrm>
            <a:off x="4164000" y="386400"/>
            <a:ext cx="4668300" cy="47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300">
                <a:solidFill>
                  <a:schemeClr val="lt2"/>
                </a:solidFill>
              </a:rPr>
              <a:t>Задачи планирования движения роботов обычно решаются путем построения дерево поиска допустимых маневров от начальной до целевой конфигурации. </a:t>
            </a:r>
            <a:endParaRPr sz="1300">
              <a:solidFill>
                <a:schemeClr val="lt2"/>
              </a:solidFill>
            </a:endParaRPr>
          </a:p>
          <a:p>
            <a:pPr indent="0" lvl="0" marL="0" rtl="0" algn="l">
              <a:lnSpc>
                <a:spcPct val="115000"/>
              </a:lnSpc>
              <a:spcBef>
                <a:spcPts val="0"/>
              </a:spcBef>
              <a:spcAft>
                <a:spcPts val="0"/>
              </a:spcAft>
              <a:buNone/>
            </a:pPr>
            <a:r>
              <a:t/>
            </a:r>
            <a:endParaRPr sz="1300">
              <a:solidFill>
                <a:schemeClr val="lt2"/>
              </a:solidFill>
            </a:endParaRPr>
          </a:p>
          <a:p>
            <a:pPr indent="0" lvl="0" marL="0" rtl="0" algn="l">
              <a:lnSpc>
                <a:spcPct val="115000"/>
              </a:lnSpc>
              <a:spcBef>
                <a:spcPts val="0"/>
              </a:spcBef>
              <a:spcAft>
                <a:spcPts val="0"/>
              </a:spcAft>
              <a:buNone/>
            </a:pPr>
            <a:r>
              <a:rPr lang="ru" sz="1300">
                <a:solidFill>
                  <a:schemeClr val="lt2"/>
                </a:solidFill>
              </a:rPr>
              <a:t>Ограниченные бортовые вычисления и ограничения планирования в реальном времени налагают ограничение на размер и дерево поиска может расти. </a:t>
            </a:r>
            <a:endParaRPr sz="1300">
              <a:solidFill>
                <a:schemeClr val="lt2"/>
              </a:solidFill>
            </a:endParaRPr>
          </a:p>
          <a:p>
            <a:pPr indent="0" lvl="0" marL="0" rtl="0" algn="l">
              <a:lnSpc>
                <a:spcPct val="115000"/>
              </a:lnSpc>
              <a:spcBef>
                <a:spcPts val="0"/>
              </a:spcBef>
              <a:spcAft>
                <a:spcPts val="0"/>
              </a:spcAft>
              <a:buNone/>
            </a:pPr>
            <a:r>
              <a:t/>
            </a:r>
            <a:endParaRPr sz="1300">
              <a:solidFill>
                <a:schemeClr val="lt2"/>
              </a:solidFill>
            </a:endParaRPr>
          </a:p>
          <a:p>
            <a:pPr indent="0" lvl="0" marL="0" rtl="0" algn="l">
              <a:lnSpc>
                <a:spcPct val="115000"/>
              </a:lnSpc>
              <a:spcBef>
                <a:spcPts val="0"/>
              </a:spcBef>
              <a:spcAft>
                <a:spcPts val="0"/>
              </a:spcAft>
              <a:buNone/>
            </a:pPr>
            <a:r>
              <a:rPr lang="ru" sz="1300">
                <a:solidFill>
                  <a:schemeClr val="lt2"/>
                </a:solidFill>
              </a:rPr>
              <a:t>Эвристики играют решающую роль в таких ситуациях, направляя поиск в потенциально хорошие направления и, следовательно, сводя к минимуму поисковое усилие. </a:t>
            </a:r>
            <a:endParaRPr sz="1300">
              <a:solidFill>
                <a:schemeClr val="lt2"/>
              </a:solidFill>
            </a:endParaRPr>
          </a:p>
          <a:p>
            <a:pPr indent="0" lvl="0" marL="0" rtl="0" algn="l">
              <a:lnSpc>
                <a:spcPct val="115000"/>
              </a:lnSpc>
              <a:spcBef>
                <a:spcPts val="0"/>
              </a:spcBef>
              <a:spcAft>
                <a:spcPts val="0"/>
              </a:spcAft>
              <a:buNone/>
            </a:pPr>
            <a:r>
              <a:t/>
            </a:r>
            <a:endParaRPr sz="1300">
              <a:solidFill>
                <a:schemeClr val="lt2"/>
              </a:solidFill>
            </a:endParaRPr>
          </a:p>
          <a:p>
            <a:pPr indent="0" lvl="0" marL="0" rtl="0" algn="l">
              <a:lnSpc>
                <a:spcPct val="115000"/>
              </a:lnSpc>
              <a:spcBef>
                <a:spcPts val="0"/>
              </a:spcBef>
              <a:spcAft>
                <a:spcPts val="0"/>
              </a:spcAft>
              <a:buNone/>
            </a:pPr>
            <a:r>
              <a:rPr lang="ru" sz="1300">
                <a:solidFill>
                  <a:schemeClr val="lt2"/>
                </a:solidFill>
              </a:rPr>
              <a:t>Более того, он должен эффективно выводить такие направления, используя только информацию, обнаруженную поиском до этого времени. Тем не менее, state of the art  методы не решают проблему вычисления эвристики, которая явно сводит к минимуму усилия по поиску</a:t>
            </a:r>
            <a:endParaRPr sz="1300">
              <a:solidFill>
                <a:schemeClr val="lt2"/>
              </a:solidFill>
            </a:endParaRPr>
          </a:p>
          <a:p>
            <a:pPr indent="0" lvl="0" marL="0" rtl="0" algn="l">
              <a:lnSpc>
                <a:spcPct val="115000"/>
              </a:lnSpc>
              <a:spcBef>
                <a:spcPts val="0"/>
              </a:spcBef>
              <a:spcAft>
                <a:spcPts val="0"/>
              </a:spcAft>
              <a:buNone/>
            </a:pPr>
            <a:r>
              <a:t/>
            </a:r>
            <a:endParaRPr sz="1300">
              <a:solidFill>
                <a:schemeClr val="lt2"/>
              </a:solidFill>
            </a:endParaRPr>
          </a:p>
          <a:p>
            <a:pPr indent="0" lvl="0" marL="457200" rtl="0" algn="l">
              <a:lnSpc>
                <a:spcPct val="115000"/>
              </a:lnSpc>
              <a:spcBef>
                <a:spcPts val="0"/>
              </a:spcBef>
              <a:spcAft>
                <a:spcPts val="0"/>
              </a:spcAft>
              <a:buNone/>
            </a:pPr>
            <a:r>
              <a:t/>
            </a:r>
            <a:endParaRPr sz="1300">
              <a:solidFill>
                <a:schemeClr val="lt2"/>
              </a:solidFill>
            </a:endParaRPr>
          </a:p>
        </p:txBody>
      </p:sp>
      <p:pic>
        <p:nvPicPr>
          <p:cNvPr id="64" name="Google Shape;64;p14"/>
          <p:cNvPicPr preferRelativeResize="0"/>
          <p:nvPr/>
        </p:nvPicPr>
        <p:blipFill>
          <a:blip r:embed="rId4">
            <a:alphaModFix/>
          </a:blip>
          <a:stretch>
            <a:fillRect/>
          </a:stretch>
        </p:blipFill>
        <p:spPr>
          <a:xfrm>
            <a:off x="311700" y="2395775"/>
            <a:ext cx="3521334" cy="2322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87600" y="502825"/>
            <a:ext cx="8004600" cy="3112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ru">
                <a:solidFill>
                  <a:srgbClr val="FF0000"/>
                </a:solidFill>
              </a:rPr>
              <a:t>Motivation</a:t>
            </a:r>
            <a:r>
              <a:rPr lang="ru"/>
              <a:t>: Why do we need heuristics in graph search? -Graphs are excellent representations that allow generalization across domains</a:t>
            </a:r>
            <a:endParaRPr/>
          </a:p>
          <a:p>
            <a:pPr indent="0" lvl="0" marL="0" rtl="0" algn="l">
              <a:spcBef>
                <a:spcPts val="1200"/>
              </a:spcBef>
              <a:spcAft>
                <a:spcPts val="0"/>
              </a:spcAft>
              <a:buNone/>
            </a:pPr>
            <a:r>
              <a:rPr lang="ru"/>
              <a:t>2. 	</a:t>
            </a:r>
            <a:r>
              <a:rPr lang="ru">
                <a:solidFill>
                  <a:srgbClr val="FF0000"/>
                </a:solidFill>
              </a:rPr>
              <a:t>Problem Formulation</a:t>
            </a:r>
            <a:r>
              <a:rPr lang="ru"/>
              <a:t>: Search as sequential decision making - Heuristics should minimize edge evaluations</a:t>
            </a:r>
            <a:endParaRPr/>
          </a:p>
          <a:p>
            <a:pPr indent="0" lvl="0" marL="0" rtl="0" algn="l">
              <a:spcBef>
                <a:spcPts val="1200"/>
              </a:spcBef>
              <a:spcAft>
                <a:spcPts val="0"/>
              </a:spcAft>
              <a:buNone/>
            </a:pPr>
            <a:r>
              <a:rPr lang="ru"/>
              <a:t>The key to real-time performance is minimizing online edge evaluations</a:t>
            </a:r>
            <a:endParaRPr/>
          </a:p>
          <a:p>
            <a:pPr indent="0" lvl="0" marL="0" rtl="0" algn="l">
              <a:spcBef>
                <a:spcPts val="1200"/>
              </a:spcBef>
              <a:spcAft>
                <a:spcPts val="0"/>
              </a:spcAft>
              <a:buNone/>
            </a:pPr>
            <a:r>
              <a:rPr lang="ru"/>
              <a:t>3. 	</a:t>
            </a:r>
            <a:r>
              <a:rPr lang="ru">
                <a:solidFill>
                  <a:srgbClr val="FF0000"/>
                </a:solidFill>
              </a:rPr>
              <a:t>Approach</a:t>
            </a:r>
            <a:r>
              <a:rPr lang="ru"/>
              <a:t>: Training heuristic policies via imitation learning - Find a feasible path while minimizing edge evaluation</a:t>
            </a:r>
            <a:endParaRPr/>
          </a:p>
          <a:p>
            <a:pPr indent="0" lvl="0" marL="0" rtl="0" algn="l">
              <a:spcBef>
                <a:spcPts val="1200"/>
              </a:spcBef>
              <a:spcAft>
                <a:spcPts val="1200"/>
              </a:spcAft>
              <a:buNone/>
            </a:pPr>
            <a:r>
              <a:rPr lang="ru"/>
              <a:t> 4. 	</a:t>
            </a:r>
            <a:r>
              <a:rPr lang="ru">
                <a:solidFill>
                  <a:srgbClr val="FF0000"/>
                </a:solidFill>
              </a:rPr>
              <a:t>Evaluation</a:t>
            </a:r>
            <a:r>
              <a:rPr lang="ru"/>
              <a:t>: Benchmark datasets, case studies, flight tests</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71" name="Google Shape;71;p15"/>
          <p:cNvSpPr txBox="1"/>
          <p:nvPr/>
        </p:nvSpPr>
        <p:spPr>
          <a:xfrm>
            <a:off x="409050" y="3783200"/>
            <a:ext cx="832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accent2"/>
                </a:solidFill>
              </a:rPr>
              <a:t>Planning must focus on expected performance on actual distribution using machine learning </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04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Идея алгоритма</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78" name="Google Shape;78;p16"/>
          <p:cNvPicPr preferRelativeResize="0"/>
          <p:nvPr/>
        </p:nvPicPr>
        <p:blipFill>
          <a:blip r:embed="rId3">
            <a:alphaModFix/>
          </a:blip>
          <a:stretch>
            <a:fillRect/>
          </a:stretch>
        </p:blipFill>
        <p:spPr>
          <a:xfrm>
            <a:off x="311700" y="908650"/>
            <a:ext cx="8020574" cy="35812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Идея алгоритма</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85" name="Google Shape;85;p17"/>
          <p:cNvPicPr preferRelativeResize="0"/>
          <p:nvPr/>
        </p:nvPicPr>
        <p:blipFill>
          <a:blip r:embed="rId3">
            <a:alphaModFix/>
          </a:blip>
          <a:stretch>
            <a:fillRect/>
          </a:stretch>
        </p:blipFill>
        <p:spPr>
          <a:xfrm>
            <a:off x="311694" y="1112050"/>
            <a:ext cx="4622703" cy="3320642"/>
          </a:xfrm>
          <a:prstGeom prst="rect">
            <a:avLst/>
          </a:prstGeom>
          <a:noFill/>
          <a:ln>
            <a:noFill/>
          </a:ln>
        </p:spPr>
      </p:pic>
      <p:pic>
        <p:nvPicPr>
          <p:cNvPr id="86" name="Google Shape;86;p17"/>
          <p:cNvPicPr preferRelativeResize="0"/>
          <p:nvPr/>
        </p:nvPicPr>
        <p:blipFill>
          <a:blip r:embed="rId4">
            <a:alphaModFix/>
          </a:blip>
          <a:stretch>
            <a:fillRect/>
          </a:stretch>
        </p:blipFill>
        <p:spPr>
          <a:xfrm>
            <a:off x="5252450" y="1430713"/>
            <a:ext cx="3494050" cy="2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19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Как обучаются такие heuristics </a:t>
            </a:r>
            <a:r>
              <a:rPr lang="ru"/>
              <a:t>policies</a:t>
            </a:r>
            <a:endParaRPr/>
          </a:p>
          <a:p>
            <a:pPr indent="0" lvl="0" marL="0" rtl="0" algn="l">
              <a:spcBef>
                <a:spcPts val="0"/>
              </a:spcBef>
              <a:spcAft>
                <a:spcPts val="0"/>
              </a:spcAft>
              <a:buNone/>
            </a:pPr>
            <a:r>
              <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93" name="Google Shape;93;p18"/>
          <p:cNvPicPr preferRelativeResize="0"/>
          <p:nvPr/>
        </p:nvPicPr>
        <p:blipFill>
          <a:blip r:embed="rId3">
            <a:alphaModFix/>
          </a:blip>
          <a:stretch>
            <a:fillRect/>
          </a:stretch>
        </p:blipFill>
        <p:spPr>
          <a:xfrm>
            <a:off x="854300" y="1392713"/>
            <a:ext cx="2895600" cy="2571750"/>
          </a:xfrm>
          <a:prstGeom prst="rect">
            <a:avLst/>
          </a:prstGeom>
          <a:noFill/>
          <a:ln>
            <a:noFill/>
          </a:ln>
        </p:spPr>
      </p:pic>
      <p:pic>
        <p:nvPicPr>
          <p:cNvPr id="94" name="Google Shape;94;p18"/>
          <p:cNvPicPr preferRelativeResize="0"/>
          <p:nvPr/>
        </p:nvPicPr>
        <p:blipFill>
          <a:blip r:embed="rId4">
            <a:alphaModFix/>
          </a:blip>
          <a:stretch>
            <a:fillRect/>
          </a:stretch>
        </p:blipFill>
        <p:spPr>
          <a:xfrm>
            <a:off x="183850" y="883950"/>
            <a:ext cx="4886326" cy="242575"/>
          </a:xfrm>
          <a:prstGeom prst="rect">
            <a:avLst/>
          </a:prstGeom>
          <a:noFill/>
          <a:ln>
            <a:noFill/>
          </a:ln>
        </p:spPr>
      </p:pic>
      <p:sp>
        <p:nvSpPr>
          <p:cNvPr id="95" name="Google Shape;95;p18"/>
          <p:cNvSpPr/>
          <p:nvPr/>
        </p:nvSpPr>
        <p:spPr>
          <a:xfrm>
            <a:off x="5354400" y="1473875"/>
            <a:ext cx="1801800" cy="51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Search based</a:t>
            </a:r>
            <a:endParaRPr/>
          </a:p>
        </p:txBody>
      </p:sp>
      <p:sp>
        <p:nvSpPr>
          <p:cNvPr id="96" name="Google Shape;96;p18"/>
          <p:cNvSpPr/>
          <p:nvPr/>
        </p:nvSpPr>
        <p:spPr>
          <a:xfrm>
            <a:off x="477150" y="4343000"/>
            <a:ext cx="1801800" cy="51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World based</a:t>
            </a:r>
            <a:endParaRPr/>
          </a:p>
        </p:txBody>
      </p:sp>
      <p:pic>
        <p:nvPicPr>
          <p:cNvPr id="97" name="Google Shape;97;p18"/>
          <p:cNvPicPr preferRelativeResize="0"/>
          <p:nvPr/>
        </p:nvPicPr>
        <p:blipFill>
          <a:blip r:embed="rId5">
            <a:alphaModFix/>
          </a:blip>
          <a:stretch>
            <a:fillRect/>
          </a:stretch>
        </p:blipFill>
        <p:spPr>
          <a:xfrm>
            <a:off x="4834600" y="2139575"/>
            <a:ext cx="2841400" cy="738025"/>
          </a:xfrm>
          <a:prstGeom prst="rect">
            <a:avLst/>
          </a:prstGeom>
          <a:noFill/>
          <a:ln>
            <a:noFill/>
          </a:ln>
        </p:spPr>
      </p:pic>
      <p:pic>
        <p:nvPicPr>
          <p:cNvPr id="98" name="Google Shape;98;p18"/>
          <p:cNvPicPr preferRelativeResize="0"/>
          <p:nvPr/>
        </p:nvPicPr>
        <p:blipFill>
          <a:blip r:embed="rId6">
            <a:alphaModFix/>
          </a:blip>
          <a:stretch>
            <a:fillRect/>
          </a:stretch>
        </p:blipFill>
        <p:spPr>
          <a:xfrm>
            <a:off x="4834600" y="3030000"/>
            <a:ext cx="2895600" cy="853293"/>
          </a:xfrm>
          <a:prstGeom prst="rect">
            <a:avLst/>
          </a:prstGeom>
          <a:noFill/>
          <a:ln>
            <a:noFill/>
          </a:ln>
        </p:spPr>
      </p:pic>
      <p:pic>
        <p:nvPicPr>
          <p:cNvPr id="99" name="Google Shape;99;p18"/>
          <p:cNvPicPr preferRelativeResize="0"/>
          <p:nvPr/>
        </p:nvPicPr>
        <p:blipFill>
          <a:blip r:embed="rId7">
            <a:alphaModFix/>
          </a:blip>
          <a:stretch>
            <a:fillRect/>
          </a:stretch>
        </p:blipFill>
        <p:spPr>
          <a:xfrm>
            <a:off x="2938783" y="4230638"/>
            <a:ext cx="5362990" cy="738025"/>
          </a:xfrm>
          <a:prstGeom prst="rect">
            <a:avLst/>
          </a:prstGeom>
          <a:noFill/>
          <a:ln>
            <a:noFill/>
          </a:ln>
        </p:spPr>
      </p:pic>
      <p:cxnSp>
        <p:nvCxnSpPr>
          <p:cNvPr id="100" name="Google Shape;100;p18"/>
          <p:cNvCxnSpPr>
            <a:stCxn id="95" idx="2"/>
            <a:endCxn id="97" idx="0"/>
          </p:cNvCxnSpPr>
          <p:nvPr/>
        </p:nvCxnSpPr>
        <p:spPr>
          <a:xfrm>
            <a:off x="6255300" y="1987175"/>
            <a:ext cx="0" cy="152400"/>
          </a:xfrm>
          <a:prstGeom prst="straightConnector1">
            <a:avLst/>
          </a:prstGeom>
          <a:noFill/>
          <a:ln cap="flat" cmpd="sng" w="9525">
            <a:solidFill>
              <a:schemeClr val="dk1"/>
            </a:solidFill>
            <a:prstDash val="solid"/>
            <a:round/>
            <a:headEnd len="med" w="med" type="none"/>
            <a:tailEnd len="med" w="med" type="none"/>
          </a:ln>
        </p:spPr>
      </p:cxnSp>
      <p:cxnSp>
        <p:nvCxnSpPr>
          <p:cNvPr id="101" name="Google Shape;101;p18"/>
          <p:cNvCxnSpPr>
            <a:stCxn id="96" idx="3"/>
            <a:endCxn id="99" idx="1"/>
          </p:cNvCxnSpPr>
          <p:nvPr/>
        </p:nvCxnSpPr>
        <p:spPr>
          <a:xfrm>
            <a:off x="2278950" y="4599650"/>
            <a:ext cx="659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24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Алгоритм: переход к постановке RL задачи</a:t>
            </a:r>
            <a:endParaRPr/>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08" name="Google Shape;108;p19"/>
          <p:cNvPicPr preferRelativeResize="0"/>
          <p:nvPr/>
        </p:nvPicPr>
        <p:blipFill>
          <a:blip r:embed="rId3">
            <a:alphaModFix/>
          </a:blip>
          <a:stretch>
            <a:fillRect/>
          </a:stretch>
        </p:blipFill>
        <p:spPr>
          <a:xfrm>
            <a:off x="311700" y="818675"/>
            <a:ext cx="5686124" cy="1960925"/>
          </a:xfrm>
          <a:prstGeom prst="rect">
            <a:avLst/>
          </a:prstGeom>
          <a:noFill/>
          <a:ln>
            <a:noFill/>
          </a:ln>
        </p:spPr>
      </p:pic>
      <p:pic>
        <p:nvPicPr>
          <p:cNvPr id="109" name="Google Shape;109;p19"/>
          <p:cNvPicPr preferRelativeResize="0"/>
          <p:nvPr/>
        </p:nvPicPr>
        <p:blipFill>
          <a:blip r:embed="rId4">
            <a:alphaModFix/>
          </a:blip>
          <a:stretch>
            <a:fillRect/>
          </a:stretch>
        </p:blipFill>
        <p:spPr>
          <a:xfrm>
            <a:off x="3663550" y="2873901"/>
            <a:ext cx="5085224" cy="209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172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SaIL</a:t>
            </a:r>
            <a:endParaRPr/>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16" name="Google Shape;116;p20"/>
          <p:cNvPicPr preferRelativeResize="0"/>
          <p:nvPr/>
        </p:nvPicPr>
        <p:blipFill>
          <a:blip r:embed="rId3">
            <a:alphaModFix/>
          </a:blip>
          <a:stretch>
            <a:fillRect/>
          </a:stretch>
        </p:blipFill>
        <p:spPr>
          <a:xfrm>
            <a:off x="311700" y="869650"/>
            <a:ext cx="2278677" cy="1329250"/>
          </a:xfrm>
          <a:prstGeom prst="rect">
            <a:avLst/>
          </a:prstGeom>
          <a:noFill/>
          <a:ln>
            <a:noFill/>
          </a:ln>
        </p:spPr>
      </p:pic>
      <p:pic>
        <p:nvPicPr>
          <p:cNvPr id="117" name="Google Shape;117;p20"/>
          <p:cNvPicPr preferRelativeResize="0"/>
          <p:nvPr/>
        </p:nvPicPr>
        <p:blipFill>
          <a:blip r:embed="rId4">
            <a:alphaModFix/>
          </a:blip>
          <a:stretch>
            <a:fillRect/>
          </a:stretch>
        </p:blipFill>
        <p:spPr>
          <a:xfrm>
            <a:off x="3299825" y="869649"/>
            <a:ext cx="2679300" cy="1329250"/>
          </a:xfrm>
          <a:prstGeom prst="rect">
            <a:avLst/>
          </a:prstGeom>
          <a:noFill/>
          <a:ln>
            <a:noFill/>
          </a:ln>
        </p:spPr>
      </p:pic>
      <p:sp>
        <p:nvSpPr>
          <p:cNvPr id="118" name="Google Shape;118;p20"/>
          <p:cNvSpPr/>
          <p:nvPr/>
        </p:nvSpPr>
        <p:spPr>
          <a:xfrm>
            <a:off x="2636100" y="1361475"/>
            <a:ext cx="618000" cy="34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0"/>
          <p:cNvPicPr preferRelativeResize="0"/>
          <p:nvPr/>
        </p:nvPicPr>
        <p:blipFill>
          <a:blip r:embed="rId5">
            <a:alphaModFix/>
          </a:blip>
          <a:stretch>
            <a:fillRect/>
          </a:stretch>
        </p:blipFill>
        <p:spPr>
          <a:xfrm>
            <a:off x="3390321" y="2509175"/>
            <a:ext cx="1586500" cy="1630050"/>
          </a:xfrm>
          <a:prstGeom prst="rect">
            <a:avLst/>
          </a:prstGeom>
          <a:noFill/>
          <a:ln>
            <a:noFill/>
          </a:ln>
        </p:spPr>
      </p:pic>
      <p:pic>
        <p:nvPicPr>
          <p:cNvPr id="120" name="Google Shape;120;p20"/>
          <p:cNvPicPr preferRelativeResize="0"/>
          <p:nvPr/>
        </p:nvPicPr>
        <p:blipFill>
          <a:blip r:embed="rId6">
            <a:alphaModFix/>
          </a:blip>
          <a:stretch>
            <a:fillRect/>
          </a:stretch>
        </p:blipFill>
        <p:spPr>
          <a:xfrm>
            <a:off x="5326225" y="2488725"/>
            <a:ext cx="1586500" cy="1670942"/>
          </a:xfrm>
          <a:prstGeom prst="rect">
            <a:avLst/>
          </a:prstGeom>
          <a:noFill/>
          <a:ln>
            <a:noFill/>
          </a:ln>
        </p:spPr>
      </p:pic>
      <p:pic>
        <p:nvPicPr>
          <p:cNvPr id="121" name="Google Shape;121;p20"/>
          <p:cNvPicPr preferRelativeResize="0"/>
          <p:nvPr/>
        </p:nvPicPr>
        <p:blipFill>
          <a:blip r:embed="rId7">
            <a:alphaModFix/>
          </a:blip>
          <a:stretch>
            <a:fillRect/>
          </a:stretch>
        </p:blipFill>
        <p:spPr>
          <a:xfrm>
            <a:off x="7307200" y="2490825"/>
            <a:ext cx="1586500" cy="1666744"/>
          </a:xfrm>
          <a:prstGeom prst="rect">
            <a:avLst/>
          </a:prstGeom>
          <a:noFill/>
          <a:ln>
            <a:noFill/>
          </a:ln>
        </p:spPr>
      </p:pic>
      <p:pic>
        <p:nvPicPr>
          <p:cNvPr id="122" name="Google Shape;122;p20"/>
          <p:cNvPicPr preferRelativeResize="0"/>
          <p:nvPr/>
        </p:nvPicPr>
        <p:blipFill>
          <a:blip r:embed="rId8">
            <a:alphaModFix/>
          </a:blip>
          <a:stretch>
            <a:fillRect/>
          </a:stretch>
        </p:blipFill>
        <p:spPr>
          <a:xfrm>
            <a:off x="199025" y="3441499"/>
            <a:ext cx="2765986" cy="572700"/>
          </a:xfrm>
          <a:prstGeom prst="rect">
            <a:avLst/>
          </a:prstGeom>
          <a:noFill/>
          <a:ln>
            <a:noFill/>
          </a:ln>
        </p:spPr>
      </p:pic>
      <p:sp>
        <p:nvSpPr>
          <p:cNvPr id="123" name="Google Shape;123;p20"/>
          <p:cNvSpPr txBox="1"/>
          <p:nvPr/>
        </p:nvSpPr>
        <p:spPr>
          <a:xfrm>
            <a:off x="199025" y="2817925"/>
            <a:ext cx="276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Run m episodes in every iteration i = 1..N</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13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Описание Экспериментов</a:t>
            </a:r>
            <a:endParaRPr/>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130" name="Google Shape;130;p21"/>
          <p:cNvSpPr txBox="1"/>
          <p:nvPr/>
        </p:nvSpPr>
        <p:spPr>
          <a:xfrm>
            <a:off x="356200" y="2884575"/>
            <a:ext cx="81162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2"/>
              </a:buClr>
              <a:buSzPts val="1400"/>
              <a:buChar char="●"/>
            </a:pPr>
            <a:r>
              <a:rPr lang="ru">
                <a:solidFill>
                  <a:schemeClr val="accent2"/>
                </a:solidFill>
              </a:rPr>
              <a:t>8 различных баз данных задач 2D-планирования различной сложности.</a:t>
            </a:r>
            <a:endParaRPr>
              <a:solidFill>
                <a:schemeClr val="accent2"/>
              </a:solidFill>
            </a:endParaRPr>
          </a:p>
          <a:p>
            <a:pPr indent="-317500" lvl="0" marL="457200" rtl="0" algn="l">
              <a:lnSpc>
                <a:spcPct val="115000"/>
              </a:lnSpc>
              <a:spcBef>
                <a:spcPts val="0"/>
              </a:spcBef>
              <a:spcAft>
                <a:spcPts val="0"/>
              </a:spcAft>
              <a:buClr>
                <a:schemeClr val="accent2"/>
              </a:buClr>
              <a:buSzPts val="1400"/>
              <a:buChar char="●"/>
            </a:pPr>
            <a:r>
              <a:rPr lang="ru">
                <a:solidFill>
                  <a:srgbClr val="FF0000"/>
                </a:solidFill>
              </a:rPr>
              <a:t>World:</a:t>
            </a:r>
            <a:r>
              <a:rPr lang="ru">
                <a:solidFill>
                  <a:schemeClr val="accent2"/>
                </a:solidFill>
              </a:rPr>
              <a:t> </a:t>
            </a:r>
            <a:r>
              <a:rPr lang="ru">
                <a:solidFill>
                  <a:schemeClr val="accent2"/>
                </a:solidFill>
              </a:rPr>
              <a:t>растровое изображение препятствий и свободного пространства.</a:t>
            </a:r>
            <a:endParaRPr>
              <a:solidFill>
                <a:schemeClr val="accent2"/>
              </a:solidFill>
            </a:endParaRPr>
          </a:p>
          <a:p>
            <a:pPr indent="-317500" lvl="0" marL="457200" rtl="0" algn="l">
              <a:lnSpc>
                <a:spcPct val="115000"/>
              </a:lnSpc>
              <a:spcBef>
                <a:spcPts val="0"/>
              </a:spcBef>
              <a:spcAft>
                <a:spcPts val="0"/>
              </a:spcAft>
              <a:buClr>
                <a:schemeClr val="accent2"/>
              </a:buClr>
              <a:buSzPts val="1400"/>
              <a:buChar char="●"/>
            </a:pPr>
            <a:r>
              <a:rPr lang="ru">
                <a:solidFill>
                  <a:srgbClr val="FF0000"/>
                </a:solidFill>
              </a:rPr>
              <a:t>Size:</a:t>
            </a:r>
            <a:r>
              <a:rPr lang="ru">
                <a:solidFill>
                  <a:schemeClr val="accent2"/>
                </a:solidFill>
              </a:rPr>
              <a:t> 200mx200m </a:t>
            </a:r>
            <a:r>
              <a:rPr lang="ru">
                <a:solidFill>
                  <a:schemeClr val="accent2"/>
                </a:solidFill>
              </a:rPr>
              <a:t>Начало и цель зафиксированы для всех задач (слева внизу и справа вверху).</a:t>
            </a:r>
            <a:endParaRPr>
              <a:solidFill>
                <a:schemeClr val="accent2"/>
              </a:solidFill>
            </a:endParaRPr>
          </a:p>
          <a:p>
            <a:pPr indent="-317500" lvl="0" marL="457200" rtl="0" algn="l">
              <a:lnSpc>
                <a:spcPct val="115000"/>
              </a:lnSpc>
              <a:spcBef>
                <a:spcPts val="0"/>
              </a:spcBef>
              <a:spcAft>
                <a:spcPts val="0"/>
              </a:spcAft>
              <a:buClr>
                <a:schemeClr val="accent2"/>
              </a:buClr>
              <a:buSzPts val="1400"/>
              <a:buChar char="●"/>
            </a:pPr>
            <a:r>
              <a:rPr lang="ru">
                <a:solidFill>
                  <a:srgbClr val="FF0000"/>
                </a:solidFill>
              </a:rPr>
              <a:t>Graph :</a:t>
            </a:r>
            <a:r>
              <a:rPr lang="ru">
                <a:solidFill>
                  <a:schemeClr val="accent2"/>
                </a:solidFill>
              </a:rPr>
              <a:t>                        1m resolution and 8-connected neighbors.</a:t>
            </a:r>
            <a:endParaRPr>
              <a:solidFill>
                <a:schemeClr val="accent2"/>
              </a:solidFill>
            </a:endParaRPr>
          </a:p>
        </p:txBody>
      </p:sp>
      <p:pic>
        <p:nvPicPr>
          <p:cNvPr id="131" name="Google Shape;131;p21"/>
          <p:cNvPicPr preferRelativeResize="0"/>
          <p:nvPr/>
        </p:nvPicPr>
        <p:blipFill>
          <a:blip r:embed="rId3">
            <a:alphaModFix/>
          </a:blip>
          <a:stretch>
            <a:fillRect/>
          </a:stretch>
        </p:blipFill>
        <p:spPr>
          <a:xfrm>
            <a:off x="356200" y="813302"/>
            <a:ext cx="7027926" cy="1527550"/>
          </a:xfrm>
          <a:prstGeom prst="rect">
            <a:avLst/>
          </a:prstGeom>
          <a:noFill/>
          <a:ln>
            <a:noFill/>
          </a:ln>
        </p:spPr>
      </p:pic>
      <p:pic>
        <p:nvPicPr>
          <p:cNvPr id="132" name="Google Shape;132;p21"/>
          <p:cNvPicPr preferRelativeResize="0"/>
          <p:nvPr/>
        </p:nvPicPr>
        <p:blipFill>
          <a:blip r:embed="rId4">
            <a:alphaModFix/>
          </a:blip>
          <a:stretch>
            <a:fillRect/>
          </a:stretch>
        </p:blipFill>
        <p:spPr>
          <a:xfrm>
            <a:off x="1675525" y="3913925"/>
            <a:ext cx="790325" cy="310675"/>
          </a:xfrm>
          <a:prstGeom prst="rect">
            <a:avLst/>
          </a:prstGeom>
          <a:noFill/>
          <a:ln>
            <a:noFill/>
          </a:ln>
        </p:spPr>
      </p:pic>
      <p:sp>
        <p:nvSpPr>
          <p:cNvPr id="133" name="Google Shape;133;p21"/>
          <p:cNvSpPr txBox="1"/>
          <p:nvPr/>
        </p:nvSpPr>
        <p:spPr>
          <a:xfrm>
            <a:off x="4661600" y="2402400"/>
            <a:ext cx="169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rPr>
              <a:t>[100,50] units with ReLu</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