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51" d="100"/>
          <a:sy n="51" d="100"/>
        </p:scale>
        <p:origin x="82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3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833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40673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21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28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99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7/11/2022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2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7/11/2022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65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169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7/11/2022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36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89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1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Autofit/>
          </a:bodyPr>
          <a:lstStyle/>
          <a:p>
            <a:r>
              <a:rPr lang="en-US" sz="6000" dirty="0" err="1">
                <a:solidFill>
                  <a:schemeClr val="bg1"/>
                </a:solidFill>
              </a:rPr>
              <a:t>Rockbuster</a:t>
            </a:r>
            <a:r>
              <a:rPr lang="en-US" sz="6000" dirty="0">
                <a:solidFill>
                  <a:schemeClr val="bg1"/>
                </a:solidFill>
              </a:rPr>
              <a:t> Stealth LLC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7"/>
            <a:ext cx="4775075" cy="1089197"/>
          </a:xfrm>
        </p:spPr>
        <p:txBody>
          <a:bodyPr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Business Analysis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Stephanie Monson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May 2022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F207D-2BDF-0AE4-1BDC-90A0CF7B2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5" y="864108"/>
            <a:ext cx="3266031" cy="5120639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Insights and Recommendations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63032-D35C-0BB5-4E44-E734258FE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401216"/>
            <a:ext cx="5910677" cy="558353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400" dirty="0"/>
              <a:t>Remove lowest revenue films from inventory.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Refresh inventory with new movies from highest revenue genres.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Institute a customer loyalty reward program, for example-current customers may get reduced streaming rates for a specified period and/or customers accrue points through rentals redeemable for future rentals.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Concentrate marketing efforts in highest revenue countries to include information on customer loyalty/reward program and incentives for new customers.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25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F207D-2BDF-0AE4-1BDC-90A0CF7B2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5" y="864109"/>
            <a:ext cx="4591352" cy="111398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Questions?</a:t>
            </a:r>
            <a:b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stephmtwo@gmail.com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63032-D35C-0BB5-4E44-E734258FE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Tableau Link:</a:t>
            </a:r>
          </a:p>
          <a:p>
            <a:pPr marL="0" indent="0" algn="ctr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https://public.tableau.com/app/profile/stephanie.monson/viz/RockbusterStealLLCAnalysis/Story1?publish=yes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4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F207D-2BDF-0AE4-1BDC-90A0CF7B2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Project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63032-D35C-0BB5-4E44-E734258FE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Entity: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Rockbuster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Stealth LLC is a movie rental company with retail stores around the world.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Environment: Facing stiff competition from streaming services such as Netflix, Amazon Prime and Hulu.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Endeavor: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Rockbuster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Stealth management team is planning to use its existing movie licenses to launch an online video rental service in order to stay competitive.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3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F207D-2BDF-0AE4-1BDC-90A0CF7B2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Objectives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63032-D35C-0BB5-4E44-E734258FE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Which movies contributed the most/least to revenue gain?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What was the average rental duration for all videos?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Which countries are </a:t>
            </a:r>
            <a:r>
              <a:rPr lang="en-US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Rockbuster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customers based in?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Where are customers with a high lifetime value based?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Do sales figures vary between geographic regions?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0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207D-2BDF-0AE4-1BDC-90A0CF7B2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Current Film Rental Detail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56C98E-779E-8848-580F-A33BD5655E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2622132"/>
              </p:ext>
            </p:extLst>
          </p:nvPr>
        </p:nvGraphicFramePr>
        <p:xfrm>
          <a:off x="3759896" y="1711198"/>
          <a:ext cx="7728269" cy="34358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4939">
                  <a:extLst>
                    <a:ext uri="{9D8B030D-6E8A-4147-A177-3AD203B41FA5}">
                      <a16:colId xmlns:a16="http://schemas.microsoft.com/office/drawing/2014/main" val="2380272103"/>
                    </a:ext>
                  </a:extLst>
                </a:gridCol>
                <a:gridCol w="1719911">
                  <a:extLst>
                    <a:ext uri="{9D8B030D-6E8A-4147-A177-3AD203B41FA5}">
                      <a16:colId xmlns:a16="http://schemas.microsoft.com/office/drawing/2014/main" val="3196447015"/>
                    </a:ext>
                  </a:extLst>
                </a:gridCol>
                <a:gridCol w="1802888">
                  <a:extLst>
                    <a:ext uri="{9D8B030D-6E8A-4147-A177-3AD203B41FA5}">
                      <a16:colId xmlns:a16="http://schemas.microsoft.com/office/drawing/2014/main" val="265383163"/>
                    </a:ext>
                  </a:extLst>
                </a:gridCol>
                <a:gridCol w="1610531">
                  <a:extLst>
                    <a:ext uri="{9D8B030D-6E8A-4147-A177-3AD203B41FA5}">
                      <a16:colId xmlns:a16="http://schemas.microsoft.com/office/drawing/2014/main" val="1809116380"/>
                    </a:ext>
                  </a:extLst>
                </a:gridCol>
              </a:tblGrid>
              <a:tr h="4547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644" marR="1316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Minimum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644" marR="1316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Maximum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644" marR="1316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Average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644" marR="131644" marT="0" marB="0"/>
                </a:tc>
                <a:extLst>
                  <a:ext uri="{0D108BD9-81ED-4DB2-BD59-A6C34878D82A}">
                    <a16:rowId xmlns:a16="http://schemas.microsoft.com/office/drawing/2014/main" val="3798818045"/>
                  </a:ext>
                </a:extLst>
              </a:tr>
              <a:tr h="4547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Rental Rate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644" marR="1316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.99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644" marR="1316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4.99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644" marR="1316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2.98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644" marR="131644" marT="0" marB="0"/>
                </a:tc>
                <a:extLst>
                  <a:ext uri="{0D108BD9-81ED-4DB2-BD59-A6C34878D82A}">
                    <a16:rowId xmlns:a16="http://schemas.microsoft.com/office/drawing/2014/main" val="3553174713"/>
                  </a:ext>
                </a:extLst>
              </a:tr>
              <a:tr h="8421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Rental Duration (days)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644" marR="1316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644" marR="1316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644" marR="1316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644" marR="131644" marT="0" marB="0"/>
                </a:tc>
                <a:extLst>
                  <a:ext uri="{0D108BD9-81ED-4DB2-BD59-A6C34878D82A}">
                    <a16:rowId xmlns:a16="http://schemas.microsoft.com/office/drawing/2014/main" val="620954901"/>
                  </a:ext>
                </a:extLst>
              </a:tr>
              <a:tr h="8421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Film Length (minutes)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644" marR="1316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644" marR="1316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185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644" marR="1316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115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644" marR="131644" marT="0" marB="0"/>
                </a:tc>
                <a:extLst>
                  <a:ext uri="{0D108BD9-81ED-4DB2-BD59-A6C34878D82A}">
                    <a16:rowId xmlns:a16="http://schemas.microsoft.com/office/drawing/2014/main" val="1304202172"/>
                  </a:ext>
                </a:extLst>
              </a:tr>
              <a:tr h="8421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Replacement Cost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644" marR="1316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9.99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644" marR="1316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29.99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644" marR="1316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1999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644" marR="131644" marT="0" marB="0"/>
                </a:tc>
                <a:extLst>
                  <a:ext uri="{0D108BD9-81ED-4DB2-BD59-A6C34878D82A}">
                    <a16:rowId xmlns:a16="http://schemas.microsoft.com/office/drawing/2014/main" val="4018934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407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F207D-2BDF-0AE4-1BDC-90A0CF7B2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845" y="864108"/>
            <a:ext cx="2251587" cy="523189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Top 10 Countries by Revenue and Customer Count</a:t>
            </a: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-Asia is largest area by both revenue and customers</a:t>
            </a:r>
            <a:b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-North America is second largest area by revenue and customers</a:t>
            </a: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2D7451DE-A7C2-609E-DCB1-006D383F3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328375"/>
            <a:ext cx="7315200" cy="4191725"/>
          </a:xfrm>
        </p:spPr>
      </p:pic>
    </p:spTree>
    <p:extLst>
      <p:ext uri="{BB962C8B-B14F-4D97-AF65-F5344CB8AC3E}">
        <p14:creationId xmlns:p14="http://schemas.microsoft.com/office/powerpoint/2010/main" val="115320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F207D-2BDF-0AE4-1BDC-90A0CF7B2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Top 5 Customers by Amount Paid with Country and City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 of the highest paying customers are located in Mexico</a:t>
            </a:r>
            <a:b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Rockbuster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may look to providing current customers with a survey. Possible areas of inquiry: favorite types of movies, streaming preferences (day of week, duration, desire for streaming options).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D2CAB9-C25D-A6EC-57E7-4DA6E2EE6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5037" y="1080884"/>
            <a:ext cx="5639289" cy="4686706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9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F207D-2BDF-0AE4-1BDC-90A0CF7B2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Film Revenue by Rating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Top 2 ratings are </a:t>
            </a: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PG-13</a:t>
            </a: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NC-17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C1B5EA-B306-B5C0-F554-83BD64BF0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9550" y="1609509"/>
            <a:ext cx="5910263" cy="3629456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98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F207D-2BDF-0AE4-1BDC-90A0CF7B2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873252"/>
            <a:ext cx="2582334" cy="512064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Top 5 Film Revenue by Genre:</a:t>
            </a:r>
            <a:b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Sports</a:t>
            </a:r>
            <a:b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Drama</a:t>
            </a:r>
            <a:b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Sci-Fi</a:t>
            </a:r>
            <a:b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Animation</a:t>
            </a:r>
            <a:b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Comedy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128BD1-5E16-0754-5B6B-C6DB19E1B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4625" y="1059757"/>
            <a:ext cx="7199313" cy="4728960"/>
          </a:xfrm>
        </p:spPr>
      </p:pic>
    </p:spTree>
    <p:extLst>
      <p:ext uri="{BB962C8B-B14F-4D97-AF65-F5344CB8AC3E}">
        <p14:creationId xmlns:p14="http://schemas.microsoft.com/office/powerpoint/2010/main" val="2113357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F207D-2BDF-0AE4-1BDC-90A0CF7B2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873252"/>
            <a:ext cx="2582334" cy="512064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 Lowest Revenue  Titles with Genre and Rating</a:t>
            </a:r>
            <a:b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829D1C-0FE8-3D58-52C3-7C50C3729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175329"/>
            <a:ext cx="7315200" cy="4497817"/>
          </a:xfrm>
        </p:spPr>
      </p:pic>
    </p:spTree>
    <p:extLst>
      <p:ext uri="{BB962C8B-B14F-4D97-AF65-F5344CB8AC3E}">
        <p14:creationId xmlns:p14="http://schemas.microsoft.com/office/powerpoint/2010/main" val="410406171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1253</TotalTime>
  <Words>467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Cascadia Code</vt:lpstr>
      <vt:lpstr>Corbel</vt:lpstr>
      <vt:lpstr>Wingdings</vt:lpstr>
      <vt:lpstr>Wingdings 2</vt:lpstr>
      <vt:lpstr>Frame</vt:lpstr>
      <vt:lpstr>Rockbuster Stealth LLC</vt:lpstr>
      <vt:lpstr>Project Overview</vt:lpstr>
      <vt:lpstr>Project Objectives</vt:lpstr>
      <vt:lpstr>Current Film Rental Detail</vt:lpstr>
      <vt:lpstr>      Top 10 Countries by Revenue and Customer Count  -Asia is largest area by both revenue and customers  -North America is second largest area by revenue and customers      </vt:lpstr>
      <vt:lpstr>       Top 5 Customers by Amount Paid with Country and City  2 of the highest paying customers are located in Mexico  Rockbuster may look to providing current customers with a survey. Possible areas of inquiry: favorite types of movies, streaming preferences (day of week, duration, desire for streaming options).      </vt:lpstr>
      <vt:lpstr>    Film Revenue by Rating  Top 2 ratings are  PG-13 NC-17     </vt:lpstr>
      <vt:lpstr>       Top 5 Film Revenue by Genre:  Sports Drama Sci-Fi Animation Comedy       </vt:lpstr>
      <vt:lpstr>          10 Lowest Revenue  Titles with Genre and Rating         </vt:lpstr>
      <vt:lpstr>Insights and Recommendations</vt:lpstr>
      <vt:lpstr>Questions? stephmtwo@gmail.com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 LLC</dc:title>
  <dc:creator>Stephanie Monson</dc:creator>
  <cp:lastModifiedBy>Stephanie Monson</cp:lastModifiedBy>
  <cp:revision>2</cp:revision>
  <dcterms:created xsi:type="dcterms:W3CDTF">2022-05-10T19:40:41Z</dcterms:created>
  <dcterms:modified xsi:type="dcterms:W3CDTF">2022-07-11T13:45:58Z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