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gNinb0dm17OJ6TZzUjrQK3K3AJ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Can be like the previous one if the user want to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Satisfied for both Microsoft, ios and Android</a:t>
            </a: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4" name="Google Shape;22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6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6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7"/>
          <p:cNvSpPr txBox="1"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>
            <a:spLocks noGrp="1"/>
          </p:cNvSpPr>
          <p:nvPr>
            <p:ph type="pic" idx="2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392"/>
              </a:srgbClr>
            </a:outerShdw>
          </a:effectLst>
        </p:spPr>
      </p:sp>
      <p:sp>
        <p:nvSpPr>
          <p:cNvPr id="110" name="Google Shape;110;p37"/>
          <p:cNvSpPr txBox="1">
            <a:spLocks noGrp="1"/>
          </p:cNvSpPr>
          <p:nvPr>
            <p:ph type="body" idx="1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1" name="Google Shape;111;p3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7"/>
          <p:cNvSpPr txBox="1">
            <a:spLocks noGrp="1"/>
          </p:cNvSpPr>
          <p:nvPr>
            <p:ph type="sldNum" idx="12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8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38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8"/>
          <p:cNvSpPr txBox="1"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body" idx="1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1" name="Google Shape;121;p38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8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8"/>
          <p:cNvSpPr txBox="1">
            <a:spLocks noGrp="1"/>
          </p:cNvSpPr>
          <p:nvPr>
            <p:ph type="sldNum" idx="12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9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9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9"/>
          <p:cNvSpPr txBox="1"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body" idx="1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body" idx="2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9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9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lang="en-US" sz="72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0"/>
          <p:cNvSpPr txBox="1"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body" idx="1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4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0"/>
          <p:cNvSpPr txBox="1">
            <a:spLocks noGrp="1"/>
          </p:cNvSpPr>
          <p:nvPr>
            <p:ph type="sldNum" idx="12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4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1"/>
          <p:cNvSpPr txBox="1"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4" name="Google Shape;154;p41"/>
          <p:cNvSpPr txBox="1">
            <a:spLocks noGrp="1"/>
          </p:cNvSpPr>
          <p:nvPr>
            <p:ph type="body" idx="2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41"/>
          <p:cNvSpPr txBox="1">
            <a:spLocks noGrp="1"/>
          </p:cNvSpPr>
          <p:nvPr>
            <p:ph type="body" idx="3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body" idx="4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5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6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4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4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42"/>
          <p:cNvSpPr txBox="1"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42"/>
          <p:cNvSpPr>
            <a:spLocks noGrp="1"/>
          </p:cNvSpPr>
          <p:nvPr>
            <p:ph type="pic" idx="2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70" name="Google Shape;170;p42"/>
          <p:cNvSpPr txBox="1">
            <a:spLocks noGrp="1"/>
          </p:cNvSpPr>
          <p:nvPr>
            <p:ph type="body" idx="3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42"/>
          <p:cNvSpPr txBox="1">
            <a:spLocks noGrp="1"/>
          </p:cNvSpPr>
          <p:nvPr>
            <p:ph type="body" idx="4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42"/>
          <p:cNvSpPr>
            <a:spLocks noGrp="1"/>
          </p:cNvSpPr>
          <p:nvPr>
            <p:ph type="pic" idx="5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73" name="Google Shape;173;p42"/>
          <p:cNvSpPr txBox="1">
            <a:spLocks noGrp="1"/>
          </p:cNvSpPr>
          <p:nvPr>
            <p:ph type="body" idx="6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4" name="Google Shape;174;p42"/>
          <p:cNvSpPr txBox="1">
            <a:spLocks noGrp="1"/>
          </p:cNvSpPr>
          <p:nvPr>
            <p:ph type="body" idx="7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5" name="Google Shape;175;p42"/>
          <p:cNvSpPr>
            <a:spLocks noGrp="1"/>
          </p:cNvSpPr>
          <p:nvPr>
            <p:ph type="pic" idx="8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76" name="Google Shape;176;p42"/>
          <p:cNvSpPr txBox="1">
            <a:spLocks noGrp="1"/>
          </p:cNvSpPr>
          <p:nvPr>
            <p:ph type="body" idx="9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77" name="Google Shape;177;p4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4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4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3"/>
          <p:cNvSpPr txBox="1">
            <a:spLocks noGrp="1"/>
          </p:cNvSpPr>
          <p:nvPr>
            <p:ph type="body" idx="1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4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4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4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4"/>
          <p:cNvSpPr txBox="1">
            <a:spLocks noGrp="1"/>
          </p:cNvSpPr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44"/>
          <p:cNvSpPr txBox="1">
            <a:spLocks noGrp="1"/>
          </p:cNvSpPr>
          <p:nvPr>
            <p:ph type="body" idx="1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44"/>
          <p:cNvSpPr txBox="1">
            <a:spLocks noGrp="1"/>
          </p:cNvSpPr>
          <p:nvPr>
            <p:ph type="dt" idx="10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4"/>
          <p:cNvSpPr txBox="1">
            <a:spLocks noGrp="1"/>
          </p:cNvSpPr>
          <p:nvPr>
            <p:ph type="sldNum" idx="12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7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7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0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0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0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0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1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31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32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2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 txBox="1"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2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3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4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33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3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3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4" descr="HD-ShadowShor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4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35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5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body" idx="2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36" descr="HD-ShadowLon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6" descr="HD-ShadowSho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6"/>
          <p:cNvSpPr txBox="1"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>
            <a:spLocks noGrp="1"/>
          </p:cNvSpPr>
          <p:nvPr>
            <p:ph type="pic" idx="2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0392"/>
              </a:srgbClr>
            </a:outerShdw>
          </a:effectLst>
        </p:spPr>
      </p:sp>
      <p:sp>
        <p:nvSpPr>
          <p:cNvPr id="99" name="Google Shape;99;p36"/>
          <p:cNvSpPr txBox="1">
            <a:spLocks noGrp="1"/>
          </p:cNvSpPr>
          <p:nvPr>
            <p:ph type="body" idx="1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3051">
            <a:alpha val="89803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5" descr="hashOverlay-FullResolve.png"/>
          <p:cNvPicPr preferRelativeResize="0"/>
          <p:nvPr/>
        </p:nvPicPr>
        <p:blipFill rotWithShape="1">
          <a:blip r:embed="rId19">
            <a:alphaModFix amt="1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5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dt" idx="10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ldNum" idx="12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dependent.co.uk/life-style/health-and-families/mobile-phones-children-kids-a9308266.html" TargetMode="External"/><Relationship Id="rId3" Type="http://schemas.openxmlformats.org/officeDocument/2006/relationships/hyperlink" Target="https://www.123rf.com/stock-photo/director_computer_user.html?sti=of87ladikjfki8jley%7C" TargetMode="External"/><Relationship Id="rId7" Type="http://schemas.openxmlformats.org/officeDocument/2006/relationships/hyperlink" Target="https://gifer.com/en/B6Q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video/clip-1054407893-shocked-man-put-hands-on-head-very" TargetMode="External"/><Relationship Id="rId11" Type="http://schemas.openxmlformats.org/officeDocument/2006/relationships/hyperlink" Target="https://www.vectorstock.com/royalty-free-vector/smart-phone-rooted-in-the-human-brain-vector-18884189" TargetMode="External"/><Relationship Id="rId5" Type="http://schemas.openxmlformats.org/officeDocument/2006/relationships/hyperlink" Target="https://www.shutterstock.com/video/clip-1028941868-eppelheim-baden-wurttemberg--germany---05" TargetMode="External"/><Relationship Id="rId10" Type="http://schemas.openxmlformats.org/officeDocument/2006/relationships/hyperlink" Target="https://www.statista.com/statistics/1224510/time-spent-per-day-on-smartphone-us/#:~:text=According%20to%20a%20survey%20conducted,average%20on%20their%20phone%20daily" TargetMode="External"/><Relationship Id="rId4" Type="http://schemas.openxmlformats.org/officeDocument/2006/relationships/hyperlink" Target="https://wallhere.com/en/wallpaper/167791" TargetMode="External"/><Relationship Id="rId9" Type="http://schemas.openxmlformats.org/officeDocument/2006/relationships/hyperlink" Target="https://www.pewresearch.org/internet/fact-sheet/mobi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Focus Time</a:t>
            </a:r>
            <a:endParaRPr/>
          </a:p>
        </p:txBody>
      </p:sp>
      <p:sp>
        <p:nvSpPr>
          <p:cNvPr id="203" name="Google Shape;203;p1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8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CSC 431 Intro to Software Engineering, Team 14: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Felipe Flores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Tianyu Ma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Wen Li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Framework</a:t>
            </a:r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dirty="0"/>
              <a:t>Mobile Framework: Xamarin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Programming language: C</a:t>
            </a:r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Web Framework: Angular UI Grid</a:t>
            </a:r>
          </a:p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Large datasets</a:t>
            </a:r>
          </a:p>
          <a:p>
            <a:pPr marL="381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Grouping, Sorting and Accessing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2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Functional Design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Sequence Diagram 1 (Create TimeSet)</a:t>
            </a:r>
            <a:endParaRPr/>
          </a:p>
        </p:txBody>
      </p:sp>
      <p:pic>
        <p:nvPicPr>
          <p:cNvPr id="267" name="Google Shape;267;p20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931" y="1950150"/>
            <a:ext cx="8078138" cy="49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Sequence Diagram 2 (Access TimeSet)</a:t>
            </a:r>
            <a:endParaRPr/>
          </a:p>
        </p:txBody>
      </p:sp>
      <p:pic>
        <p:nvPicPr>
          <p:cNvPr id="273" name="Google Shape;273;p2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2095" y="1926421"/>
            <a:ext cx="6447810" cy="493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Sequence Diagram 3 (Share TimeSet)</a:t>
            </a:r>
            <a:endParaRPr/>
          </a:p>
        </p:txBody>
      </p:sp>
      <p:pic>
        <p:nvPicPr>
          <p:cNvPr id="279" name="Google Shape;279;p2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5260" y="1977153"/>
            <a:ext cx="6381480" cy="488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Structural Design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>
            <a:spLocks noGrp="1"/>
          </p:cNvSpPr>
          <p:nvPr>
            <p:ph type="title"/>
          </p:nvPr>
        </p:nvSpPr>
        <p:spPr>
          <a:xfrm>
            <a:off x="749411" y="-102742"/>
            <a:ext cx="1069317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200"/>
              <a:t>UML </a:t>
            </a:r>
            <a:r>
              <a:rPr lang="en-US" sz="3500"/>
              <a:t>Class</a:t>
            </a:r>
            <a:r>
              <a:rPr lang="en-US" sz="3200"/>
              <a:t> Diagram (UI, TimeSetManager,TimeSet)</a:t>
            </a:r>
            <a:endParaRPr sz="3200"/>
          </a:p>
        </p:txBody>
      </p:sp>
      <p:pic>
        <p:nvPicPr>
          <p:cNvPr id="290" name="Google Shape;290;p5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9566" y="816430"/>
            <a:ext cx="6432863" cy="604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>
            <a:spLocks noGrp="1"/>
          </p:cNvSpPr>
          <p:nvPr>
            <p:ph type="title"/>
          </p:nvPr>
        </p:nvSpPr>
        <p:spPr>
          <a:xfrm>
            <a:off x="1284080" y="0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Mockup</a:t>
            </a:r>
            <a:endParaRPr/>
          </a:p>
        </p:txBody>
      </p:sp>
      <p:pic>
        <p:nvPicPr>
          <p:cNvPr id="296" name="Google Shape;296;p55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95" y="1040818"/>
            <a:ext cx="2583579" cy="555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55" descr="Graphical user interface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2368" y="1080937"/>
            <a:ext cx="2583579" cy="5512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5" descr="Chart, scatt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06054" y="1080937"/>
            <a:ext cx="2743104" cy="5512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55" descr="A screenshot of a video game&#10;&#10;Description automatically generated with medium confidenc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64146" y="1080937"/>
            <a:ext cx="2583577" cy="5550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6"/>
          <p:cNvSpPr txBox="1"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Focus Time</a:t>
            </a:r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786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n-US"/>
              <a:t>CSC 431 Intro to Software Engineering, Team 14: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n-US"/>
              <a:t>Felipe Flores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n-US"/>
              <a:t>Tianyu Ma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n-US"/>
              <a:t>Wen Li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8108"/>
              <a:buNone/>
            </a:pPr>
            <a:r>
              <a:rPr lang="en-US"/>
              <a:t>https://github.com/felipefloresSC/CSC431-Group-Project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Citations</a:t>
            </a:r>
            <a:endParaRPr/>
          </a:p>
        </p:txBody>
      </p:sp>
      <p:sp>
        <p:nvSpPr>
          <p:cNvPr id="311" name="Google Shape;311;p5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4752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sz="18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https://www.123rf.com/stock-photo/director_computer_user.html?sti=of87ladikjfki8jley|</a:t>
            </a:r>
            <a:endParaRPr sz="1800" b="0" i="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endParaRPr b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sz="18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https://wallhere.com/en/wallpaper/167791</a:t>
            </a:r>
            <a:endParaRPr sz="1800" b="0" i="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endParaRPr b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sz="18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https://www.shutterstock.com/video/clip-1028941868-eppelheim-baden-wurttemberg--germany---05</a:t>
            </a:r>
            <a:endParaRPr sz="1800" b="0" i="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endParaRPr b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sz="18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https://www.shutterstock.com/video/clip-1054407893-shocked-man-put-hands-on-head-very</a:t>
            </a:r>
            <a:endParaRPr sz="1800" b="0" i="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endParaRPr b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sz="18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https://gifer.com/en/B6Qs</a:t>
            </a:r>
            <a:endParaRPr sz="1800" b="0" i="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endParaRPr b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sz="18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https://www.independent.co.uk/life-style/health-and-families/mobile-phones-children-kids-a9308266.html</a:t>
            </a:r>
            <a:endParaRPr sz="1800" b="0" i="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sz="1800" b="0" i="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sz="18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https://www.pewresearch.org/internet/fact-sheet/mobile/</a:t>
            </a:r>
            <a:endParaRPr sz="1800" b="0" i="0" u="sng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endParaRPr b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sz="18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https://www.statista.com/statistics/1224510/time-spent-per-day-on-smartphone-us/#:~:text=According%20to%20a%20survey%20conducted,average%20on%20their%20phone%20daily</a:t>
            </a:r>
            <a:r>
              <a:rPr lang="en-US" sz="18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1081"/>
              <a:buNone/>
            </a:pPr>
            <a:endParaRPr b="0"/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-US" sz="1800" b="0" i="0" u="sng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https://www.vectorstock.com/royalty-free-vector/smart-phone-rooted-in-the-human-brain-vector-18884189</a:t>
            </a:r>
            <a:endParaRPr b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9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Project Review</a:t>
            </a:r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6709307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People spend too much time getting distracted by their phones.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The purpose of this project is to provide the design of a free to download mobile application for assisting the user in staying focused for long periods of time.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The primary goal of this application is to streamline several popular techniques used to stay focus all in one app!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pic>
        <p:nvPicPr>
          <p:cNvPr id="210" name="Google Shape;210;p49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3603" r="2" b="7292"/>
          <a:stretch/>
        </p:blipFill>
        <p:spPr>
          <a:xfrm>
            <a:off x="7545505" y="0"/>
            <a:ext cx="464649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The System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System Overview</a:t>
            </a:r>
            <a:endParaRPr/>
          </a:p>
        </p:txBody>
      </p:sp>
      <p:sp>
        <p:nvSpPr>
          <p:cNvPr id="221" name="Google Shape;221;p11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UI Layer: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Login Form/Registration Form, TimeSet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This is the user interface which users have access to functional requirements.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Service Layer: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TimeSet Manager,  Database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This is the backend system which receive input from user layer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and respond with programmed result.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System Diagram</a:t>
            </a:r>
            <a:endParaRPr/>
          </a:p>
        </p:txBody>
      </p:sp>
      <p:pic>
        <p:nvPicPr>
          <p:cNvPr id="227" name="Google Shape;22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975" y="2091825"/>
            <a:ext cx="8052700" cy="4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System Actors</a:t>
            </a:r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body" idx="1"/>
          </p:nvPr>
        </p:nvSpPr>
        <p:spPr>
          <a:xfrm>
            <a:off x="680321" y="2336872"/>
            <a:ext cx="9613861" cy="4521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marL="457200" lvl="0" indent="-3905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50"/>
              <a:buAutoNum type="arabicPeriod"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Student/worker: It is a user(human) type of actor. A user registers on the applications’ use interface to access/add/delete/share TimeSets. The user is our primary actor because he/she initiates the interaction of the system.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marL="457200" lvl="0" indent="-390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AutoNum type="arabicPeriod"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Administrator: it is a system type of actor. This actor, from the external system,is a secondary actor. 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marL="457200" lvl="0" indent="-390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AutoNum type="arabicPeriod"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Time: It is a system clock. It is the time clock of users’ mobile devices to monitor the study time of users. 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marL="457200" lvl="0" indent="-390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50"/>
              <a:buAutoNum type="arabicPeriod"/>
            </a:pPr>
            <a:r>
              <a:rPr lang="en-US" sz="2550">
                <a:latin typeface="Arial"/>
                <a:ea typeface="Arial"/>
                <a:cs typeface="Arial"/>
                <a:sym typeface="Arial"/>
              </a:rPr>
              <a:t>Speaker: It is a system speaker. It is the speaker of users’ mobile devices to play music during TimeSets.</a:t>
            </a:r>
            <a:endParaRPr sz="255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1"/>
          <p:cNvSpPr txBox="1"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Design Rational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Architectural Style</a:t>
            </a: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Three-tier architecture style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Presentation tier: communication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Application tier: collect information &amp; maintain logic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tier: store the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Design Patterns</a:t>
            </a:r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Factory method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Derived class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Store data &amp; Encrypt data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Mediator control the 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85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Berlin</vt:lpstr>
      <vt:lpstr>Focus Time</vt:lpstr>
      <vt:lpstr>Project Review</vt:lpstr>
      <vt:lpstr>The System</vt:lpstr>
      <vt:lpstr>System Overview</vt:lpstr>
      <vt:lpstr>System Diagram</vt:lpstr>
      <vt:lpstr>System Actors</vt:lpstr>
      <vt:lpstr>Design Rational</vt:lpstr>
      <vt:lpstr>Architectural Style</vt:lpstr>
      <vt:lpstr>Design Patterns</vt:lpstr>
      <vt:lpstr>Framework</vt:lpstr>
      <vt:lpstr>Functional Design</vt:lpstr>
      <vt:lpstr>Sequence Diagram 1 (Create TimeSet)</vt:lpstr>
      <vt:lpstr>Sequence Diagram 2 (Access TimeSet)</vt:lpstr>
      <vt:lpstr>Sequence Diagram 3 (Share TimeSet)</vt:lpstr>
      <vt:lpstr>Structural Design</vt:lpstr>
      <vt:lpstr>UML Class Diagram (UI, TimeSetManager,TimeSet)</vt:lpstr>
      <vt:lpstr>Mockup</vt:lpstr>
      <vt:lpstr>Focus Time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Time</dc:title>
  <dc:creator>Flores, Felipe Fernando</dc:creator>
  <cp:lastModifiedBy>Flores, Felipe Fernando</cp:lastModifiedBy>
  <cp:revision>1</cp:revision>
  <dcterms:created xsi:type="dcterms:W3CDTF">2022-02-26T14:43:25Z</dcterms:created>
  <dcterms:modified xsi:type="dcterms:W3CDTF">2022-04-19T03:27:13Z</dcterms:modified>
</cp:coreProperties>
</file>