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8" autoAdjust="0"/>
    <p:restoredTop sz="71924" autoAdjust="0"/>
  </p:normalViewPr>
  <p:slideViewPr>
    <p:cSldViewPr snapToGrid="0">
      <p:cViewPr varScale="1">
        <p:scale>
          <a:sx n="77" d="100"/>
          <a:sy n="7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6210-D4F5-421E-841A-35B117871054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B270B-C507-44DB-A680-B13192D4D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talked about inheritance before. It is one of the pillars of OOP.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270B-C507-44DB-A680-B13192D4D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The </a:t>
            </a:r>
            <a:r>
              <a:rPr lang="en-US" dirty="0">
                <a:effectLst/>
              </a:rPr>
              <a:t>Eat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 method was defined in </a:t>
            </a:r>
            <a:r>
              <a:rPr lang="en-US" dirty="0">
                <a:effectLst/>
              </a:rPr>
              <a:t>Cat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, but may be called on all </a:t>
            </a:r>
            <a:r>
              <a:rPr lang="en-US" dirty="0" err="1">
                <a:effectLst/>
              </a:rPr>
              <a:t>HouseCat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 instances as well. We say: “</a:t>
            </a:r>
            <a:r>
              <a:rPr lang="en-US" dirty="0" err="1">
                <a:effectLst/>
              </a:rPr>
              <a:t>HouseCat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 inherits the method </a:t>
            </a:r>
            <a:r>
              <a:rPr lang="en-US" dirty="0">
                <a:effectLst/>
              </a:rPr>
              <a:t>Eat()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 from </a:t>
            </a:r>
            <a:r>
              <a:rPr lang="en-US" dirty="0">
                <a:effectLst/>
              </a:rPr>
              <a:t>Cat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.” We know we have successfully called </a:t>
            </a:r>
            <a:r>
              <a:rPr lang="en-US" dirty="0">
                <a:effectLst/>
              </a:rPr>
              <a:t>Eat()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 on </a:t>
            </a:r>
            <a:r>
              <a:rPr lang="en-US" dirty="0" err="1">
                <a:effectLst/>
              </a:rPr>
              <a:t>garfield</a:t>
            </a:r>
            <a:r>
              <a:rPr lang="en-US" b="0" i="0" dirty="0">
                <a:solidFill>
                  <a:srgbClr val="354A5F"/>
                </a:solidFill>
                <a:effectLst/>
                <a:latin typeface="Nexa"/>
              </a:rPr>
              <a:t> because the printed statement indicates the cat is now tired.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270B-C507-44DB-A680-B13192D4D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students will look at file </a:t>
            </a:r>
            <a:r>
              <a:rPr lang="en-US" dirty="0" err="1"/>
              <a:t>Cats.cs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270B-C507-44DB-A680-B13192D4D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go to their </a:t>
            </a:r>
            <a:r>
              <a:rPr lang="en-US" dirty="0" err="1"/>
              <a:t>HouseCat.cs</a:t>
            </a:r>
            <a:r>
              <a:rPr lang="en-US" dirty="0"/>
              <a:t> file to do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270B-C507-44DB-A680-B13192D4D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do this in the </a:t>
            </a:r>
            <a:r>
              <a:rPr lang="en-US" dirty="0" err="1"/>
              <a:t>Cat.cs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270B-C507-44DB-A680-B13192D4D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270B-C507-44DB-A680-B13192D4D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CC2-0594-4747-942C-93466A9D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787A6-6478-4646-888F-66E99BFF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D43A-BD17-4830-87B0-F38DD882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DCE6-E1C0-4BFC-833A-88DE36E2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D6E8-D87F-4E4F-B6B4-6994132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9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05DB-E49B-43FE-BE95-2B6BE81B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3D694-5541-457D-87C6-32E2E973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CEF0-7F25-4A08-BCC9-BAE9978B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081F-6795-4EDA-94AD-0E5964E1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9EE7-0F9A-432B-A80A-6CC652B4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55F21-1B2F-4F96-B353-E9831912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213F-526D-4B52-857C-3E968855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A2D3-930A-4139-8E99-F67A7707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5FC9-9222-4669-BB16-181EFC78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72CA-13A7-4FD6-9E93-EE40BA44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DF96-6F0D-4823-9127-608F605F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5299-B4D6-4666-A47D-E66173A5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C57D-C2DD-48F8-A529-AF8A45A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4550-08CD-472A-B1CB-32FF9D3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7849-8DA1-401C-BE34-D8CD449A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0FE9-1674-4B48-81EB-766B5B84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F433-2242-4BC5-93E1-2F367993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7081-71A0-4F8D-B12C-33F63599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D3F9-28BF-4437-B1F9-6C6DE838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9082-CAFE-45E8-8112-8FF2AF7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6C69-22E1-4B6D-876F-C6671853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A068-23A6-41AF-BBB6-6FA9823C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25FAD-7044-47E4-AC2C-B5CD0E5E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02AC4-40EB-4EEB-80FB-12ED75CE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28F8-E975-48AA-8D44-2F5FE4D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199A-A660-448B-BF03-ACF1B86B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4E73-8E2C-452E-867B-3A0561DF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0CA1-22F6-463B-8FA5-CED0E19C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70723-98B4-48BC-BB47-E92752F8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3F2E9-2D3D-4E1E-872D-159D3271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1E792-5E58-4A6B-B8CC-D5FEF2FE9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AF773-F439-401E-BAD1-19EB4996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49F7A-81CB-4238-9B2B-D6621392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8141-D4DD-41B6-AA33-B912B0A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58AE-7A42-453B-9C53-56CC108B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4045-6B36-427D-BA2F-4DD7B58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C1AF-52A3-4D69-8FD3-07BF90D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985B6-6A05-4544-9E54-EF258089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54AC-D413-4036-92DA-D4C712D0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89B0-C3B9-40AF-8375-176BAD27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28F4A-C5D7-4266-849C-38080FF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5AC3-2127-4871-B97F-2FF116F5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F464-E7BF-45EE-A9AB-6B65721B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26668-6D29-451B-9773-16EEDB6B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72C81-262D-4F29-AD39-4045A2DB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3AF1D-BA5B-4979-847D-22DD23B3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89A29-BD95-4F6A-BF5C-39DC6B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9883-556A-43FA-8356-41E9C825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F6F3-9A87-4A6D-BE10-7AF49848C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BC6F2-70F0-4BC2-813B-29ED6707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B078D-36A8-4185-9B6C-FEE4B0CF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72F9-1F31-4932-8ED0-C1AF76A4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4051-96DA-47A9-BF0E-40F4FF59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90AF8-22F0-4834-A525-6F4844D9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7FAB-D9AC-4377-8D3B-74B4E556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F585-AB36-4A99-ABF4-B1746FA67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A223-6D75-446F-A842-B907A12E2993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6BE93-548C-4E6E-9CFF-2E0C0F888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4098-C79B-4D50-9AA5-6377D87C1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3EC8-1E5D-40E6-AD48-7AF46FB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95C-FCC4-43CD-871F-9DD6BBFFD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Pillars of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FCA47-13A1-49CF-861E-961B05E5D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Inheritance, Polymorphism, Encapsulation, </a:t>
            </a:r>
            <a:r>
              <a:rPr lang="en-US" dirty="0" err="1"/>
              <a:t>Abstracton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1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6303-9915-4404-9BB8-F5A06D2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AA14-FDD9-46EE-B198-7804C056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no-argument constructor is a constructor that takes no arguments.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add an additional constructor in Cat:</a:t>
            </a:r>
          </a:p>
        </p:txBody>
      </p:sp>
      <p:pic>
        <p:nvPicPr>
          <p:cNvPr id="5" name="Picture 4" descr="no-arguement constructor example">
            <a:extLst>
              <a:ext uri="{FF2B5EF4-FFF2-40B4-BE49-F238E27FC236}">
                <a16:creationId xmlns:a16="http://schemas.microsoft.com/office/drawing/2014/main" id="{4AAC77A3-0678-4951-9675-0C060A93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62" y="3617097"/>
            <a:ext cx="3542567" cy="17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7AF6-6173-4156-B107-9B697B5C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2804-E958-4582-86C9-F5843F92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in </a:t>
            </a:r>
            <a:r>
              <a:rPr lang="en-US" dirty="0" err="1"/>
              <a:t>HouseCat</a:t>
            </a:r>
            <a:r>
              <a:rPr lang="en-US" dirty="0"/>
              <a:t>, we can define another constructor.</a:t>
            </a:r>
          </a:p>
          <a:p>
            <a:r>
              <a:rPr lang="en-US" dirty="0"/>
              <a:t>Even though we don’t explicitly say we want to call that constructor from Cat, the no-argument constructor will be called. </a:t>
            </a:r>
          </a:p>
          <a:p>
            <a:endParaRPr lang="en-US" dirty="0"/>
          </a:p>
        </p:txBody>
      </p:sp>
      <p:pic>
        <p:nvPicPr>
          <p:cNvPr id="5" name="Picture 4" descr="plublic HouseCat(string name)&#10;{&#10;&#9;Name = name;&#10;}">
            <a:extLst>
              <a:ext uri="{FF2B5EF4-FFF2-40B4-BE49-F238E27FC236}">
                <a16:creationId xmlns:a16="http://schemas.microsoft.com/office/drawing/2014/main" id="{9FAFB5FB-2C39-4A85-9BD5-E0F5E7C7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6" y="3740028"/>
            <a:ext cx="5428150" cy="19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7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9B8E-B1A5-4428-9D6E-2344066E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CB52-22A9-4F82-8E98-0F35A559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08" y="2141537"/>
            <a:ext cx="10515600" cy="4351338"/>
          </a:xfrm>
        </p:spPr>
        <p:txBody>
          <a:bodyPr/>
          <a:lstStyle/>
          <a:p>
            <a:r>
              <a:rPr lang="en-US" dirty="0"/>
              <a:t>Then, in </a:t>
            </a:r>
            <a:r>
              <a:rPr lang="en-US" dirty="0" err="1"/>
              <a:t>HouseCat</a:t>
            </a:r>
            <a:r>
              <a:rPr lang="en-US" dirty="0"/>
              <a:t>, we can define another constructor.</a:t>
            </a:r>
          </a:p>
          <a:p>
            <a:r>
              <a:rPr lang="en-US" dirty="0"/>
              <a:t>Even though we don’t specify that we want to call a constructor from Cat, the no-argument constructor will be called.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plublic HouseCat(string name)&#10;{&#10;&#9;Name = name;&#10;}">
            <a:extLst>
              <a:ext uri="{FF2B5EF4-FFF2-40B4-BE49-F238E27FC236}">
                <a16:creationId xmlns:a16="http://schemas.microsoft.com/office/drawing/2014/main" id="{0ABBB07D-E4A3-46F3-A498-7D9A2F4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7" y="3857258"/>
            <a:ext cx="5038935" cy="18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457-3989-4DB5-BAE4-FDCE889C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2D1-BB85-4435-89E0-2DEC0A58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initialize a new </a:t>
            </a:r>
            <a:r>
              <a:rPr lang="en-US" dirty="0" err="1"/>
              <a:t>HouseCat</a:t>
            </a:r>
            <a:r>
              <a:rPr lang="en-US" dirty="0"/>
              <a:t> with only a name field and the Cat no-argument constructor will still be applied. </a:t>
            </a:r>
          </a:p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 you can confirm that the base class constructor has been called.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constructor syntax allows us to easily expose any constructor from the base class by providing a subclass constructor that has the same signature, not method body, and calls the base constructor with the : base </a:t>
            </a:r>
          </a:p>
          <a:p>
            <a:endParaRPr lang="en-US" dirty="0"/>
          </a:p>
        </p:txBody>
      </p:sp>
      <p:pic>
        <p:nvPicPr>
          <p:cNvPr id="5" name="Picture 4" descr="Base class constructor call example">
            <a:extLst>
              <a:ext uri="{FF2B5EF4-FFF2-40B4-BE49-F238E27FC236}">
                <a16:creationId xmlns:a16="http://schemas.microsoft.com/office/drawing/2014/main" id="{B813DC84-353E-42D0-818D-C5FC8B6B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60" y="3549134"/>
            <a:ext cx="6997194" cy="11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AAB2-FBFE-4B8B-AB6B-FB9CA957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2929-7A57-43DC-A352-3CBD6B48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gone over encapsulation</a:t>
            </a:r>
          </a:p>
          <a:p>
            <a:r>
              <a:rPr lang="en-US" dirty="0"/>
              <a:t>Next Pillar is Inheritance</a:t>
            </a:r>
          </a:p>
          <a:p>
            <a:r>
              <a:rPr lang="en-US" dirty="0"/>
              <a:t>“Is a mechanism within object oriented programming that allows one class to be based on another class. Thus, it receives its properties and behaviors”</a:t>
            </a:r>
          </a:p>
        </p:txBody>
      </p:sp>
    </p:spTree>
    <p:extLst>
      <p:ext uri="{BB962C8B-B14F-4D97-AF65-F5344CB8AC3E}">
        <p14:creationId xmlns:p14="http://schemas.microsoft.com/office/powerpoint/2010/main" val="406094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2B00-E2FD-4208-9725-5106DE36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05285-EF49-4D79-9192-50C2B48D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nheritance-1">
            <a:extLst>
              <a:ext uri="{FF2B5EF4-FFF2-40B4-BE49-F238E27FC236}">
                <a16:creationId xmlns:a16="http://schemas.microsoft.com/office/drawing/2014/main" id="{14188BE3-018E-4739-AAC4-14120EA3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46" y="2078970"/>
            <a:ext cx="5410933" cy="354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7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4D54-BC45-4F15-8641-01E7F481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81BE-02B8-4BAA-85E7-79324CAF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you to access members of the base class in the child class</a:t>
            </a:r>
          </a:p>
          <a:p>
            <a:r>
              <a:rPr lang="en-US" dirty="0"/>
              <a:t>It enables you to create a child class that can access and use all of the functionality of its base class. </a:t>
            </a:r>
          </a:p>
          <a:p>
            <a:r>
              <a:rPr lang="en-US" dirty="0"/>
              <a:t>You can keep common variables and functions in the base class and use them as many times as you want to in a child class. </a:t>
            </a:r>
          </a:p>
        </p:txBody>
      </p:sp>
    </p:spTree>
    <p:extLst>
      <p:ext uri="{BB962C8B-B14F-4D97-AF65-F5344CB8AC3E}">
        <p14:creationId xmlns:p14="http://schemas.microsoft.com/office/powerpoint/2010/main" val="306203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1BC7-C2E6-41B1-9B99-7F66739D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F91FEF-B9FE-4C95-90E5-64C0273F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78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Cat</a:t>
            </a:r>
            <a:r>
              <a:rPr lang="en-US" dirty="0"/>
              <a:t> has a property called </a:t>
            </a:r>
            <a:r>
              <a:rPr lang="en-US" b="1" dirty="0"/>
              <a:t>Family </a:t>
            </a:r>
            <a:r>
              <a:rPr lang="en-US" dirty="0"/>
              <a:t>and a field called </a:t>
            </a:r>
            <a:r>
              <a:rPr lang="en-US" b="1" dirty="0"/>
              <a:t>family</a:t>
            </a:r>
            <a:r>
              <a:rPr lang="en-US" dirty="0"/>
              <a:t> that represents the biological family of all cats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family</a:t>
            </a:r>
            <a:r>
              <a:rPr lang="en-US" dirty="0"/>
              <a:t> field is not directly accessible by </a:t>
            </a:r>
            <a:r>
              <a:rPr lang="en-US" b="1" dirty="0" err="1"/>
              <a:t>HouseCat</a:t>
            </a:r>
            <a:r>
              <a:rPr lang="en-US" b="1" dirty="0"/>
              <a:t> </a:t>
            </a:r>
            <a:r>
              <a:rPr lang="en-US" dirty="0"/>
              <a:t>and can only be accessed by the get accessor of the Family property. </a:t>
            </a:r>
          </a:p>
          <a:p>
            <a:r>
              <a:rPr lang="en-US" dirty="0"/>
              <a:t>There is no set accessor for </a:t>
            </a:r>
            <a:r>
              <a:rPr lang="en-US" b="1" dirty="0"/>
              <a:t>Family </a:t>
            </a:r>
            <a:r>
              <a:rPr lang="en-US" dirty="0"/>
              <a:t>so the value of the </a:t>
            </a:r>
            <a:r>
              <a:rPr lang="en-US" b="1" dirty="0"/>
              <a:t>family</a:t>
            </a:r>
            <a:r>
              <a:rPr lang="en-US" dirty="0"/>
              <a:t> field may only be changed within </a:t>
            </a:r>
            <a:r>
              <a:rPr lang="en-US" b="1" dirty="0"/>
              <a:t>Cat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9" name="Picture 8" descr="public string Family { get; } = “Felidae”;">
            <a:extLst>
              <a:ext uri="{FF2B5EF4-FFF2-40B4-BE49-F238E27FC236}">
                <a16:creationId xmlns:a16="http://schemas.microsoft.com/office/drawing/2014/main" id="{158BE3E1-F801-4DEB-A490-968EE95C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6" y="2705100"/>
            <a:ext cx="4649666" cy="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8BF7-4784-4274-962D-31D824F5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 refresh</a:t>
            </a:r>
          </a:p>
        </p:txBody>
      </p:sp>
      <p:pic>
        <p:nvPicPr>
          <p:cNvPr id="5" name="Content Placeholder 4" descr="Getter and Setter Refresh">
            <a:extLst>
              <a:ext uri="{FF2B5EF4-FFF2-40B4-BE49-F238E27FC236}">
                <a16:creationId xmlns:a16="http://schemas.microsoft.com/office/drawing/2014/main" id="{16057E4E-C498-4927-8677-C6F635413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170" y="1690688"/>
            <a:ext cx="6464037" cy="4135681"/>
          </a:xfrm>
        </p:spPr>
      </p:pic>
    </p:spTree>
    <p:extLst>
      <p:ext uri="{BB962C8B-B14F-4D97-AF65-F5344CB8AC3E}">
        <p14:creationId xmlns:p14="http://schemas.microsoft.com/office/powerpoint/2010/main" val="14493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D0FA-A0B4-49D1-9B61-CD744A04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B917-DB5E-468D-8949-E1361FDF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Within the Main method, create an instance of </a:t>
            </a:r>
            <a:r>
              <a:rPr lang="en-US" dirty="0" err="1"/>
              <a:t>HouseCat</a:t>
            </a:r>
            <a:r>
              <a:rPr lang="en-US" dirty="0"/>
              <a:t> and call some of the methods it inherits from Cat. </a:t>
            </a:r>
          </a:p>
          <a:p>
            <a:endParaRPr lang="en-US" dirty="0"/>
          </a:p>
        </p:txBody>
      </p:sp>
      <p:pic>
        <p:nvPicPr>
          <p:cNvPr id="5" name="Picture 4" descr="Housecat instance and Calls">
            <a:extLst>
              <a:ext uri="{FF2B5EF4-FFF2-40B4-BE49-F238E27FC236}">
                <a16:creationId xmlns:a16="http://schemas.microsoft.com/office/drawing/2014/main" id="{513F5AA5-F7E8-4E5F-A3E5-063F500E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27" y="3429000"/>
            <a:ext cx="8505827" cy="17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403-6876-4AA5-B4C6-AFB28DB7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3EC1-EB97-4844-87BE-FE55F9B5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inherits all non-constructor methods from its base class. </a:t>
            </a:r>
          </a:p>
          <a:p>
            <a:r>
              <a:rPr lang="en-US" dirty="0"/>
              <a:t>We cannot create new instances of our subclass </a:t>
            </a:r>
            <a:r>
              <a:rPr lang="en-US" b="1" dirty="0" err="1"/>
              <a:t>HouseCat</a:t>
            </a:r>
            <a:r>
              <a:rPr lang="en-US" b="1" dirty="0"/>
              <a:t> </a:t>
            </a:r>
            <a:r>
              <a:rPr lang="en-US" dirty="0"/>
              <a:t>using any constructors provided by Cat. </a:t>
            </a:r>
          </a:p>
          <a:p>
            <a:r>
              <a:rPr lang="en-US" b="1" dirty="0"/>
              <a:t>CAT </a:t>
            </a:r>
            <a:r>
              <a:rPr lang="en-US" dirty="0"/>
              <a:t>constructors are not inherited by </a:t>
            </a:r>
            <a:r>
              <a:rPr lang="en-US" dirty="0" err="1"/>
              <a:t>HouseCat</a:t>
            </a:r>
            <a:r>
              <a:rPr lang="en-US" dirty="0"/>
              <a:t>. If we want to use a Cat constructor in the subclass, we must provide it. </a:t>
            </a:r>
          </a:p>
          <a:p>
            <a:r>
              <a:rPr lang="en-US" dirty="0"/>
              <a:t>Look at the constructor provided in </a:t>
            </a:r>
            <a:r>
              <a:rPr lang="en-US" dirty="0" err="1"/>
              <a:t>HouseCat</a:t>
            </a:r>
            <a:endParaRPr lang="en-US" dirty="0"/>
          </a:p>
        </p:txBody>
      </p:sp>
      <p:pic>
        <p:nvPicPr>
          <p:cNvPr id="5" name="Picture 4" descr="public Housecat Constrictor">
            <a:extLst>
              <a:ext uri="{FF2B5EF4-FFF2-40B4-BE49-F238E27FC236}">
                <a16:creationId xmlns:a16="http://schemas.microsoft.com/office/drawing/2014/main" id="{19164D35-E0E3-4F01-AFA5-5DF5A840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73" y="4737343"/>
            <a:ext cx="7287551" cy="15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8EDD-827C-48AD-852F-9FC56C09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E606-0B3B-449A-892B-55F38475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see the :syntax again with the </a:t>
            </a:r>
            <a:r>
              <a:rPr lang="en-US" b="1" dirty="0"/>
              <a:t>base </a:t>
            </a:r>
            <a:r>
              <a:rPr lang="en-US" dirty="0"/>
              <a:t>keyword on the constructor signature. </a:t>
            </a:r>
          </a:p>
          <a:p>
            <a:r>
              <a:rPr lang="en-US" dirty="0"/>
              <a:t>This combination allows the constructor to extend the base class constructor that takes a </a:t>
            </a:r>
            <a:r>
              <a:rPr lang="en-US" b="1" dirty="0"/>
              <a:t>weight</a:t>
            </a:r>
            <a:r>
              <a:rPr lang="en-US" dirty="0"/>
              <a:t> parameter. </a:t>
            </a:r>
          </a:p>
          <a:p>
            <a:r>
              <a:rPr lang="en-US" dirty="0"/>
              <a:t>In this case, the subclass constructor also sets the value of the name </a:t>
            </a:r>
            <a:r>
              <a:rPr lang="en-US" b="1" dirty="0"/>
              <a:t>field</a:t>
            </a:r>
            <a:r>
              <a:rPr lang="en-US" dirty="0"/>
              <a:t>. </a:t>
            </a:r>
          </a:p>
          <a:p>
            <a:r>
              <a:rPr lang="en-US" dirty="0"/>
              <a:t>The call to the base class constructor must be on the subclass’s constructor signature. </a:t>
            </a:r>
          </a:p>
          <a:p>
            <a:r>
              <a:rPr lang="en-US" dirty="0"/>
              <a:t>If a base class constructor takes no arguments, then the no-argument constructor is implicitly called for you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369882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629</Words>
  <Application>Microsoft Macintosh PowerPoint</Application>
  <PresentationFormat>Widescreen</PresentationFormat>
  <Paragraphs>60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Nexa</vt:lpstr>
      <vt:lpstr>Office Theme</vt:lpstr>
      <vt:lpstr>4 Pillars of OOP</vt:lpstr>
      <vt:lpstr>Inheritance </vt:lpstr>
      <vt:lpstr>Example</vt:lpstr>
      <vt:lpstr>Inheritance</vt:lpstr>
      <vt:lpstr>Example</vt:lpstr>
      <vt:lpstr>Getter and setter refresh</vt:lpstr>
      <vt:lpstr>Example</vt:lpstr>
      <vt:lpstr>base </vt:lpstr>
      <vt:lpstr>base</vt:lpstr>
      <vt:lpstr>Cat example continued</vt:lpstr>
      <vt:lpstr>Example continued</vt:lpstr>
      <vt:lpstr>Example Continued</vt:lpstr>
      <vt:lpstr>Example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Pillars of OOP</dc:title>
  <dc:creator>Ashley Likes</dc:creator>
  <cp:lastModifiedBy>Jacob Buck (He/Him)</cp:lastModifiedBy>
  <cp:revision>8</cp:revision>
  <dcterms:created xsi:type="dcterms:W3CDTF">2023-03-22T21:47:13Z</dcterms:created>
  <dcterms:modified xsi:type="dcterms:W3CDTF">2024-07-31T16:54:49Z</dcterms:modified>
</cp:coreProperties>
</file>