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Canda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EF388D-E471-4A4F-89D9-B458CA3E2169}">
  <a:tblStyle styleId="{09EF388D-E471-4A4F-89D9-B458CA3E2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ndar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32e434c28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032e434c28_2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32e434c28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032e434c28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32e434c28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032e434c28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32e434c28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032e434c28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32e434c28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032e434c28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32e434c28_2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032e434c28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32e434c28_2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032e434c28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32e434c28_2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032e434c28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32e434c28_2_3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032e434c28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32e434c28_2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032e434c28_2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32e434c28_2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032e434c28_2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32e434c28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2032e434c28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32e434c28_2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032e434c28_2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32e434c28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032e434c28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32e434c28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032e434c28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32e434c28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2032e434c28_8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32e434c2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2032e434c28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32e434c28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032e434c28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2032e434c28_2_2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32e434c28_2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032e434c28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32e434c28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032e434c28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32e434c28_2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032e434c28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98" name="Google Shape;98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00" name="Google Shape;100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3" name="Google Shape;183;p18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00" name="Google Shape;200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14" name="Google Shape;214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27" name="Google Shape;227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fr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fr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5" name="Google Shape;235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">
  <p:cSld name="3 colonne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42" name="Google Shape;242;p27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3" name="Google Shape;243;p27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44" name="Google Shape;244;p27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5" name="Google Shape;245;p27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46" name="Google Shape;246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colonnes d’image">
  <p:cSld name="3 colonnes d’imag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2" name="Google Shape;252;p28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5" name="Google Shape;255;p28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8" name="Google Shape;258;p28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0" name="Google Shape;260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 rot="5400000">
            <a:off x="3242667" y="-699492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Google Shape;51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53" name="Google Shape;53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" name="Google Shape;58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" name="Google Shape;60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" name="Google Shape;61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" name="Google Shape;66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7" name="Google Shape;77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" name="Google Shape;83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0" name="Google Shape;90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" type="subTitle"/>
          </p:nvPr>
        </p:nvSpPr>
        <p:spPr>
          <a:xfrm>
            <a:off x="1690925" y="1422075"/>
            <a:ext cx="5809800" cy="308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LES PARTICIPANTS (groupe 4):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 RABENJAMINA ANDRIANAINA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 VU ERIC   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 OMARI ISMAIL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 RUSHAN ZAMIR  SAFIULLAH (absent)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</a:pPr>
            <a:r>
              <a:t/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L’ENCADRANT D’AJC: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- BRAYER MARC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</a:pPr>
            <a:r>
              <a:rPr lang="f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         </a:t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003" y="4576873"/>
            <a:ext cx="2243994" cy="56662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/>
          <p:nvPr/>
        </p:nvSpPr>
        <p:spPr>
          <a:xfrm>
            <a:off x="49450" y="83400"/>
            <a:ext cx="85017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b="1" i="0" lang="fr" sz="4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Projet </a:t>
            </a:r>
            <a:r>
              <a:rPr b="1" i="0" lang="fr" sz="40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 fin de formation</a:t>
            </a:r>
            <a:r>
              <a:rPr b="1" i="0" lang="fr" sz="4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4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308475" y="278550"/>
            <a:ext cx="59133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fr" sz="4000"/>
              <a:t>GITLAB CI:</a:t>
            </a:r>
            <a:endParaRPr sz="4000"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94798"/>
            <a:ext cx="2245046" cy="56697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107125" y="1339250"/>
            <a:ext cx="453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GitLab , outil de versioning du code source et de chaîne d’intégration et déploiement continue via des pipelines constituées des jobs exécutés par les Runners.</a:t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25" y="245525"/>
            <a:ext cx="2176600" cy="24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50" y="2678200"/>
            <a:ext cx="1837250" cy="18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139910" y="15753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fr"/>
              <a:t>JENKINS</a:t>
            </a:r>
            <a:endParaRPr/>
          </a:p>
        </p:txBody>
      </p:sp>
      <p:pic>
        <p:nvPicPr>
          <p:cNvPr id="353" name="Google Shape;3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94798"/>
            <a:ext cx="2245046" cy="56697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/>
        </p:nvSpPr>
        <p:spPr>
          <a:xfrm>
            <a:off x="587225" y="1308875"/>
            <a:ext cx="80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</a:pPr>
            <a:r>
              <a:rPr b="0" i="0" lang="fr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Dédié aux DevOps, Jenkins est un outil d'intégration continue open source en Java.</a:t>
            </a:r>
            <a:endParaRPr b="0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625" y="1308875"/>
            <a:ext cx="5507213" cy="3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fr"/>
              <a:t>BLOG STATIQUE SOUS JEKYLL</a:t>
            </a:r>
            <a:endParaRPr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260275" y="1352550"/>
            <a:ext cx="86139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"/>
              <a:t>Jekyll = générateur de site statique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50" y="2571738"/>
            <a:ext cx="75247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fr"/>
              <a:t>BLOG STATIQUE SOUS JEKYLL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265050" y="1114425"/>
            <a:ext cx="86139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"/>
              <a:t>Dépôt GIT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050" y="1603650"/>
            <a:ext cx="8613900" cy="33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418050" y="127425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fr"/>
              <a:t>BLOG STATIQUE SOUS JEKYLL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04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t/>
            </a:r>
            <a:endParaRPr sz="3900"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265050" y="1343025"/>
            <a:ext cx="86139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/>
          </a:p>
        </p:txBody>
      </p:sp>
      <p:pic>
        <p:nvPicPr>
          <p:cNvPr id="377" name="Google Shape;3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1500"/>
            <a:ext cx="9144000" cy="4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857250" y="-3"/>
            <a:ext cx="7429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fr" sz="2900"/>
              <a:t>APPLICATION TOMCAT</a:t>
            </a:r>
            <a:endParaRPr sz="2900"/>
          </a:p>
        </p:txBody>
      </p:sp>
      <p:pic>
        <p:nvPicPr>
          <p:cNvPr id="383" name="Google Shape;3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2698825"/>
            <a:ext cx="3441101" cy="215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25998"/>
            <a:ext cx="3750794" cy="209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700" y="833876"/>
            <a:ext cx="3434721" cy="18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419275" y="126396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fr" sz="2900"/>
              <a:t>APPLICATION TOMCAT</a:t>
            </a:r>
            <a:endParaRPr sz="3000"/>
          </a:p>
        </p:txBody>
      </p:sp>
      <p:pic>
        <p:nvPicPr>
          <p:cNvPr id="392" name="Google Shape;3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94798"/>
            <a:ext cx="2245046" cy="5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5375" y="940975"/>
            <a:ext cx="6337400" cy="36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6"/>
          <p:cNvPicPr preferRelativeResize="0"/>
          <p:nvPr/>
        </p:nvPicPr>
        <p:blipFill rotWithShape="1">
          <a:blip r:embed="rId5">
            <a:alphaModFix/>
          </a:blip>
          <a:srcRect b="0" l="28369" r="31513" t="0"/>
          <a:stretch/>
        </p:blipFill>
        <p:spPr>
          <a:xfrm>
            <a:off x="1422875" y="2067475"/>
            <a:ext cx="1032501" cy="10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4353" y="3318150"/>
            <a:ext cx="861500" cy="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type="title"/>
          </p:nvPr>
        </p:nvSpPr>
        <p:spPr>
          <a:xfrm>
            <a:off x="226750" y="117700"/>
            <a:ext cx="8725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Twentieth Century"/>
              <a:buNone/>
            </a:pPr>
            <a:r>
              <a:rPr lang="fr" sz="3659"/>
              <a:t>Serveur Web Python</a:t>
            </a:r>
            <a:endParaRPr sz="3659"/>
          </a:p>
        </p:txBody>
      </p:sp>
      <p:pic>
        <p:nvPicPr>
          <p:cNvPr id="401" name="Google Shape;4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50" y="1106925"/>
            <a:ext cx="8672126" cy="3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457200" y="253748"/>
            <a:ext cx="82296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Twentieth Century"/>
              <a:buNone/>
            </a:pPr>
            <a:r>
              <a:rPr lang="fr" sz="3659"/>
              <a:t>Serveur Web Python</a:t>
            </a:r>
            <a:endParaRPr sz="3659"/>
          </a:p>
        </p:txBody>
      </p:sp>
      <p:pic>
        <p:nvPicPr>
          <p:cNvPr id="408" name="Google Shape;40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25" y="1009750"/>
            <a:ext cx="8671576" cy="364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type="title"/>
          </p:nvPr>
        </p:nvSpPr>
        <p:spPr>
          <a:xfrm>
            <a:off x="181275" y="140550"/>
            <a:ext cx="4827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Twentieth Century"/>
              <a:buNone/>
            </a:pPr>
            <a:r>
              <a:rPr lang="fr" sz="3659"/>
              <a:t>Serveur Web Python</a:t>
            </a:r>
            <a:endParaRPr sz="3659"/>
          </a:p>
        </p:txBody>
      </p:sp>
      <p:pic>
        <p:nvPicPr>
          <p:cNvPr id="415" name="Google Shape;4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25" y="2361250"/>
            <a:ext cx="4240075" cy="263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4000" y="2410775"/>
            <a:ext cx="5096501" cy="15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9"/>
          <p:cNvPicPr preferRelativeResize="0"/>
          <p:nvPr/>
        </p:nvPicPr>
        <p:blipFill rotWithShape="1">
          <a:blip r:embed="rId6">
            <a:alphaModFix/>
          </a:blip>
          <a:srcRect b="0" l="27672" r="0" t="48911"/>
          <a:stretch/>
        </p:blipFill>
        <p:spPr>
          <a:xfrm>
            <a:off x="113350" y="657550"/>
            <a:ext cx="6281151" cy="1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53746"/>
            <a:ext cx="8229600" cy="58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ndara"/>
              <a:buNone/>
            </a:pPr>
            <a:r>
              <a:rPr lang="fr"/>
              <a:t>SOMMAIRE: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271150" y="1019400"/>
            <a:ext cx="8486100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</a:t>
            </a:r>
            <a:r>
              <a:rPr lang="fr" sz="1700"/>
              <a:t>Introduction du projet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Méthode du travail </a:t>
            </a:r>
            <a:r>
              <a:rPr lang="fr" sz="1700"/>
              <a:t>- tableau Trello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Méthode de travail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Architecture  de l’infrastructure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Cloud Azure en Bref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Quelques ressources Azure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Playbooks ansible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Docker et docker-compose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</a:t>
            </a:r>
            <a:r>
              <a:rPr lang="fr" sz="1700"/>
              <a:t>GitLab  CI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Jenkins 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</a:t>
            </a:r>
            <a:r>
              <a:rPr lang="fr" sz="1700"/>
              <a:t>Blog statique sous Jekyll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Application Tomcat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" sz="1700"/>
              <a:t>- Serveur Web Python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>
              <a:solidFill>
                <a:srgbClr val="6FA8DC"/>
              </a:solidFill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003" y="4576873"/>
            <a:ext cx="2243994" cy="56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457200" y="211175"/>
            <a:ext cx="8229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7056"/>
              <a:buFont typeface="Twentieth Century"/>
              <a:buNone/>
            </a:pPr>
            <a:r>
              <a:rPr lang="fr" sz="3659"/>
              <a:t>Serveur Web Python</a:t>
            </a:r>
            <a:endParaRPr sz="3659"/>
          </a:p>
        </p:txBody>
      </p:sp>
      <p:pic>
        <p:nvPicPr>
          <p:cNvPr id="424" name="Google Shape;4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00" y="842500"/>
            <a:ext cx="6218074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215" y="3098292"/>
            <a:ext cx="5762602" cy="147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type="title"/>
          </p:nvPr>
        </p:nvSpPr>
        <p:spPr>
          <a:xfrm>
            <a:off x="856060" y="463888"/>
            <a:ext cx="7429500" cy="110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Conclusion</a:t>
            </a:r>
            <a:endParaRPr sz="3600"/>
          </a:p>
        </p:txBody>
      </p:sp>
      <p:sp>
        <p:nvSpPr>
          <p:cNvPr id="432" name="Google Shape;432;p51"/>
          <p:cNvSpPr txBox="1"/>
          <p:nvPr>
            <p:ph idx="1" type="body"/>
          </p:nvPr>
        </p:nvSpPr>
        <p:spPr>
          <a:xfrm>
            <a:off x="856060" y="1687115"/>
            <a:ext cx="7429500" cy="26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Arial"/>
              <a:buNone/>
            </a:pPr>
            <a:r>
              <a:rPr b="1" lang="fr" sz="3200"/>
              <a:t>MERCI POUR VOTRE ATTENTION </a:t>
            </a:r>
            <a:endParaRPr b="1" sz="3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179512" y="141480"/>
            <a:ext cx="7632848" cy="637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10"/>
              <a:buFont typeface="Candara"/>
              <a:buNone/>
            </a:pPr>
            <a:r>
              <a:rPr lang="fr" sz="3909"/>
              <a:t>1</a:t>
            </a:r>
            <a:r>
              <a:rPr lang="fr" sz="3909">
                <a:solidFill>
                  <a:schemeClr val="lt1"/>
                </a:solidFill>
              </a:rPr>
              <a:t>. INTRODUCTION DU PROJET:</a:t>
            </a:r>
            <a:endParaRPr sz="3909">
              <a:solidFill>
                <a:schemeClr val="lt1"/>
              </a:solidFill>
            </a:endParaRPr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757025" y="1418813"/>
            <a:ext cx="72588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4200"/>
              <a:buNone/>
            </a:pPr>
            <a:r>
              <a:rPr lang="fr" sz="3070"/>
              <a:t>Epsilon Corporation a besoin de trois applications Web : </a:t>
            </a:r>
            <a:endParaRPr sz="2270"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" sz="2000"/>
              <a:t>   -     Un blog statique avec  Jekyll/serveur apache .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" sz="2000"/>
              <a:t>   -     Une application JAVA Tomcat .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" sz="2000"/>
              <a:t>   -     Un serveur Web Python. 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" sz="2000"/>
              <a:t>     Le Cloud :       Microsoft Azure  pour les ressources VM</a:t>
            </a:r>
            <a:endParaRPr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490" y="4576763"/>
            <a:ext cx="2245519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79512" y="141480"/>
            <a:ext cx="76329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10"/>
              <a:buFont typeface="Candara"/>
              <a:buNone/>
            </a:pPr>
            <a:r>
              <a:rPr lang="fr" sz="3909"/>
              <a:t>2</a:t>
            </a:r>
            <a:r>
              <a:rPr lang="fr" sz="3909">
                <a:solidFill>
                  <a:schemeClr val="lt1"/>
                </a:solidFill>
              </a:rPr>
              <a:t>. </a:t>
            </a:r>
            <a:r>
              <a:rPr lang="fr" sz="3809"/>
              <a:t>Méthode de travail - tableau Trello</a:t>
            </a:r>
            <a:endParaRPr sz="3809">
              <a:solidFill>
                <a:schemeClr val="lt1"/>
              </a:solidFill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1380"/>
            <a:ext cx="8839202" cy="353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179512" y="141480"/>
            <a:ext cx="76329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10"/>
              <a:buFont typeface="Candara"/>
              <a:buNone/>
            </a:pPr>
            <a:r>
              <a:rPr lang="fr" sz="3909"/>
              <a:t>3</a:t>
            </a:r>
            <a:r>
              <a:rPr lang="fr" sz="3909">
                <a:solidFill>
                  <a:schemeClr val="lt1"/>
                </a:solidFill>
              </a:rPr>
              <a:t>. </a:t>
            </a:r>
            <a:r>
              <a:rPr lang="fr" sz="3909"/>
              <a:t>Méthode de travail </a:t>
            </a:r>
            <a:endParaRPr sz="3909">
              <a:solidFill>
                <a:schemeClr val="lt1"/>
              </a:solidFill>
            </a:endParaRPr>
          </a:p>
        </p:txBody>
      </p:sp>
      <p:graphicFrame>
        <p:nvGraphicFramePr>
          <p:cNvPr id="307" name="Google Shape;307;p35"/>
          <p:cNvGraphicFramePr/>
          <p:nvPr/>
        </p:nvGraphicFramePr>
        <p:xfrm>
          <a:off x="179475" y="90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{09EF388D-E471-4A4F-89D9-B458CA3E2169}</a:tableStyleId>
              </a:tblPr>
              <a:tblGrid>
                <a:gridCol w="1526100"/>
                <a:gridCol w="1583250"/>
                <a:gridCol w="5640900"/>
              </a:tblGrid>
              <a:tr h="39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Membre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Tâches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Sous-tâches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5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Andrianaina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Partage NFS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361950" lvl="0" marL="360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Configuration des dossiers partagés sur la VM2 et VM3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25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Site statique JEKYLL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Dépôt GIT sur le serveur Gitlab, configuration de la pipeline, déploiement sur serveur NFS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1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Application Web Python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Dépôt GIT sur le serveur Gitlab, configuration de la pipeline, déploiement sur serveur NFS</a:t>
                      </a:r>
                      <a:endParaRPr sz="1000"/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9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Ismail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Ansible ,  Docker compose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Création des playbooks, déploiement de l’infra sur Azure ,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Tests sur projet Tomcat  et serveur python en local.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3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Serveur Gitlab, Jenkins et Gitlab runner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Installation de docker engine sur VM1, mise en place des </a:t>
                      </a:r>
                      <a:r>
                        <a:rPr lang="fr" sz="1000"/>
                        <a:t>conteneurs</a:t>
                      </a:r>
                      <a:r>
                        <a:rPr lang="fr" sz="1000"/>
                        <a:t> Gitlab et Jenkins, liaison entre Gitlab et Jenkins.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Installation de docker engine sur VM3 et mise en place du conteneur Gitlab Runner et connection avec Gitlab CI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9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Application Tomcat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Dépôt</a:t>
                      </a:r>
                      <a:r>
                        <a:rPr lang="fr" sz="1000"/>
                        <a:t> GIT sur le serveur Gitlab, configuration du fichier Jenkinsfile pour </a:t>
                      </a:r>
                      <a:r>
                        <a:rPr lang="fr" sz="1000"/>
                        <a:t>l'exécution</a:t>
                      </a:r>
                      <a:r>
                        <a:rPr lang="fr" sz="1000"/>
                        <a:t> coté Jenkins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Installation des plugins </a:t>
                      </a:r>
                      <a:r>
                        <a:rPr lang="fr" sz="1000"/>
                        <a:t>nécessaires</a:t>
                      </a:r>
                      <a:r>
                        <a:rPr lang="fr" sz="1000"/>
                        <a:t> dans Jenkins et </a:t>
                      </a:r>
                      <a:r>
                        <a:rPr lang="fr" sz="1000"/>
                        <a:t>création</a:t>
                      </a:r>
                      <a:r>
                        <a:rPr lang="fr" sz="1000"/>
                        <a:t> des credentials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251520" y="249492"/>
            <a:ext cx="8229600" cy="54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fr" sz="4200"/>
              <a:t>4</a:t>
            </a:r>
            <a:r>
              <a:rPr lang="fr" sz="3800"/>
              <a:t>. ARCHI</a:t>
            </a:r>
            <a:r>
              <a:rPr lang="fr" sz="3600"/>
              <a:t>TECT</a:t>
            </a:r>
            <a:r>
              <a:rPr lang="fr" sz="3800"/>
              <a:t>URE DE L’INFRASTRUCTURE:</a:t>
            </a:r>
            <a:endParaRPr sz="3800"/>
          </a:p>
        </p:txBody>
      </p:sp>
      <p:pic>
        <p:nvPicPr>
          <p:cNvPr id="314" name="Google Shape;31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715" y="2637471"/>
            <a:ext cx="2993395" cy="75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5" y="1004650"/>
            <a:ext cx="86721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432425" y="266125"/>
            <a:ext cx="5956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000"/>
              <a:t>PLAYBOOK ANSIBLE:</a:t>
            </a:r>
            <a:endParaRPr/>
          </a:p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263775" y="1694525"/>
            <a:ext cx="86325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Playbooks  Ansible: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      - création de 3 VMs  sur Azure.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- Installation de docker et docker-compose dans les 3 VM sur Azure</a:t>
            </a:r>
            <a:endParaRPr sz="2200"/>
          </a:p>
          <a:p>
            <a:pPr indent="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94623"/>
            <a:ext cx="2245046" cy="56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457200" y="253749"/>
            <a:ext cx="82296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fr"/>
              <a:t>DOCKER COMPOSE</a:t>
            </a:r>
            <a:endParaRPr/>
          </a:p>
        </p:txBody>
      </p:sp>
      <p:pic>
        <p:nvPicPr>
          <p:cNvPr id="329" name="Google Shape;3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94798"/>
            <a:ext cx="2245046" cy="56697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/>
        </p:nvSpPr>
        <p:spPr>
          <a:xfrm>
            <a:off x="5570200" y="1660788"/>
            <a:ext cx="3284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None/>
            </a:pPr>
            <a:r>
              <a:rPr lang="f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Création  d’un ou plusieurs conteneurs qui peuvent communiquer entre eux à base d’un fichier YAML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25" y="1154574"/>
            <a:ext cx="50196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53748"/>
            <a:ext cx="8229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930">
                <a:solidFill>
                  <a:schemeClr val="lt1"/>
                </a:solidFill>
              </a:rPr>
              <a:t>DOCKER COMPOSE</a:t>
            </a:r>
            <a:endParaRPr sz="2930"/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242700" y="1503125"/>
            <a:ext cx="86430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fr" sz="2200"/>
              <a:t>Création de 2 conteneurs:  GitLab-CI et Jenkins dans la VM1.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t/>
            </a:r>
            <a:endParaRPr sz="2200"/>
          </a:p>
          <a:p>
            <a:pPr indent="-3302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fr" sz="2200"/>
              <a:t>création d’un conteneur Gitlab Runner dans la VM3.</a:t>
            </a:r>
            <a:endParaRPr sz="2200"/>
          </a:p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</a:pPr>
            <a:r>
              <a:t/>
            </a:r>
            <a:endParaRPr sz="2200"/>
          </a:p>
          <a:p>
            <a:pPr indent="-3302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fr" sz="2200"/>
              <a:t>Création des conteneurs pour les </a:t>
            </a:r>
            <a:r>
              <a:rPr lang="fr" sz="2200"/>
              <a:t>services Tomcat</a:t>
            </a:r>
            <a:r>
              <a:rPr lang="fr" sz="2200"/>
              <a:t> et web Python dans </a:t>
            </a:r>
            <a:endParaRPr sz="2200"/>
          </a:p>
          <a:p>
            <a:pPr indent="-368300" lvl="0" marL="4572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fr" sz="2200"/>
              <a:t>la VM2.</a:t>
            </a:r>
            <a:endParaRPr sz="2200"/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955" y="4576523"/>
            <a:ext cx="2245046" cy="56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