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EF7FC-4132-4ECF-88E3-BAC0D5821A0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EF7FC-4132-4ECF-88E3-BAC0D5821A0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EF7FC-4132-4ECF-88E3-BAC0D5821A0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4EF7FC-4132-4ECF-88E3-BAC0D5821A0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F4EF7FC-4132-4ECF-88E3-BAC0D5821A0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4EF7FC-4132-4ECF-88E3-BAC0D5821A0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BCF2B-DDC0-4187-A720-11C234D44FA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4EF7FC-4132-4ECF-88E3-BAC0D5821A0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4EF7FC-4132-4ECF-88E3-BAC0D5821A0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EF7FC-4132-4ECF-88E3-BAC0D5821A08}"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F4EF7FC-4132-4ECF-88E3-BAC0D5821A08}" type="datetimeFigureOut">
              <a:rPr lang="en-US" smtClean="0"/>
              <a:t>4/11/2023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06BCF2B-DDC0-4187-A720-11C234D44F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4EF7FC-4132-4ECF-88E3-BAC0D5821A0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BCF2B-DDC0-4187-A720-11C234D44F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F4EF7FC-4132-4ECF-88E3-BAC0D5821A08}" type="datetimeFigureOut">
              <a:rPr lang="en-US" smtClean="0"/>
              <a:t>4/11/2023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06BCF2B-DDC0-4187-A720-11C234D44F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64770" cy="609600"/>
          </a:xfrm>
        </p:spPr>
        <p:txBody>
          <a:bodyPr>
            <a:normAutofit fontScale="90000"/>
          </a:bodyPr>
          <a:lstStyle/>
          <a:p>
            <a:pPr algn="ctr"/>
            <a:r>
              <a:rPr lang="en-US" sz="2000" b="1" dirty="0" smtClean="0">
                <a:latin typeface="Berlin Sans FB" pitchFamily="34" charset="0"/>
              </a:rPr>
              <a:t>Product name: </a:t>
            </a:r>
            <a:r>
              <a:rPr lang="en-US" sz="2000" b="1" cap="none" dirty="0" err="1" smtClean="0">
                <a:latin typeface="Berlin Sans FB" pitchFamily="34" charset="0"/>
              </a:rPr>
              <a:t>Pro</a:t>
            </a:r>
            <a:r>
              <a:rPr lang="en-US" sz="2000" b="1" dirty="0" err="1" smtClean="0">
                <a:latin typeface="Berlin Sans FB" pitchFamily="34" charset="0"/>
              </a:rPr>
              <a:t>lock</a:t>
            </a:r>
            <a:r>
              <a:rPr lang="en-US" sz="2000" b="1" dirty="0" smtClean="0">
                <a:latin typeface="Berlin Sans FB" pitchFamily="34" charset="0"/>
              </a:rPr>
              <a:t>; </a:t>
            </a:r>
            <a:r>
              <a:rPr lang="en-US" sz="2000" b="1" cap="none" dirty="0" smtClean="0">
                <a:latin typeface="Berlin Sans FB" pitchFamily="34" charset="0"/>
              </a:rPr>
              <a:t>Providing e-Verification For Real Estate Properties</a:t>
            </a:r>
            <a:endParaRPr lang="en-US" sz="2000" b="1" cap="none" dirty="0">
              <a:latin typeface="Berlin Sans FB" pitchFamily="34" charset="0"/>
            </a:endParaRPr>
          </a:p>
        </p:txBody>
      </p:sp>
      <p:sp>
        <p:nvSpPr>
          <p:cNvPr id="3" name="Subtitle 2"/>
          <p:cNvSpPr>
            <a:spLocks noGrp="1"/>
          </p:cNvSpPr>
          <p:nvPr>
            <p:ph type="subTitle" idx="1"/>
          </p:nvPr>
        </p:nvSpPr>
        <p:spPr>
          <a:xfrm>
            <a:off x="1371600" y="2362200"/>
            <a:ext cx="6400800" cy="3962400"/>
          </a:xfrm>
        </p:spPr>
        <p:txBody>
          <a:bodyPr>
            <a:normAutofit/>
          </a:bodyPr>
          <a:lstStyle/>
          <a:p>
            <a:r>
              <a:rPr lang="en-US" b="1" dirty="0" smtClean="0">
                <a:solidFill>
                  <a:srgbClr val="002060"/>
                </a:solidFill>
                <a:latin typeface="Berlin Sans FB" pitchFamily="34" charset="0"/>
              </a:rPr>
              <a:t>Team Members:</a:t>
            </a:r>
          </a:p>
          <a:p>
            <a:r>
              <a:rPr lang="en-US" dirty="0" err="1" smtClean="0">
                <a:solidFill>
                  <a:srgbClr val="002060"/>
                </a:solidFill>
                <a:latin typeface="Berlin Sans FB" pitchFamily="34" charset="0"/>
              </a:rPr>
              <a:t>Agboola</a:t>
            </a:r>
            <a:r>
              <a:rPr lang="en-US" dirty="0">
                <a:solidFill>
                  <a:srgbClr val="002060"/>
                </a:solidFill>
                <a:latin typeface="Berlin Sans FB" pitchFamily="34" charset="0"/>
              </a:rPr>
              <a:t> </a:t>
            </a:r>
            <a:r>
              <a:rPr lang="en-US" dirty="0" smtClean="0">
                <a:solidFill>
                  <a:srgbClr val="002060"/>
                </a:solidFill>
                <a:latin typeface="Berlin Sans FB" pitchFamily="34" charset="0"/>
              </a:rPr>
              <a:t>Sampson</a:t>
            </a:r>
          </a:p>
          <a:p>
            <a:r>
              <a:rPr lang="en-US" dirty="0" err="1" smtClean="0">
                <a:solidFill>
                  <a:srgbClr val="002060"/>
                </a:solidFill>
                <a:latin typeface="Berlin Sans FB" pitchFamily="34" charset="0"/>
              </a:rPr>
              <a:t>Agoha</a:t>
            </a:r>
            <a:r>
              <a:rPr lang="en-US" dirty="0" smtClean="0">
                <a:solidFill>
                  <a:srgbClr val="002060"/>
                </a:solidFill>
                <a:latin typeface="Berlin Sans FB" pitchFamily="34" charset="0"/>
              </a:rPr>
              <a:t> Florence</a:t>
            </a:r>
          </a:p>
          <a:p>
            <a:r>
              <a:rPr lang="en-US" dirty="0" smtClean="0">
                <a:solidFill>
                  <a:srgbClr val="002060"/>
                </a:solidFill>
                <a:latin typeface="Berlin Sans FB" pitchFamily="34" charset="0"/>
              </a:rPr>
              <a:t>Augustine John</a:t>
            </a:r>
          </a:p>
          <a:p>
            <a:r>
              <a:rPr lang="en-US" dirty="0" smtClean="0">
                <a:solidFill>
                  <a:srgbClr val="002060"/>
                </a:solidFill>
                <a:latin typeface="Berlin Sans FB" pitchFamily="34" charset="0"/>
              </a:rPr>
              <a:t>Gold Hart</a:t>
            </a:r>
          </a:p>
          <a:p>
            <a:r>
              <a:rPr lang="en-US" dirty="0" smtClean="0">
                <a:solidFill>
                  <a:srgbClr val="002060"/>
                </a:solidFill>
                <a:latin typeface="Berlin Sans FB" pitchFamily="34" charset="0"/>
              </a:rPr>
              <a:t>Joseph </a:t>
            </a:r>
            <a:r>
              <a:rPr lang="en-US" dirty="0" err="1" smtClean="0">
                <a:solidFill>
                  <a:srgbClr val="002060"/>
                </a:solidFill>
                <a:latin typeface="Berlin Sans FB" pitchFamily="34" charset="0"/>
              </a:rPr>
              <a:t>Ejimmadu</a:t>
            </a:r>
            <a:endParaRPr lang="en-US" dirty="0" smtClean="0">
              <a:solidFill>
                <a:srgbClr val="002060"/>
              </a:solidFill>
              <a:latin typeface="Berlin Sans FB" pitchFamily="34" charset="0"/>
            </a:endParaRPr>
          </a:p>
          <a:p>
            <a:r>
              <a:rPr lang="en-US" dirty="0" err="1" smtClean="0">
                <a:solidFill>
                  <a:srgbClr val="002060"/>
                </a:solidFill>
                <a:latin typeface="Berlin Sans FB" pitchFamily="34" charset="0"/>
              </a:rPr>
              <a:t>Kunamon</a:t>
            </a:r>
            <a:r>
              <a:rPr lang="en-US" dirty="0" smtClean="0">
                <a:solidFill>
                  <a:srgbClr val="002060"/>
                </a:solidFill>
                <a:latin typeface="Berlin Sans FB" pitchFamily="34" charset="0"/>
              </a:rPr>
              <a:t> John</a:t>
            </a:r>
          </a:p>
          <a:p>
            <a:r>
              <a:rPr lang="en-US" dirty="0" err="1" smtClean="0">
                <a:solidFill>
                  <a:srgbClr val="002060"/>
                </a:solidFill>
                <a:latin typeface="Berlin Sans FB" pitchFamily="34" charset="0"/>
              </a:rPr>
              <a:t>Okafor</a:t>
            </a:r>
            <a:r>
              <a:rPr lang="en-US" dirty="0" smtClean="0">
                <a:solidFill>
                  <a:srgbClr val="002060"/>
                </a:solidFill>
                <a:latin typeface="Berlin Sans FB" pitchFamily="34" charset="0"/>
              </a:rPr>
              <a:t> </a:t>
            </a:r>
            <a:r>
              <a:rPr lang="en-US" dirty="0" err="1" smtClean="0">
                <a:solidFill>
                  <a:srgbClr val="002060"/>
                </a:solidFill>
                <a:latin typeface="Berlin Sans FB" pitchFamily="34" charset="0"/>
              </a:rPr>
              <a:t>Ugochi</a:t>
            </a:r>
            <a:endParaRPr lang="en-US" dirty="0" smtClean="0">
              <a:solidFill>
                <a:srgbClr val="002060"/>
              </a:solidFill>
              <a:latin typeface="Berlin Sans FB" pitchFamily="34" charset="0"/>
            </a:endParaRPr>
          </a:p>
          <a:p>
            <a:r>
              <a:rPr lang="en-US" dirty="0" err="1" smtClean="0">
                <a:solidFill>
                  <a:srgbClr val="002060"/>
                </a:solidFill>
                <a:latin typeface="Berlin Sans FB" pitchFamily="34" charset="0"/>
              </a:rPr>
              <a:t>Okorafor</a:t>
            </a:r>
            <a:r>
              <a:rPr lang="en-US" dirty="0" smtClean="0">
                <a:solidFill>
                  <a:srgbClr val="002060"/>
                </a:solidFill>
                <a:latin typeface="Berlin Sans FB" pitchFamily="34" charset="0"/>
              </a:rPr>
              <a:t> </a:t>
            </a:r>
            <a:r>
              <a:rPr lang="en-US" dirty="0" err="1" smtClean="0">
                <a:solidFill>
                  <a:srgbClr val="002060"/>
                </a:solidFill>
                <a:latin typeface="Berlin Sans FB" pitchFamily="34" charset="0"/>
              </a:rPr>
              <a:t>Chukuma</a:t>
            </a:r>
            <a:endParaRPr lang="en-US" dirty="0" smtClean="0">
              <a:solidFill>
                <a:srgbClr val="002060"/>
              </a:solidFill>
              <a:latin typeface="Berlin Sans FB" pitchFamily="34" charset="0"/>
            </a:endParaRPr>
          </a:p>
          <a:p>
            <a:r>
              <a:rPr lang="en-US" dirty="0" err="1" smtClean="0">
                <a:solidFill>
                  <a:srgbClr val="002060"/>
                </a:solidFill>
                <a:latin typeface="Berlin Sans FB" pitchFamily="34" charset="0"/>
              </a:rPr>
              <a:t>Onyedikachi</a:t>
            </a:r>
            <a:r>
              <a:rPr lang="en-US" dirty="0" smtClean="0">
                <a:solidFill>
                  <a:srgbClr val="002060"/>
                </a:solidFill>
                <a:latin typeface="Berlin Sans FB" pitchFamily="34" charset="0"/>
              </a:rPr>
              <a:t> Moses</a:t>
            </a:r>
          </a:p>
          <a:p>
            <a:r>
              <a:rPr lang="en-US" dirty="0" err="1" smtClean="0">
                <a:solidFill>
                  <a:srgbClr val="002060"/>
                </a:solidFill>
                <a:latin typeface="Berlin Sans FB" pitchFamily="34" charset="0"/>
              </a:rPr>
              <a:t>Otini</a:t>
            </a:r>
            <a:r>
              <a:rPr lang="en-US" dirty="0" smtClean="0">
                <a:solidFill>
                  <a:srgbClr val="002060"/>
                </a:solidFill>
                <a:latin typeface="Berlin Sans FB" pitchFamily="34" charset="0"/>
              </a:rPr>
              <a:t> Joseph</a:t>
            </a:r>
          </a:p>
          <a:p>
            <a:r>
              <a:rPr lang="en-US" dirty="0" err="1" smtClean="0">
                <a:solidFill>
                  <a:srgbClr val="002060"/>
                </a:solidFill>
                <a:latin typeface="Berlin Sans FB" pitchFamily="34" charset="0"/>
              </a:rPr>
              <a:t>Nwokoma</a:t>
            </a:r>
            <a:r>
              <a:rPr lang="en-US" dirty="0" smtClean="0">
                <a:solidFill>
                  <a:srgbClr val="002060"/>
                </a:solidFill>
                <a:latin typeface="Berlin Sans FB" pitchFamily="34" charset="0"/>
              </a:rPr>
              <a:t> Eunice (</a:t>
            </a:r>
            <a:r>
              <a:rPr lang="en-US" b="1" dirty="0" smtClean="0">
                <a:solidFill>
                  <a:srgbClr val="002060"/>
                </a:solidFill>
                <a:latin typeface="Berlin Sans FB" pitchFamily="34" charset="0"/>
              </a:rPr>
              <a:t>Group Leader</a:t>
            </a:r>
            <a:r>
              <a:rPr lang="en-US" dirty="0" smtClean="0">
                <a:solidFill>
                  <a:srgbClr val="002060"/>
                </a:solidFill>
                <a:latin typeface="Berlin Sans FB" pitchFamily="34" charset="0"/>
              </a:rPr>
              <a:t>)</a:t>
            </a:r>
            <a:endParaRPr lang="en-US" dirty="0">
              <a:solidFill>
                <a:srgbClr val="002060"/>
              </a:solidFill>
              <a:latin typeface="Berlin Sans FB" pitchFamily="34" charset="0"/>
            </a:endParaRPr>
          </a:p>
        </p:txBody>
      </p:sp>
    </p:spTree>
    <p:extLst>
      <p:ext uri="{BB962C8B-B14F-4D97-AF65-F5344CB8AC3E}">
        <p14:creationId xmlns:p14="http://schemas.microsoft.com/office/powerpoint/2010/main" val="2027900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latin typeface="Berlin Sans FB" pitchFamily="34" charset="0"/>
              </a:rPr>
              <a:t>PROBLEM OUR PRODUCT IS SOLVING</a:t>
            </a:r>
            <a:endParaRPr lang="en-US" sz="2000" b="1" dirty="0">
              <a:latin typeface="Berlin Sans FB" pitchFamily="34" charset="0"/>
            </a:endParaRPr>
          </a:p>
        </p:txBody>
      </p:sp>
      <p:sp>
        <p:nvSpPr>
          <p:cNvPr id="3" name="Content Placeholder 2"/>
          <p:cNvSpPr>
            <a:spLocks noGrp="1"/>
          </p:cNvSpPr>
          <p:nvPr>
            <p:ph idx="1"/>
          </p:nvPr>
        </p:nvSpPr>
        <p:spPr/>
        <p:txBody>
          <a:bodyPr>
            <a:normAutofit fontScale="92500" lnSpcReduction="20000"/>
          </a:bodyPr>
          <a:lstStyle/>
          <a:p>
            <a:pPr marL="594360" indent="-457200" algn="just">
              <a:buFont typeface="+mj-lt"/>
              <a:buAutoNum type="arabicPeriod"/>
            </a:pPr>
            <a:r>
              <a:rPr lang="en-US" sz="2000" b="0" dirty="0" smtClean="0">
                <a:solidFill>
                  <a:srgbClr val="002060"/>
                </a:solidFill>
                <a:latin typeface="Berlin Sans FB" pitchFamily="34" charset="0"/>
              </a:rPr>
              <a:t>With increasing fraudulent activities real estate clients need a means to verify owners of properties they want to buy or rent before making payment.</a:t>
            </a:r>
          </a:p>
          <a:p>
            <a:pPr marL="594360" indent="-457200" algn="just">
              <a:buFont typeface="+mj-lt"/>
              <a:buAutoNum type="arabicPeriod"/>
            </a:pPr>
            <a:r>
              <a:rPr lang="en-US" sz="2000" b="0" dirty="0" smtClean="0">
                <a:solidFill>
                  <a:srgbClr val="002060"/>
                </a:solidFill>
                <a:latin typeface="Berlin Sans FB" pitchFamily="34" charset="0"/>
              </a:rPr>
              <a:t>It is a hassle and stressful experience to have to go on a property tour to find a suitable property that meets clients requirement, before making payments. This difficulty finding the right and suitable properties results in the increased chances of unscrupulous elements posing as property agents to successfully collect money from clients only to give them substandard properties.</a:t>
            </a:r>
          </a:p>
          <a:p>
            <a:pPr marL="594360" indent="-457200" algn="just">
              <a:buFont typeface="+mj-lt"/>
              <a:buAutoNum type="arabicPeriod"/>
            </a:pPr>
            <a:r>
              <a:rPr lang="en-US" sz="2000" b="0" dirty="0" smtClean="0">
                <a:solidFill>
                  <a:srgbClr val="002060"/>
                </a:solidFill>
                <a:latin typeface="Berlin Sans FB" pitchFamily="34" charset="0"/>
              </a:rPr>
              <a:t>Legit property agents need a means to show clients that they have standard properties that meets their requirements in terms of location, cost, appearance, physical state, etc. They need to show TRANSPARENCY and earn clients TRUST,</a:t>
            </a:r>
          </a:p>
        </p:txBody>
      </p:sp>
    </p:spTree>
    <p:extLst>
      <p:ext uri="{BB962C8B-B14F-4D97-AF65-F5344CB8AC3E}">
        <p14:creationId xmlns:p14="http://schemas.microsoft.com/office/powerpoint/2010/main" val="2857600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latin typeface="Berlin Sans FB" pitchFamily="34" charset="0"/>
              </a:rPr>
              <a:t>THE SOLUTION OUR PRODUCT IS PROVIDING</a:t>
            </a:r>
            <a:endParaRPr lang="en-US" sz="2000" b="1" dirty="0">
              <a:latin typeface="Berlin Sans FB" pitchFamily="34" charset="0"/>
            </a:endParaRPr>
          </a:p>
        </p:txBody>
      </p:sp>
      <p:sp>
        <p:nvSpPr>
          <p:cNvPr id="3" name="Content Placeholder 2"/>
          <p:cNvSpPr>
            <a:spLocks noGrp="1"/>
          </p:cNvSpPr>
          <p:nvPr>
            <p:ph idx="1"/>
          </p:nvPr>
        </p:nvSpPr>
        <p:spPr/>
        <p:txBody>
          <a:bodyPr>
            <a:normAutofit/>
          </a:bodyPr>
          <a:lstStyle/>
          <a:p>
            <a:pPr algn="just"/>
            <a:r>
              <a:rPr lang="en-US" sz="2000" b="0" dirty="0" err="1" smtClean="0">
                <a:solidFill>
                  <a:srgbClr val="002060"/>
                </a:solidFill>
                <a:latin typeface="Berlin Sans FB" pitchFamily="34" charset="0"/>
              </a:rPr>
              <a:t>ProLOCK</a:t>
            </a:r>
            <a:r>
              <a:rPr lang="en-US" sz="2000" b="0" dirty="0" smtClean="0">
                <a:solidFill>
                  <a:srgbClr val="002060"/>
                </a:solidFill>
                <a:latin typeface="Berlin Sans FB" pitchFamily="34" charset="0"/>
              </a:rPr>
              <a:t> is an online website and directory running on </a:t>
            </a:r>
            <a:r>
              <a:rPr lang="en-US" sz="2000" b="0" dirty="0" err="1" smtClean="0">
                <a:solidFill>
                  <a:srgbClr val="002060"/>
                </a:solidFill>
                <a:latin typeface="Berlin Sans FB" pitchFamily="34" charset="0"/>
              </a:rPr>
              <a:t>blockchain</a:t>
            </a:r>
            <a:r>
              <a:rPr lang="en-US" sz="2000" b="0" dirty="0" smtClean="0">
                <a:solidFill>
                  <a:srgbClr val="002060"/>
                </a:solidFill>
                <a:latin typeface="Berlin Sans FB" pitchFamily="34" charset="0"/>
              </a:rPr>
              <a:t> technology which lists properties and agents, with an e-verification of listed properties and agents.</a:t>
            </a:r>
          </a:p>
          <a:p>
            <a:pPr algn="just"/>
            <a:r>
              <a:rPr lang="en-US" sz="2000" b="0" dirty="0" smtClean="0">
                <a:solidFill>
                  <a:srgbClr val="002060"/>
                </a:solidFill>
                <a:latin typeface="Berlin Sans FB" pitchFamily="34" charset="0"/>
              </a:rPr>
              <a:t>Hence, clients can easily verify the true owners of properties, as no two person or agents can lay claim to a single property.</a:t>
            </a:r>
          </a:p>
          <a:p>
            <a:pPr algn="just"/>
            <a:r>
              <a:rPr lang="en-US" sz="2000" b="0" dirty="0" smtClean="0">
                <a:solidFill>
                  <a:srgbClr val="002060"/>
                </a:solidFill>
                <a:latin typeface="Berlin Sans FB" pitchFamily="34" charset="0"/>
              </a:rPr>
              <a:t>Clients can now go on a real time virtual tour to see in details the location and physical state of the property they intend to purchase, easing the process of property shopping.</a:t>
            </a:r>
          </a:p>
          <a:p>
            <a:pPr algn="just"/>
            <a:r>
              <a:rPr lang="en-US" sz="2000" b="0" dirty="0" smtClean="0">
                <a:solidFill>
                  <a:srgbClr val="002060"/>
                </a:solidFill>
                <a:latin typeface="Berlin Sans FB" pitchFamily="34" charset="0"/>
              </a:rPr>
              <a:t>The process of property buying or leasing can now be made more transparent, seamless, and stress-free for clients.</a:t>
            </a:r>
            <a:endParaRPr lang="en-US" sz="2000" b="0" dirty="0">
              <a:solidFill>
                <a:srgbClr val="002060"/>
              </a:solidFill>
              <a:latin typeface="Berlin Sans FB" pitchFamily="34" charset="0"/>
            </a:endParaRPr>
          </a:p>
        </p:txBody>
      </p:sp>
    </p:spTree>
    <p:extLst>
      <p:ext uri="{BB962C8B-B14F-4D97-AF65-F5344CB8AC3E}">
        <p14:creationId xmlns:p14="http://schemas.microsoft.com/office/powerpoint/2010/main" val="767866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latin typeface="Berlin Sans FB" pitchFamily="34" charset="0"/>
              </a:rPr>
              <a:t>OUR PRODUCT FUNCTIONS</a:t>
            </a:r>
            <a:endParaRPr lang="en-US" sz="2000" b="1" dirty="0">
              <a:latin typeface="Berlin Sans FB" pitchFamily="34" charset="0"/>
            </a:endParaRPr>
          </a:p>
        </p:txBody>
      </p:sp>
      <p:sp>
        <p:nvSpPr>
          <p:cNvPr id="3" name="Content Placeholder 2"/>
          <p:cNvSpPr>
            <a:spLocks noGrp="1"/>
          </p:cNvSpPr>
          <p:nvPr>
            <p:ph idx="1"/>
          </p:nvPr>
        </p:nvSpPr>
        <p:spPr/>
        <p:txBody>
          <a:bodyPr>
            <a:noAutofit/>
          </a:bodyPr>
          <a:lstStyle/>
          <a:p>
            <a:pPr algn="just"/>
            <a:r>
              <a:rPr lang="en-US" sz="2000" b="0" dirty="0" err="1" smtClean="0">
                <a:solidFill>
                  <a:srgbClr val="002060"/>
                </a:solidFill>
                <a:latin typeface="Berlin Sans FB" pitchFamily="34" charset="0"/>
              </a:rPr>
              <a:t>ProLOCK</a:t>
            </a:r>
            <a:r>
              <a:rPr lang="en-US" sz="2000" b="0" dirty="0" smtClean="0">
                <a:solidFill>
                  <a:srgbClr val="002060"/>
                </a:solidFill>
                <a:latin typeface="Berlin Sans FB" pitchFamily="34" charset="0"/>
              </a:rPr>
              <a:t> Functions:</a:t>
            </a:r>
          </a:p>
          <a:p>
            <a:pPr marL="594360" indent="-457200" algn="just">
              <a:buFont typeface="+mj-lt"/>
              <a:buAutoNum type="arabicPeriod"/>
            </a:pPr>
            <a:r>
              <a:rPr lang="en-US" sz="2000" b="0" dirty="0" smtClean="0">
                <a:solidFill>
                  <a:srgbClr val="002060"/>
                </a:solidFill>
                <a:latin typeface="Berlin Sans FB" pitchFamily="34" charset="0"/>
              </a:rPr>
              <a:t>List different types of properties at different locations with their estimated cost.</a:t>
            </a:r>
          </a:p>
          <a:p>
            <a:pPr marL="594360" indent="-457200" algn="just">
              <a:buFont typeface="+mj-lt"/>
              <a:buAutoNum type="arabicPeriod"/>
            </a:pPr>
            <a:r>
              <a:rPr lang="en-US" sz="2000" b="0" dirty="0" smtClean="0">
                <a:solidFill>
                  <a:srgbClr val="002060"/>
                </a:solidFill>
                <a:latin typeface="Berlin Sans FB" pitchFamily="34" charset="0"/>
              </a:rPr>
              <a:t>List and verify property agents and companies who sell and lease properties.</a:t>
            </a:r>
          </a:p>
          <a:p>
            <a:pPr marL="594360" indent="-457200" algn="just">
              <a:buFont typeface="+mj-lt"/>
              <a:buAutoNum type="arabicPeriod"/>
            </a:pPr>
            <a:r>
              <a:rPr lang="en-US" sz="2000" b="0" dirty="0" smtClean="0">
                <a:solidFill>
                  <a:srgbClr val="002060"/>
                </a:solidFill>
                <a:latin typeface="Berlin Sans FB" pitchFamily="34" charset="0"/>
              </a:rPr>
              <a:t>Provide clients with a real time virtual tour to any property they desire to purchase of rent.</a:t>
            </a:r>
          </a:p>
          <a:p>
            <a:pPr marL="594360" indent="-457200" algn="just">
              <a:buFont typeface="+mj-lt"/>
              <a:buAutoNum type="arabicPeriod"/>
            </a:pPr>
            <a:r>
              <a:rPr lang="en-US" sz="2000" b="0" dirty="0" smtClean="0">
                <a:solidFill>
                  <a:srgbClr val="002060"/>
                </a:solidFill>
                <a:latin typeface="Berlin Sans FB" pitchFamily="34" charset="0"/>
              </a:rPr>
              <a:t>Issuing of e-C of O. After properties have been verified and mapped by a government agency, the prove of ownership is entered into the </a:t>
            </a:r>
            <a:r>
              <a:rPr lang="en-US" sz="2000" b="0" dirty="0" err="1" smtClean="0">
                <a:solidFill>
                  <a:srgbClr val="002060"/>
                </a:solidFill>
                <a:latin typeface="Berlin Sans FB" pitchFamily="34" charset="0"/>
              </a:rPr>
              <a:t>blockchain</a:t>
            </a:r>
            <a:r>
              <a:rPr lang="en-US" sz="2000" b="0" dirty="0" smtClean="0">
                <a:solidFill>
                  <a:srgbClr val="002060"/>
                </a:solidFill>
                <a:latin typeface="Berlin Sans FB" pitchFamily="34" charset="0"/>
              </a:rPr>
              <a:t> ledger. Hence, agents and owners will be issued a script of ownership which can be used to verify property owners on the </a:t>
            </a:r>
            <a:r>
              <a:rPr lang="en-US" sz="2000" b="0" dirty="0" err="1" smtClean="0">
                <a:solidFill>
                  <a:srgbClr val="002060"/>
                </a:solidFill>
                <a:latin typeface="Berlin Sans FB" pitchFamily="34" charset="0"/>
              </a:rPr>
              <a:t>blockchain</a:t>
            </a:r>
            <a:r>
              <a:rPr lang="en-US" sz="2000" b="0" dirty="0" smtClean="0">
                <a:solidFill>
                  <a:srgbClr val="002060"/>
                </a:solidFill>
                <a:latin typeface="Berlin Sans FB" pitchFamily="34" charset="0"/>
              </a:rPr>
              <a:t> ledger. This details comprehensive information about the property, such as name and identity of owner, address, a map and </a:t>
            </a:r>
            <a:r>
              <a:rPr lang="en-US" sz="2000" b="0" dirty="0" err="1" smtClean="0">
                <a:solidFill>
                  <a:srgbClr val="002060"/>
                </a:solidFill>
                <a:latin typeface="Berlin Sans FB" pitchFamily="34" charset="0"/>
              </a:rPr>
              <a:t>pictorail</a:t>
            </a:r>
            <a:r>
              <a:rPr lang="en-US" sz="2000" b="0" dirty="0" smtClean="0">
                <a:solidFill>
                  <a:srgbClr val="002060"/>
                </a:solidFill>
                <a:latin typeface="Berlin Sans FB" pitchFamily="34" charset="0"/>
              </a:rPr>
              <a:t> presentation of property, and other information necessary.</a:t>
            </a:r>
            <a:endParaRPr lang="en-US" sz="2000" b="0" dirty="0">
              <a:solidFill>
                <a:srgbClr val="002060"/>
              </a:solidFill>
              <a:latin typeface="Berlin Sans FB" pitchFamily="34" charset="0"/>
            </a:endParaRPr>
          </a:p>
        </p:txBody>
      </p:sp>
    </p:spTree>
    <p:extLst>
      <p:ext uri="{BB962C8B-B14F-4D97-AF65-F5344CB8AC3E}">
        <p14:creationId xmlns:p14="http://schemas.microsoft.com/office/powerpoint/2010/main" val="24692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latin typeface="Berlin Sans FB" pitchFamily="34" charset="0"/>
              </a:rPr>
              <a:t>OUR PRODUCT FEATURES</a:t>
            </a:r>
            <a:endParaRPr lang="en-US" sz="2000" b="1" dirty="0">
              <a:latin typeface="Berlin Sans FB" pitchFamily="34" charset="0"/>
            </a:endParaRPr>
          </a:p>
        </p:txBody>
      </p:sp>
      <p:sp>
        <p:nvSpPr>
          <p:cNvPr id="3" name="Content Placeholder 2"/>
          <p:cNvSpPr>
            <a:spLocks noGrp="1"/>
          </p:cNvSpPr>
          <p:nvPr>
            <p:ph idx="1"/>
          </p:nvPr>
        </p:nvSpPr>
        <p:spPr/>
        <p:txBody>
          <a:bodyPr>
            <a:normAutofit/>
          </a:bodyPr>
          <a:lstStyle/>
          <a:p>
            <a:pPr algn="just"/>
            <a:r>
              <a:rPr lang="en-US" sz="2000" b="0" dirty="0" err="1" smtClean="0">
                <a:solidFill>
                  <a:srgbClr val="002060"/>
                </a:solidFill>
                <a:latin typeface="Berlin Sans FB" pitchFamily="34" charset="0"/>
              </a:rPr>
              <a:t>ProLOCK</a:t>
            </a:r>
            <a:r>
              <a:rPr lang="en-US" sz="2000" b="0" dirty="0" smtClean="0">
                <a:solidFill>
                  <a:srgbClr val="002060"/>
                </a:solidFill>
                <a:latin typeface="Berlin Sans FB" pitchFamily="34" charset="0"/>
              </a:rPr>
              <a:t> Features:</a:t>
            </a:r>
          </a:p>
          <a:p>
            <a:pPr marL="594360" indent="-457200" algn="just">
              <a:buFont typeface="+mj-lt"/>
              <a:buAutoNum type="arabicPeriod"/>
            </a:pPr>
            <a:r>
              <a:rPr lang="en-US" sz="2000" b="0" dirty="0" smtClean="0">
                <a:solidFill>
                  <a:srgbClr val="002060"/>
                </a:solidFill>
                <a:latin typeface="Berlin Sans FB" pitchFamily="34" charset="0"/>
              </a:rPr>
              <a:t>Detailed property listing and cost estimation</a:t>
            </a:r>
          </a:p>
          <a:p>
            <a:pPr marL="594360" indent="-457200" algn="just">
              <a:buFont typeface="+mj-lt"/>
              <a:buAutoNum type="arabicPeriod"/>
            </a:pPr>
            <a:r>
              <a:rPr lang="en-US" sz="2000" b="0" dirty="0" smtClean="0">
                <a:solidFill>
                  <a:srgbClr val="002060"/>
                </a:solidFill>
                <a:latin typeface="Berlin Sans FB" pitchFamily="34" charset="0"/>
              </a:rPr>
              <a:t>Property owners, agent and company listing and verification</a:t>
            </a:r>
          </a:p>
          <a:p>
            <a:pPr marL="594360" indent="-457200" algn="just">
              <a:buFont typeface="+mj-lt"/>
              <a:buAutoNum type="arabicPeriod"/>
            </a:pPr>
            <a:r>
              <a:rPr lang="en-US" sz="2000" b="0" dirty="0" smtClean="0">
                <a:solidFill>
                  <a:srgbClr val="002060"/>
                </a:solidFill>
                <a:latin typeface="Berlin Sans FB" pitchFamily="34" charset="0"/>
              </a:rPr>
              <a:t>Proving property ownership e-verification and availability</a:t>
            </a:r>
          </a:p>
          <a:p>
            <a:pPr marL="594360" indent="-457200" algn="just">
              <a:buFont typeface="+mj-lt"/>
              <a:buAutoNum type="arabicPeriod"/>
            </a:pPr>
            <a:r>
              <a:rPr lang="en-US" sz="2000" b="0" dirty="0" smtClean="0">
                <a:solidFill>
                  <a:srgbClr val="002060"/>
                </a:solidFill>
                <a:latin typeface="Berlin Sans FB" pitchFamily="34" charset="0"/>
              </a:rPr>
              <a:t>Real-time virtual tour of properties</a:t>
            </a:r>
          </a:p>
          <a:p>
            <a:pPr marL="137160" indent="0" algn="just">
              <a:buNone/>
            </a:pPr>
            <a:endParaRPr lang="en-US" sz="2000" b="0" dirty="0">
              <a:solidFill>
                <a:srgbClr val="002060"/>
              </a:solidFill>
              <a:latin typeface="Berlin Sans FB" pitchFamily="34" charset="0"/>
            </a:endParaRPr>
          </a:p>
        </p:txBody>
      </p:sp>
    </p:spTree>
    <p:extLst>
      <p:ext uri="{BB962C8B-B14F-4D97-AF65-F5344CB8AC3E}">
        <p14:creationId xmlns:p14="http://schemas.microsoft.com/office/powerpoint/2010/main" val="2108791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latin typeface="Berlin Sans FB" pitchFamily="34" charset="0"/>
              </a:rPr>
              <a:t>CURRENT STATE OF THE NIGERIAN REAL ESTATE INDUSTRY</a:t>
            </a:r>
            <a:endParaRPr lang="en-US" sz="2000" b="1" dirty="0">
              <a:latin typeface="Berlin Sans FB"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sz="2000" b="0" dirty="0" smtClean="0">
                <a:solidFill>
                  <a:srgbClr val="002060"/>
                </a:solidFill>
                <a:latin typeface="Berlin Sans FB" pitchFamily="34" charset="0"/>
              </a:rPr>
              <a:t>The global real estate transparency index is a biennial report published by JLL since 2010 which ranks countries by the level of transparency of its real estate markets.</a:t>
            </a:r>
          </a:p>
          <a:p>
            <a:pPr algn="just"/>
            <a:r>
              <a:rPr lang="en-US" sz="2000" b="0" dirty="0" smtClean="0">
                <a:solidFill>
                  <a:srgbClr val="002060"/>
                </a:solidFill>
                <a:latin typeface="Berlin Sans FB" pitchFamily="34" charset="0"/>
              </a:rPr>
              <a:t>Nigeria debuted at the 96</a:t>
            </a:r>
            <a:r>
              <a:rPr lang="en-US" sz="2000" b="0" baseline="30000" dirty="0" smtClean="0">
                <a:solidFill>
                  <a:srgbClr val="002060"/>
                </a:solidFill>
                <a:latin typeface="Berlin Sans FB" pitchFamily="34" charset="0"/>
              </a:rPr>
              <a:t>th</a:t>
            </a:r>
            <a:r>
              <a:rPr lang="en-US" sz="2000" b="0" dirty="0" smtClean="0">
                <a:solidFill>
                  <a:srgbClr val="002060"/>
                </a:solidFill>
                <a:latin typeface="Berlin Sans FB" pitchFamily="34" charset="0"/>
              </a:rPr>
              <a:t> position out of 97 countries in 2012 but moved up to 67</a:t>
            </a:r>
            <a:r>
              <a:rPr lang="en-US" sz="2000" b="0" baseline="30000" dirty="0" smtClean="0">
                <a:solidFill>
                  <a:srgbClr val="002060"/>
                </a:solidFill>
                <a:latin typeface="Berlin Sans FB" pitchFamily="34" charset="0"/>
              </a:rPr>
              <a:t>th</a:t>
            </a:r>
            <a:r>
              <a:rPr lang="en-US" sz="2000" b="0" dirty="0" smtClean="0">
                <a:solidFill>
                  <a:srgbClr val="002060"/>
                </a:solidFill>
                <a:latin typeface="Berlin Sans FB" pitchFamily="34" charset="0"/>
              </a:rPr>
              <a:t> position in 2018, and is categorized in the low transparency category.</a:t>
            </a:r>
          </a:p>
          <a:p>
            <a:pPr algn="just"/>
            <a:r>
              <a:rPr lang="en-US" sz="2000" b="0" dirty="0" smtClean="0">
                <a:solidFill>
                  <a:srgbClr val="002060"/>
                </a:solidFill>
                <a:latin typeface="Berlin Sans FB" pitchFamily="34" charset="0"/>
              </a:rPr>
              <a:t>In 2023 Nigerian’s population is expected to reach 300 million people, a figure that will likely require more than 3.2 million homes.</a:t>
            </a:r>
          </a:p>
          <a:p>
            <a:pPr algn="just"/>
            <a:r>
              <a:rPr lang="en-US" sz="2000" b="0" dirty="0" smtClean="0">
                <a:solidFill>
                  <a:srgbClr val="002060"/>
                </a:solidFill>
                <a:latin typeface="Berlin Sans FB" pitchFamily="34" charset="0"/>
              </a:rPr>
              <a:t>As the real estate market matures, buyers and sellers are expected to frequently use apps to find and negotiate prices of properties. This will enable busy people to interact with real estate agents and companies without having to break their daily schedules.</a:t>
            </a:r>
            <a:endParaRPr lang="en-US" sz="2000" b="0" dirty="0">
              <a:solidFill>
                <a:srgbClr val="002060"/>
              </a:solidFill>
              <a:latin typeface="Berlin Sans FB" pitchFamily="34" charset="0"/>
            </a:endParaRPr>
          </a:p>
        </p:txBody>
      </p:sp>
    </p:spTree>
    <p:extLst>
      <p:ext uri="{BB962C8B-B14F-4D97-AF65-F5344CB8AC3E}">
        <p14:creationId xmlns:p14="http://schemas.microsoft.com/office/powerpoint/2010/main" val="1894936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smtClean="0">
                <a:latin typeface="Berlin Sans FB" pitchFamily="34" charset="0"/>
              </a:rPr>
              <a:t>CONCLUSION</a:t>
            </a:r>
            <a:endParaRPr lang="en-US" sz="2000" b="1" dirty="0">
              <a:latin typeface="Berlin Sans FB" pitchFamily="34" charset="0"/>
            </a:endParaRPr>
          </a:p>
        </p:txBody>
      </p:sp>
      <p:sp>
        <p:nvSpPr>
          <p:cNvPr id="3" name="Content Placeholder 2"/>
          <p:cNvSpPr>
            <a:spLocks noGrp="1"/>
          </p:cNvSpPr>
          <p:nvPr>
            <p:ph idx="1"/>
          </p:nvPr>
        </p:nvSpPr>
        <p:spPr/>
        <p:txBody>
          <a:bodyPr>
            <a:noAutofit/>
          </a:bodyPr>
          <a:lstStyle/>
          <a:p>
            <a:pPr algn="just"/>
            <a:r>
              <a:rPr lang="en-US" sz="2000" b="0" dirty="0" smtClean="0">
                <a:solidFill>
                  <a:srgbClr val="002060"/>
                </a:solidFill>
                <a:latin typeface="Berlin Sans FB" pitchFamily="34" charset="0"/>
              </a:rPr>
              <a:t>The World Bank in its 2016 World Bank Open Data:</a:t>
            </a:r>
          </a:p>
          <a:p>
            <a:pPr algn="just">
              <a:buFont typeface="Wingdings" pitchFamily="2" charset="2"/>
              <a:buChar char="Ø"/>
            </a:pPr>
            <a:r>
              <a:rPr lang="en-US" sz="2000" b="0" dirty="0" smtClean="0">
                <a:solidFill>
                  <a:srgbClr val="002060"/>
                </a:solidFill>
                <a:latin typeface="Berlin Sans FB" pitchFamily="34" charset="0"/>
              </a:rPr>
              <a:t>Pegged Nigeria’s annual urban growth rate at 4.3%</a:t>
            </a:r>
          </a:p>
          <a:p>
            <a:pPr algn="just">
              <a:buFont typeface="Wingdings" pitchFamily="2" charset="2"/>
              <a:buChar char="Ø"/>
            </a:pPr>
            <a:r>
              <a:rPr lang="en-US" sz="2000" b="0" dirty="0" smtClean="0">
                <a:solidFill>
                  <a:srgbClr val="002060"/>
                </a:solidFill>
                <a:latin typeface="Berlin Sans FB" pitchFamily="34" charset="0"/>
              </a:rPr>
              <a:t>Estimated that by 2037, the urban population will </a:t>
            </a:r>
            <a:r>
              <a:rPr lang="en-US" sz="2000" b="0" smtClean="0">
                <a:solidFill>
                  <a:srgbClr val="002060"/>
                </a:solidFill>
                <a:latin typeface="Berlin Sans FB" pitchFamily="34" charset="0"/>
              </a:rPr>
              <a:t>have doubled.</a:t>
            </a:r>
            <a:endParaRPr lang="en-US" sz="2000" b="0" dirty="0" smtClean="0">
              <a:solidFill>
                <a:srgbClr val="002060"/>
              </a:solidFill>
              <a:latin typeface="Berlin Sans FB" pitchFamily="34" charset="0"/>
            </a:endParaRPr>
          </a:p>
          <a:p>
            <a:pPr marL="137160" indent="0" algn="just">
              <a:buNone/>
            </a:pPr>
            <a:r>
              <a:rPr lang="en-US" sz="2000" b="0" dirty="0" smtClean="0">
                <a:solidFill>
                  <a:srgbClr val="002060"/>
                </a:solidFill>
                <a:latin typeface="Berlin Sans FB" pitchFamily="34" charset="0"/>
              </a:rPr>
              <a:t>In Q1 of 2021, the National Bureau of Statistics, GDP Report revealed that Nigeria’s real estate sector grew by 1.77%.</a:t>
            </a:r>
          </a:p>
          <a:p>
            <a:pPr marL="137160" indent="0" algn="just">
              <a:buNone/>
            </a:pPr>
            <a:r>
              <a:rPr lang="en-US" sz="2000" b="0" dirty="0" smtClean="0">
                <a:solidFill>
                  <a:srgbClr val="002060"/>
                </a:solidFill>
                <a:latin typeface="Berlin Sans FB" pitchFamily="34" charset="0"/>
              </a:rPr>
              <a:t>It is expected that the growth of the real estate industry will continue to grow exponentially in the coming years.</a:t>
            </a:r>
          </a:p>
          <a:p>
            <a:pPr marL="137160" indent="0" algn="just">
              <a:buNone/>
            </a:pPr>
            <a:r>
              <a:rPr lang="en-US" sz="2000" b="0" dirty="0" smtClean="0">
                <a:solidFill>
                  <a:srgbClr val="002060"/>
                </a:solidFill>
                <a:latin typeface="Berlin Sans FB" pitchFamily="34" charset="0"/>
              </a:rPr>
              <a:t>Hence, the need for the level of transparency to increase will be high, and clients will need technology to overcome many of the challenges they are currently facing in the real estate industry.</a:t>
            </a:r>
          </a:p>
          <a:p>
            <a:pPr marL="137160" indent="0" algn="just">
              <a:buNone/>
            </a:pPr>
            <a:r>
              <a:rPr lang="en-US" sz="2000" b="0" dirty="0" err="1" smtClean="0">
                <a:solidFill>
                  <a:srgbClr val="002060"/>
                </a:solidFill>
                <a:latin typeface="Berlin Sans FB" pitchFamily="34" charset="0"/>
              </a:rPr>
              <a:t>ProLOCK</a:t>
            </a:r>
            <a:r>
              <a:rPr lang="en-US" sz="2000" b="0" dirty="0" smtClean="0">
                <a:solidFill>
                  <a:srgbClr val="002060"/>
                </a:solidFill>
                <a:latin typeface="Berlin Sans FB" pitchFamily="34" charset="0"/>
              </a:rPr>
              <a:t> intends to step in and provide a solution to some of these challenges facing the real estate industry using the power of </a:t>
            </a:r>
            <a:r>
              <a:rPr lang="en-US" sz="2000" b="0" dirty="0" err="1" smtClean="0">
                <a:solidFill>
                  <a:srgbClr val="002060"/>
                </a:solidFill>
                <a:latin typeface="Berlin Sans FB" pitchFamily="34" charset="0"/>
              </a:rPr>
              <a:t>blockchain</a:t>
            </a:r>
            <a:r>
              <a:rPr lang="en-US" sz="2000" b="0" dirty="0" smtClean="0">
                <a:solidFill>
                  <a:srgbClr val="002060"/>
                </a:solidFill>
                <a:latin typeface="Berlin Sans FB" pitchFamily="34" charset="0"/>
              </a:rPr>
              <a:t> technology.</a:t>
            </a:r>
            <a:endParaRPr lang="en-US" sz="2000" b="0" dirty="0">
              <a:solidFill>
                <a:srgbClr val="002060"/>
              </a:solidFill>
              <a:latin typeface="Berlin Sans FB" pitchFamily="34" charset="0"/>
            </a:endParaRPr>
          </a:p>
        </p:txBody>
      </p:sp>
    </p:spTree>
    <p:extLst>
      <p:ext uri="{BB962C8B-B14F-4D97-AF65-F5344CB8AC3E}">
        <p14:creationId xmlns:p14="http://schemas.microsoft.com/office/powerpoint/2010/main" val="1795371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56</TotalTime>
  <Words>729</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Product name: Prolock; Providing e-Verification For Real Estate Properties</vt:lpstr>
      <vt:lpstr>PROBLEM OUR PRODUCT IS SOLVING</vt:lpstr>
      <vt:lpstr>THE SOLUTION OUR PRODUCT IS PROVIDING</vt:lpstr>
      <vt:lpstr>OUR PRODUCT FUNCTIONS</vt:lpstr>
      <vt:lpstr>OUR PRODUCT FEATURES</vt:lpstr>
      <vt:lpstr>CURRENT STATE OF THE NIGERIAN REAL ESTATE INDUSTRY</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 Prolock; Providing e-Verification For Real Estate Properties</dc:title>
  <dc:creator>NCC</dc:creator>
  <cp:lastModifiedBy>NCC</cp:lastModifiedBy>
  <cp:revision>12</cp:revision>
  <dcterms:created xsi:type="dcterms:W3CDTF">2023-04-11T14:43:55Z</dcterms:created>
  <dcterms:modified xsi:type="dcterms:W3CDTF">2023-04-11T15:40:17Z</dcterms:modified>
</cp:coreProperties>
</file>