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36"/>
  </p:notesMasterIdLst>
  <p:sldIdLst>
    <p:sldId id="256" r:id="rId2"/>
    <p:sldId id="257" r:id="rId3"/>
    <p:sldId id="304" r:id="rId4"/>
    <p:sldId id="307" r:id="rId5"/>
    <p:sldId id="306" r:id="rId6"/>
    <p:sldId id="305" r:id="rId7"/>
    <p:sldId id="261" r:id="rId8"/>
    <p:sldId id="309" r:id="rId9"/>
    <p:sldId id="314" r:id="rId10"/>
    <p:sldId id="313" r:id="rId11"/>
    <p:sldId id="310" r:id="rId12"/>
    <p:sldId id="264" r:id="rId13"/>
    <p:sldId id="308" r:id="rId14"/>
    <p:sldId id="312" r:id="rId15"/>
    <p:sldId id="311" r:id="rId16"/>
    <p:sldId id="315" r:id="rId17"/>
    <p:sldId id="325" r:id="rId18"/>
    <p:sldId id="324" r:id="rId19"/>
    <p:sldId id="323" r:id="rId20"/>
    <p:sldId id="322" r:id="rId21"/>
    <p:sldId id="321" r:id="rId22"/>
    <p:sldId id="320" r:id="rId23"/>
    <p:sldId id="319" r:id="rId24"/>
    <p:sldId id="318" r:id="rId25"/>
    <p:sldId id="317" r:id="rId26"/>
    <p:sldId id="329" r:id="rId27"/>
    <p:sldId id="331" r:id="rId28"/>
    <p:sldId id="332" r:id="rId29"/>
    <p:sldId id="328" r:id="rId30"/>
    <p:sldId id="327" r:id="rId31"/>
    <p:sldId id="326" r:id="rId32"/>
    <p:sldId id="333" r:id="rId33"/>
    <p:sldId id="334" r:id="rId34"/>
    <p:sldId id="284" r:id="rId35"/>
  </p:sldIdLst>
  <p:sldSz cx="9144000" cy="5143500" type="screen16x9"/>
  <p:notesSz cx="6858000" cy="9144000"/>
  <p:embeddedFontLst>
    <p:embeddedFont>
      <p:font typeface="Barlow Semi Condensed Medium" panose="020B0604020202020204" charset="0"/>
      <p:regular r:id="rId37"/>
      <p:bold r:id="rId38"/>
      <p:italic r:id="rId39"/>
      <p:boldItalic r:id="rId40"/>
    </p:embeddedFont>
    <p:embeddedFont>
      <p:font typeface="Fjalla One" panose="020B0604020202020204" charset="0"/>
      <p:regular r:id="rId41"/>
    </p:embeddedFont>
    <p:embeddedFont>
      <p:font typeface="Barlow Semi Condensed" panose="020B0604020202020204"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5DC35E6-3DF1-4FA0-907D-D21CB18FA1B4}">
  <a:tblStyle styleId="{B5DC35E6-3DF1-4FA0-907D-D21CB18FA1B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12" autoAdjust="0"/>
    <p:restoredTop sz="94660"/>
  </p:normalViewPr>
  <p:slideViewPr>
    <p:cSldViewPr snapToGrid="0">
      <p:cViewPr varScale="1">
        <p:scale>
          <a:sx n="92" d="100"/>
          <a:sy n="92" d="100"/>
        </p:scale>
        <p:origin x="60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3"/>
        <p:cNvGrpSpPr/>
        <p:nvPr/>
      </p:nvGrpSpPr>
      <p:grpSpPr>
        <a:xfrm>
          <a:off x="0" y="0"/>
          <a:ext cx="0" cy="0"/>
          <a:chOff x="0" y="0"/>
          <a:chExt cx="0" cy="0"/>
        </a:xfrm>
      </p:grpSpPr>
      <p:sp>
        <p:nvSpPr>
          <p:cNvPr id="2304" name="Google Shape;2304;g86fa6133bc_4_21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5" name="Google Shape;2305;g86fa6133bc_4_21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86065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3"/>
        <p:cNvGrpSpPr/>
        <p:nvPr/>
      </p:nvGrpSpPr>
      <p:grpSpPr>
        <a:xfrm>
          <a:off x="0" y="0"/>
          <a:ext cx="0" cy="0"/>
          <a:chOff x="0" y="0"/>
          <a:chExt cx="0" cy="0"/>
        </a:xfrm>
      </p:grpSpPr>
      <p:sp>
        <p:nvSpPr>
          <p:cNvPr id="2304" name="Google Shape;2304;g86fa6133bc_4_21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5" name="Google Shape;2305;g86fa6133bc_4_21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52581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3"/>
        <p:cNvGrpSpPr/>
        <p:nvPr/>
      </p:nvGrpSpPr>
      <p:grpSpPr>
        <a:xfrm>
          <a:off x="0" y="0"/>
          <a:ext cx="0" cy="0"/>
          <a:chOff x="0" y="0"/>
          <a:chExt cx="0" cy="0"/>
        </a:xfrm>
      </p:grpSpPr>
      <p:sp>
        <p:nvSpPr>
          <p:cNvPr id="2304" name="Google Shape;2304;g86fa6133bc_4_21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5" name="Google Shape;2305;g86fa6133bc_4_21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3"/>
        <p:cNvGrpSpPr/>
        <p:nvPr/>
      </p:nvGrpSpPr>
      <p:grpSpPr>
        <a:xfrm>
          <a:off x="0" y="0"/>
          <a:ext cx="0" cy="0"/>
          <a:chOff x="0" y="0"/>
          <a:chExt cx="0" cy="0"/>
        </a:xfrm>
      </p:grpSpPr>
      <p:sp>
        <p:nvSpPr>
          <p:cNvPr id="2304" name="Google Shape;2304;g86fa6133bc_4_21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5" name="Google Shape;2305;g86fa6133bc_4_21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86637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3"/>
        <p:cNvGrpSpPr/>
        <p:nvPr/>
      </p:nvGrpSpPr>
      <p:grpSpPr>
        <a:xfrm>
          <a:off x="0" y="0"/>
          <a:ext cx="0" cy="0"/>
          <a:chOff x="0" y="0"/>
          <a:chExt cx="0" cy="0"/>
        </a:xfrm>
      </p:grpSpPr>
      <p:sp>
        <p:nvSpPr>
          <p:cNvPr id="2304" name="Google Shape;2304;g86fa6133bc_4_21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5" name="Google Shape;2305;g86fa6133bc_4_21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72525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3"/>
        <p:cNvGrpSpPr/>
        <p:nvPr/>
      </p:nvGrpSpPr>
      <p:grpSpPr>
        <a:xfrm>
          <a:off x="0" y="0"/>
          <a:ext cx="0" cy="0"/>
          <a:chOff x="0" y="0"/>
          <a:chExt cx="0" cy="0"/>
        </a:xfrm>
      </p:grpSpPr>
      <p:sp>
        <p:nvSpPr>
          <p:cNvPr id="2304" name="Google Shape;2304;g86fa6133bc_4_21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5" name="Google Shape;2305;g86fa6133bc_4_21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74898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3"/>
        <p:cNvGrpSpPr/>
        <p:nvPr/>
      </p:nvGrpSpPr>
      <p:grpSpPr>
        <a:xfrm>
          <a:off x="0" y="0"/>
          <a:ext cx="0" cy="0"/>
          <a:chOff x="0" y="0"/>
          <a:chExt cx="0" cy="0"/>
        </a:xfrm>
      </p:grpSpPr>
      <p:sp>
        <p:nvSpPr>
          <p:cNvPr id="2304" name="Google Shape;2304;g86fa6133bc_4_21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5" name="Google Shape;2305;g86fa6133bc_4_21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58632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3"/>
        <p:cNvGrpSpPr/>
        <p:nvPr/>
      </p:nvGrpSpPr>
      <p:grpSpPr>
        <a:xfrm>
          <a:off x="0" y="0"/>
          <a:ext cx="0" cy="0"/>
          <a:chOff x="0" y="0"/>
          <a:chExt cx="0" cy="0"/>
        </a:xfrm>
      </p:grpSpPr>
      <p:sp>
        <p:nvSpPr>
          <p:cNvPr id="2304" name="Google Shape;2304;g86fa6133bc_4_21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5" name="Google Shape;2305;g86fa6133bc_4_21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34064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3"/>
        <p:cNvGrpSpPr/>
        <p:nvPr/>
      </p:nvGrpSpPr>
      <p:grpSpPr>
        <a:xfrm>
          <a:off x="0" y="0"/>
          <a:ext cx="0" cy="0"/>
          <a:chOff x="0" y="0"/>
          <a:chExt cx="0" cy="0"/>
        </a:xfrm>
      </p:grpSpPr>
      <p:sp>
        <p:nvSpPr>
          <p:cNvPr id="2304" name="Google Shape;2304;g86fa6133bc_4_21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5" name="Google Shape;2305;g86fa6133bc_4_21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65871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3"/>
        <p:cNvGrpSpPr/>
        <p:nvPr/>
      </p:nvGrpSpPr>
      <p:grpSpPr>
        <a:xfrm>
          <a:off x="0" y="0"/>
          <a:ext cx="0" cy="0"/>
          <a:chOff x="0" y="0"/>
          <a:chExt cx="0" cy="0"/>
        </a:xfrm>
      </p:grpSpPr>
      <p:sp>
        <p:nvSpPr>
          <p:cNvPr id="2304" name="Google Shape;2304;g86fa6133bc_4_21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5" name="Google Shape;2305;g86fa6133bc_4_21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0851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6"/>
        <p:cNvGrpSpPr/>
        <p:nvPr/>
      </p:nvGrpSpPr>
      <p:grpSpPr>
        <a:xfrm>
          <a:off x="0" y="0"/>
          <a:ext cx="0" cy="0"/>
          <a:chOff x="0" y="0"/>
          <a:chExt cx="0" cy="0"/>
        </a:xfrm>
      </p:grpSpPr>
      <p:sp>
        <p:nvSpPr>
          <p:cNvPr id="1887" name="Google Shape;1887;g86fa6133bc_4_2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8" name="Google Shape;1888;g86fa6133bc_4_2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3"/>
        <p:cNvGrpSpPr/>
        <p:nvPr/>
      </p:nvGrpSpPr>
      <p:grpSpPr>
        <a:xfrm>
          <a:off x="0" y="0"/>
          <a:ext cx="0" cy="0"/>
          <a:chOff x="0" y="0"/>
          <a:chExt cx="0" cy="0"/>
        </a:xfrm>
      </p:grpSpPr>
      <p:sp>
        <p:nvSpPr>
          <p:cNvPr id="2304" name="Google Shape;2304;g86fa6133bc_4_21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5" name="Google Shape;2305;g86fa6133bc_4_21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47815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3"/>
        <p:cNvGrpSpPr/>
        <p:nvPr/>
      </p:nvGrpSpPr>
      <p:grpSpPr>
        <a:xfrm>
          <a:off x="0" y="0"/>
          <a:ext cx="0" cy="0"/>
          <a:chOff x="0" y="0"/>
          <a:chExt cx="0" cy="0"/>
        </a:xfrm>
      </p:grpSpPr>
      <p:sp>
        <p:nvSpPr>
          <p:cNvPr id="2304" name="Google Shape;2304;g86fa6133bc_4_21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5" name="Google Shape;2305;g86fa6133bc_4_21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19446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3"/>
        <p:cNvGrpSpPr/>
        <p:nvPr/>
      </p:nvGrpSpPr>
      <p:grpSpPr>
        <a:xfrm>
          <a:off x="0" y="0"/>
          <a:ext cx="0" cy="0"/>
          <a:chOff x="0" y="0"/>
          <a:chExt cx="0" cy="0"/>
        </a:xfrm>
      </p:grpSpPr>
      <p:sp>
        <p:nvSpPr>
          <p:cNvPr id="2304" name="Google Shape;2304;g86fa6133bc_4_21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5" name="Google Shape;2305;g86fa6133bc_4_21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84902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3"/>
        <p:cNvGrpSpPr/>
        <p:nvPr/>
      </p:nvGrpSpPr>
      <p:grpSpPr>
        <a:xfrm>
          <a:off x="0" y="0"/>
          <a:ext cx="0" cy="0"/>
          <a:chOff x="0" y="0"/>
          <a:chExt cx="0" cy="0"/>
        </a:xfrm>
      </p:grpSpPr>
      <p:sp>
        <p:nvSpPr>
          <p:cNvPr id="2304" name="Google Shape;2304;g86fa6133bc_4_21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5" name="Google Shape;2305;g86fa6133bc_4_21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66678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3"/>
        <p:cNvGrpSpPr/>
        <p:nvPr/>
      </p:nvGrpSpPr>
      <p:grpSpPr>
        <a:xfrm>
          <a:off x="0" y="0"/>
          <a:ext cx="0" cy="0"/>
          <a:chOff x="0" y="0"/>
          <a:chExt cx="0" cy="0"/>
        </a:xfrm>
      </p:grpSpPr>
      <p:sp>
        <p:nvSpPr>
          <p:cNvPr id="2304" name="Google Shape;2304;g86fa6133bc_4_21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5" name="Google Shape;2305;g86fa6133bc_4_21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49035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3"/>
        <p:cNvGrpSpPr/>
        <p:nvPr/>
      </p:nvGrpSpPr>
      <p:grpSpPr>
        <a:xfrm>
          <a:off x="0" y="0"/>
          <a:ext cx="0" cy="0"/>
          <a:chOff x="0" y="0"/>
          <a:chExt cx="0" cy="0"/>
        </a:xfrm>
      </p:grpSpPr>
      <p:sp>
        <p:nvSpPr>
          <p:cNvPr id="2304" name="Google Shape;2304;g86fa6133bc_4_21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5" name="Google Shape;2305;g86fa6133bc_4_21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83442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3"/>
        <p:cNvGrpSpPr/>
        <p:nvPr/>
      </p:nvGrpSpPr>
      <p:grpSpPr>
        <a:xfrm>
          <a:off x="0" y="0"/>
          <a:ext cx="0" cy="0"/>
          <a:chOff x="0" y="0"/>
          <a:chExt cx="0" cy="0"/>
        </a:xfrm>
      </p:grpSpPr>
      <p:sp>
        <p:nvSpPr>
          <p:cNvPr id="2304" name="Google Shape;2304;g86fa6133bc_4_21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5" name="Google Shape;2305;g86fa6133bc_4_21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5337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3"/>
        <p:cNvGrpSpPr/>
        <p:nvPr/>
      </p:nvGrpSpPr>
      <p:grpSpPr>
        <a:xfrm>
          <a:off x="0" y="0"/>
          <a:ext cx="0" cy="0"/>
          <a:chOff x="0" y="0"/>
          <a:chExt cx="0" cy="0"/>
        </a:xfrm>
      </p:grpSpPr>
      <p:sp>
        <p:nvSpPr>
          <p:cNvPr id="2304" name="Google Shape;2304;g86fa6133bc_4_21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5" name="Google Shape;2305;g86fa6133bc_4_21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9400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3"/>
        <p:cNvGrpSpPr/>
        <p:nvPr/>
      </p:nvGrpSpPr>
      <p:grpSpPr>
        <a:xfrm>
          <a:off x="0" y="0"/>
          <a:ext cx="0" cy="0"/>
          <a:chOff x="0" y="0"/>
          <a:chExt cx="0" cy="0"/>
        </a:xfrm>
      </p:grpSpPr>
      <p:sp>
        <p:nvSpPr>
          <p:cNvPr id="2304" name="Google Shape;2304;g86fa6133bc_4_21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5" name="Google Shape;2305;g86fa6133bc_4_21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45420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3"/>
        <p:cNvGrpSpPr/>
        <p:nvPr/>
      </p:nvGrpSpPr>
      <p:grpSpPr>
        <a:xfrm>
          <a:off x="0" y="0"/>
          <a:ext cx="0" cy="0"/>
          <a:chOff x="0" y="0"/>
          <a:chExt cx="0" cy="0"/>
        </a:xfrm>
      </p:grpSpPr>
      <p:sp>
        <p:nvSpPr>
          <p:cNvPr id="2304" name="Google Shape;2304;g86fa6133bc_4_21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5" name="Google Shape;2305;g86fa6133bc_4_21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6863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6"/>
        <p:cNvGrpSpPr/>
        <p:nvPr/>
      </p:nvGrpSpPr>
      <p:grpSpPr>
        <a:xfrm>
          <a:off x="0" y="0"/>
          <a:ext cx="0" cy="0"/>
          <a:chOff x="0" y="0"/>
          <a:chExt cx="0" cy="0"/>
        </a:xfrm>
      </p:grpSpPr>
      <p:sp>
        <p:nvSpPr>
          <p:cNvPr id="1887" name="Google Shape;1887;g86fa6133bc_4_2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8" name="Google Shape;1888;g86fa6133bc_4_2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53913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3"/>
        <p:cNvGrpSpPr/>
        <p:nvPr/>
      </p:nvGrpSpPr>
      <p:grpSpPr>
        <a:xfrm>
          <a:off x="0" y="0"/>
          <a:ext cx="0" cy="0"/>
          <a:chOff x="0" y="0"/>
          <a:chExt cx="0" cy="0"/>
        </a:xfrm>
      </p:grpSpPr>
      <p:sp>
        <p:nvSpPr>
          <p:cNvPr id="2304" name="Google Shape;2304;g86fa6133bc_4_21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5" name="Google Shape;2305;g86fa6133bc_4_21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11309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3"/>
        <p:cNvGrpSpPr/>
        <p:nvPr/>
      </p:nvGrpSpPr>
      <p:grpSpPr>
        <a:xfrm>
          <a:off x="0" y="0"/>
          <a:ext cx="0" cy="0"/>
          <a:chOff x="0" y="0"/>
          <a:chExt cx="0" cy="0"/>
        </a:xfrm>
      </p:grpSpPr>
      <p:sp>
        <p:nvSpPr>
          <p:cNvPr id="2304" name="Google Shape;2304;g86fa6133bc_4_21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5" name="Google Shape;2305;g86fa6133bc_4_21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07639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3"/>
        <p:cNvGrpSpPr/>
        <p:nvPr/>
      </p:nvGrpSpPr>
      <p:grpSpPr>
        <a:xfrm>
          <a:off x="0" y="0"/>
          <a:ext cx="0" cy="0"/>
          <a:chOff x="0" y="0"/>
          <a:chExt cx="0" cy="0"/>
        </a:xfrm>
      </p:grpSpPr>
      <p:sp>
        <p:nvSpPr>
          <p:cNvPr id="2304" name="Google Shape;2304;g86fa6133bc_4_21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5" name="Google Shape;2305;g86fa6133bc_4_21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99879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3"/>
        <p:cNvGrpSpPr/>
        <p:nvPr/>
      </p:nvGrpSpPr>
      <p:grpSpPr>
        <a:xfrm>
          <a:off x="0" y="0"/>
          <a:ext cx="0" cy="0"/>
          <a:chOff x="0" y="0"/>
          <a:chExt cx="0" cy="0"/>
        </a:xfrm>
      </p:grpSpPr>
      <p:sp>
        <p:nvSpPr>
          <p:cNvPr id="2304" name="Google Shape;2304;g86fa6133bc_4_21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5" name="Google Shape;2305;g86fa6133bc_4_21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9168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1"/>
        <p:cNvGrpSpPr/>
        <p:nvPr/>
      </p:nvGrpSpPr>
      <p:grpSpPr>
        <a:xfrm>
          <a:off x="0" y="0"/>
          <a:ext cx="0" cy="0"/>
          <a:chOff x="0" y="0"/>
          <a:chExt cx="0" cy="0"/>
        </a:xfrm>
      </p:grpSpPr>
      <p:sp>
        <p:nvSpPr>
          <p:cNvPr id="3602" name="Google Shape;3602;g8714a43093_5_5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3" name="Google Shape;3603;g8714a43093_5_5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6"/>
        <p:cNvGrpSpPr/>
        <p:nvPr/>
      </p:nvGrpSpPr>
      <p:grpSpPr>
        <a:xfrm>
          <a:off x="0" y="0"/>
          <a:ext cx="0" cy="0"/>
          <a:chOff x="0" y="0"/>
          <a:chExt cx="0" cy="0"/>
        </a:xfrm>
      </p:grpSpPr>
      <p:sp>
        <p:nvSpPr>
          <p:cNvPr id="1887" name="Google Shape;1887;g86fa6133bc_4_2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8" name="Google Shape;1888;g86fa6133bc_4_2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66304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6"/>
        <p:cNvGrpSpPr/>
        <p:nvPr/>
      </p:nvGrpSpPr>
      <p:grpSpPr>
        <a:xfrm>
          <a:off x="0" y="0"/>
          <a:ext cx="0" cy="0"/>
          <a:chOff x="0" y="0"/>
          <a:chExt cx="0" cy="0"/>
        </a:xfrm>
      </p:grpSpPr>
      <p:sp>
        <p:nvSpPr>
          <p:cNvPr id="1887" name="Google Shape;1887;g86fa6133bc_4_2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8" name="Google Shape;1888;g86fa6133bc_4_2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19183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6"/>
        <p:cNvGrpSpPr/>
        <p:nvPr/>
      </p:nvGrpSpPr>
      <p:grpSpPr>
        <a:xfrm>
          <a:off x="0" y="0"/>
          <a:ext cx="0" cy="0"/>
          <a:chOff x="0" y="0"/>
          <a:chExt cx="0" cy="0"/>
        </a:xfrm>
      </p:grpSpPr>
      <p:sp>
        <p:nvSpPr>
          <p:cNvPr id="1887" name="Google Shape;1887;g86fa6133bc_4_2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8" name="Google Shape;1888;g86fa6133bc_4_2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79635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3"/>
        <p:cNvGrpSpPr/>
        <p:nvPr/>
      </p:nvGrpSpPr>
      <p:grpSpPr>
        <a:xfrm>
          <a:off x="0" y="0"/>
          <a:ext cx="0" cy="0"/>
          <a:chOff x="0" y="0"/>
          <a:chExt cx="0" cy="0"/>
        </a:xfrm>
      </p:grpSpPr>
      <p:sp>
        <p:nvSpPr>
          <p:cNvPr id="2304" name="Google Shape;2304;g86fa6133bc_4_21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5" name="Google Shape;2305;g86fa6133bc_4_21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98623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3"/>
        <p:cNvGrpSpPr/>
        <p:nvPr/>
      </p:nvGrpSpPr>
      <p:grpSpPr>
        <a:xfrm>
          <a:off x="0" y="0"/>
          <a:ext cx="0" cy="0"/>
          <a:chOff x="0" y="0"/>
          <a:chExt cx="0" cy="0"/>
        </a:xfrm>
      </p:grpSpPr>
      <p:sp>
        <p:nvSpPr>
          <p:cNvPr id="2304" name="Google Shape;2304;g86fa6133bc_4_21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5" name="Google Shape;2305;g86fa6133bc_4_21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2192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5" Type="http://schemas.openxmlformats.org/officeDocument/2006/relationships/hyperlink" Target="https://stories.freepik.com/" TargetMode="External"/><Relationship Id="rId4" Type="http://schemas.openxmlformats.org/officeDocument/2006/relationships/hyperlink" Target="https://www.freepik.com/" TargetMode="Externa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2"/>
        <p:cNvGrpSpPr/>
        <p:nvPr/>
      </p:nvGrpSpPr>
      <p:grpSpPr>
        <a:xfrm>
          <a:off x="0" y="0"/>
          <a:ext cx="0" cy="0"/>
          <a:chOff x="0" y="0"/>
          <a:chExt cx="0" cy="0"/>
        </a:xfrm>
      </p:grpSpPr>
      <p:sp>
        <p:nvSpPr>
          <p:cNvPr id="243" name="Google Shape;243;p6"/>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grpSp>
        <p:nvGrpSpPr>
          <p:cNvPr id="244" name="Google Shape;244;p6"/>
          <p:cNvGrpSpPr/>
          <p:nvPr/>
        </p:nvGrpSpPr>
        <p:grpSpPr>
          <a:xfrm>
            <a:off x="432850" y="0"/>
            <a:ext cx="8278300" cy="5165700"/>
            <a:chOff x="432850" y="0"/>
            <a:chExt cx="8278300" cy="5165700"/>
          </a:xfrm>
        </p:grpSpPr>
        <p:cxnSp>
          <p:nvCxnSpPr>
            <p:cNvPr id="245" name="Google Shape;245;p6"/>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46" name="Google Shape;246;p6"/>
            <p:cNvGrpSpPr/>
            <p:nvPr/>
          </p:nvGrpSpPr>
          <p:grpSpPr>
            <a:xfrm>
              <a:off x="8129350" y="4292175"/>
              <a:ext cx="581800" cy="582350"/>
              <a:chOff x="8064275" y="887850"/>
              <a:chExt cx="581800" cy="582350"/>
            </a:xfrm>
          </p:grpSpPr>
          <p:sp>
            <p:nvSpPr>
              <p:cNvPr id="247" name="Google Shape;247;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 name="Google Shape;253;p6"/>
            <p:cNvGrpSpPr/>
            <p:nvPr/>
          </p:nvGrpSpPr>
          <p:grpSpPr>
            <a:xfrm>
              <a:off x="8274238" y="3720600"/>
              <a:ext cx="292025" cy="292575"/>
              <a:chOff x="7353050" y="316275"/>
              <a:chExt cx="292025" cy="292575"/>
            </a:xfrm>
          </p:grpSpPr>
          <p:sp>
            <p:nvSpPr>
              <p:cNvPr id="254" name="Google Shape;254;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 name="Google Shape;258;p6"/>
            <p:cNvGrpSpPr/>
            <p:nvPr/>
          </p:nvGrpSpPr>
          <p:grpSpPr>
            <a:xfrm>
              <a:off x="8332763" y="3212475"/>
              <a:ext cx="175000" cy="175000"/>
              <a:chOff x="8792300" y="321275"/>
              <a:chExt cx="175000" cy="175000"/>
            </a:xfrm>
          </p:grpSpPr>
          <p:sp>
            <p:nvSpPr>
              <p:cNvPr id="259" name="Google Shape;259;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63" name="Google Shape;263;p6"/>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64" name="Google Shape;264;p6"/>
            <p:cNvGrpSpPr/>
            <p:nvPr/>
          </p:nvGrpSpPr>
          <p:grpSpPr>
            <a:xfrm rot="10800000">
              <a:off x="432850" y="291788"/>
              <a:ext cx="581800" cy="582350"/>
              <a:chOff x="8064275" y="887850"/>
              <a:chExt cx="581800" cy="582350"/>
            </a:xfrm>
          </p:grpSpPr>
          <p:sp>
            <p:nvSpPr>
              <p:cNvPr id="265" name="Google Shape;265;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6"/>
            <p:cNvGrpSpPr/>
            <p:nvPr/>
          </p:nvGrpSpPr>
          <p:grpSpPr>
            <a:xfrm rot="10800000">
              <a:off x="577738" y="1153138"/>
              <a:ext cx="292025" cy="292575"/>
              <a:chOff x="7353050" y="316275"/>
              <a:chExt cx="292025" cy="292575"/>
            </a:xfrm>
          </p:grpSpPr>
          <p:sp>
            <p:nvSpPr>
              <p:cNvPr id="272" name="Google Shape;272;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 name="Google Shape;276;p6"/>
            <p:cNvGrpSpPr/>
            <p:nvPr/>
          </p:nvGrpSpPr>
          <p:grpSpPr>
            <a:xfrm rot="10800000">
              <a:off x="636238" y="1778838"/>
              <a:ext cx="175000" cy="175000"/>
              <a:chOff x="8792300" y="321275"/>
              <a:chExt cx="175000" cy="175000"/>
            </a:xfrm>
          </p:grpSpPr>
          <p:sp>
            <p:nvSpPr>
              <p:cNvPr id="277" name="Google Shape;277;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 name="Google Shape;281;p6"/>
            <p:cNvGrpSpPr/>
            <p:nvPr/>
          </p:nvGrpSpPr>
          <p:grpSpPr>
            <a:xfrm>
              <a:off x="432850" y="2003163"/>
              <a:ext cx="175013" cy="27000"/>
              <a:chOff x="5662375" y="212375"/>
              <a:chExt cx="175013" cy="27000"/>
            </a:xfrm>
          </p:grpSpPr>
          <p:sp>
            <p:nvSpPr>
              <p:cNvPr id="282" name="Google Shape;282;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6"/>
            <p:cNvGrpSpPr/>
            <p:nvPr/>
          </p:nvGrpSpPr>
          <p:grpSpPr>
            <a:xfrm>
              <a:off x="788100" y="208488"/>
              <a:ext cx="175013" cy="27000"/>
              <a:chOff x="5662375" y="212375"/>
              <a:chExt cx="175013" cy="27000"/>
            </a:xfrm>
          </p:grpSpPr>
          <p:sp>
            <p:nvSpPr>
              <p:cNvPr id="286" name="Google Shape;286;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 name="Google Shape;289;p6"/>
            <p:cNvGrpSpPr/>
            <p:nvPr/>
          </p:nvGrpSpPr>
          <p:grpSpPr>
            <a:xfrm>
              <a:off x="8129350" y="4988725"/>
              <a:ext cx="175013" cy="27000"/>
              <a:chOff x="5662375" y="212375"/>
              <a:chExt cx="175013" cy="27000"/>
            </a:xfrm>
          </p:grpSpPr>
          <p:sp>
            <p:nvSpPr>
              <p:cNvPr id="290" name="Google Shape;290;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 name="Google Shape;293;p6"/>
            <p:cNvGrpSpPr/>
            <p:nvPr/>
          </p:nvGrpSpPr>
          <p:grpSpPr>
            <a:xfrm>
              <a:off x="8497550" y="3429425"/>
              <a:ext cx="175013" cy="27000"/>
              <a:chOff x="5662375" y="212375"/>
              <a:chExt cx="175013" cy="27000"/>
            </a:xfrm>
          </p:grpSpPr>
          <p:sp>
            <p:nvSpPr>
              <p:cNvPr id="294" name="Google Shape;294;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97" name="Google Shape;297;p6"/>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98" name="Google Shape;298;p6"/>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99" name="Google Shape;299;p6"/>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6"/>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6"/>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6"/>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ree columns of text">
  <p:cSld name="CUSTOM_1">
    <p:spTree>
      <p:nvGrpSpPr>
        <p:cNvPr id="1" name="Shape 637"/>
        <p:cNvGrpSpPr/>
        <p:nvPr/>
      </p:nvGrpSpPr>
      <p:grpSpPr>
        <a:xfrm>
          <a:off x="0" y="0"/>
          <a:ext cx="0" cy="0"/>
          <a:chOff x="0" y="0"/>
          <a:chExt cx="0" cy="0"/>
        </a:xfrm>
      </p:grpSpPr>
      <p:sp>
        <p:nvSpPr>
          <p:cNvPr id="638" name="Google Shape;638;p14"/>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39" name="Google Shape;639;p14"/>
          <p:cNvSpPr txBox="1">
            <a:spLocks noGrp="1"/>
          </p:cNvSpPr>
          <p:nvPr>
            <p:ph type="subTitle" idx="1"/>
          </p:nvPr>
        </p:nvSpPr>
        <p:spPr>
          <a:xfrm>
            <a:off x="3694176"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0" name="Google Shape;640;p14"/>
          <p:cNvSpPr txBox="1">
            <a:spLocks noGrp="1"/>
          </p:cNvSpPr>
          <p:nvPr>
            <p:ph type="subTitle" idx="2"/>
          </p:nvPr>
        </p:nvSpPr>
        <p:spPr>
          <a:xfrm>
            <a:off x="1024128"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1" name="Google Shape;641;p14"/>
          <p:cNvSpPr txBox="1">
            <a:spLocks noGrp="1"/>
          </p:cNvSpPr>
          <p:nvPr>
            <p:ph type="subTitle" idx="3"/>
          </p:nvPr>
        </p:nvSpPr>
        <p:spPr>
          <a:xfrm>
            <a:off x="6355080"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2" name="Google Shape;642;p14"/>
          <p:cNvSpPr txBox="1">
            <a:spLocks noGrp="1"/>
          </p:cNvSpPr>
          <p:nvPr>
            <p:ph type="subTitle" idx="4"/>
          </p:nvPr>
        </p:nvSpPr>
        <p:spPr>
          <a:xfrm>
            <a:off x="3694176"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3" name="Google Shape;643;p14"/>
          <p:cNvSpPr txBox="1">
            <a:spLocks noGrp="1"/>
          </p:cNvSpPr>
          <p:nvPr>
            <p:ph type="subTitle" idx="5"/>
          </p:nvPr>
        </p:nvSpPr>
        <p:spPr>
          <a:xfrm>
            <a:off x="1024128"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4" name="Google Shape;644;p14"/>
          <p:cNvSpPr txBox="1">
            <a:spLocks noGrp="1"/>
          </p:cNvSpPr>
          <p:nvPr>
            <p:ph type="subTitle" idx="6"/>
          </p:nvPr>
        </p:nvSpPr>
        <p:spPr>
          <a:xfrm>
            <a:off x="6355080"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645" name="Google Shape;645;p14"/>
          <p:cNvGrpSpPr/>
          <p:nvPr/>
        </p:nvGrpSpPr>
        <p:grpSpPr>
          <a:xfrm>
            <a:off x="261711" y="-1158"/>
            <a:ext cx="8550326" cy="3981600"/>
            <a:chOff x="261711" y="-1158"/>
            <a:chExt cx="8550326" cy="3981600"/>
          </a:xfrm>
        </p:grpSpPr>
        <p:cxnSp>
          <p:nvCxnSpPr>
            <p:cNvPr id="646" name="Google Shape;646;p14"/>
            <p:cNvCxnSpPr/>
            <p:nvPr/>
          </p:nvCxnSpPr>
          <p:spPr>
            <a:xfrm>
              <a:off x="515925" y="-1158"/>
              <a:ext cx="0" cy="3981600"/>
            </a:xfrm>
            <a:prstGeom prst="straightConnector1">
              <a:avLst/>
            </a:prstGeom>
            <a:noFill/>
            <a:ln w="9525" cap="flat" cmpd="sng">
              <a:solidFill>
                <a:schemeClr val="dk1"/>
              </a:solidFill>
              <a:prstDash val="solid"/>
              <a:round/>
              <a:headEnd type="none" w="med" len="med"/>
              <a:tailEnd type="none" w="med" len="med"/>
            </a:ln>
          </p:spPr>
        </p:cxnSp>
        <p:cxnSp>
          <p:nvCxnSpPr>
            <p:cNvPr id="647" name="Google Shape;647;p14"/>
            <p:cNvCxnSpPr/>
            <p:nvPr/>
          </p:nvCxnSpPr>
          <p:spPr>
            <a:xfrm>
              <a:off x="8666025" y="-1158"/>
              <a:ext cx="0" cy="1902000"/>
            </a:xfrm>
            <a:prstGeom prst="straightConnector1">
              <a:avLst/>
            </a:prstGeom>
            <a:noFill/>
            <a:ln w="9525" cap="flat" cmpd="sng">
              <a:solidFill>
                <a:schemeClr val="dk1"/>
              </a:solidFill>
              <a:prstDash val="solid"/>
              <a:round/>
              <a:headEnd type="none" w="med" len="med"/>
              <a:tailEnd type="none" w="med" len="med"/>
            </a:ln>
          </p:spPr>
        </p:cxnSp>
        <p:grpSp>
          <p:nvGrpSpPr>
            <p:cNvPr id="648" name="Google Shape;648;p14"/>
            <p:cNvGrpSpPr/>
            <p:nvPr/>
          </p:nvGrpSpPr>
          <p:grpSpPr>
            <a:xfrm rot="10800000">
              <a:off x="343275" y="3300779"/>
              <a:ext cx="344736" cy="345385"/>
              <a:chOff x="7353050" y="316275"/>
              <a:chExt cx="292025" cy="292575"/>
            </a:xfrm>
          </p:grpSpPr>
          <p:sp>
            <p:nvSpPr>
              <p:cNvPr id="649" name="Google Shape;649;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3" name="Google Shape;653;p14"/>
            <p:cNvGrpSpPr/>
            <p:nvPr/>
          </p:nvGrpSpPr>
          <p:grpSpPr>
            <a:xfrm rot="10800000">
              <a:off x="8520013" y="714742"/>
              <a:ext cx="292025" cy="292575"/>
              <a:chOff x="7353050" y="316275"/>
              <a:chExt cx="292025" cy="292575"/>
            </a:xfrm>
          </p:grpSpPr>
          <p:sp>
            <p:nvSpPr>
              <p:cNvPr id="654" name="Google Shape;654;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8" name="Google Shape;658;p14"/>
            <p:cNvGrpSpPr/>
            <p:nvPr/>
          </p:nvGrpSpPr>
          <p:grpSpPr>
            <a:xfrm rot="10800000">
              <a:off x="261711" y="465077"/>
              <a:ext cx="507562" cy="507984"/>
              <a:chOff x="8064275" y="887850"/>
              <a:chExt cx="581800" cy="582350"/>
            </a:xfrm>
          </p:grpSpPr>
          <p:sp>
            <p:nvSpPr>
              <p:cNvPr id="659" name="Google Shape;659;p1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anks">
  <p:cSld name="CUSTOM_9">
    <p:spTree>
      <p:nvGrpSpPr>
        <p:cNvPr id="1" name="Shape 911"/>
        <p:cNvGrpSpPr/>
        <p:nvPr/>
      </p:nvGrpSpPr>
      <p:grpSpPr>
        <a:xfrm>
          <a:off x="0" y="0"/>
          <a:ext cx="0" cy="0"/>
          <a:chOff x="0" y="0"/>
          <a:chExt cx="0" cy="0"/>
        </a:xfrm>
      </p:grpSpPr>
      <p:sp>
        <p:nvSpPr>
          <p:cNvPr id="912" name="Google Shape;912;p19"/>
          <p:cNvSpPr txBox="1">
            <a:spLocks noGrp="1"/>
          </p:cNvSpPr>
          <p:nvPr>
            <p:ph type="title"/>
          </p:nvPr>
        </p:nvSpPr>
        <p:spPr>
          <a:xfrm>
            <a:off x="2105425" y="384048"/>
            <a:ext cx="4937700" cy="10791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4800"/>
            </a:lvl1pPr>
            <a:lvl2pPr lvl="1">
              <a:spcBef>
                <a:spcPts val="0"/>
              </a:spcBef>
              <a:spcAft>
                <a:spcPts val="0"/>
              </a:spcAft>
              <a:buNone/>
              <a:defRPr sz="4800"/>
            </a:lvl2pPr>
            <a:lvl3pPr lvl="2">
              <a:spcBef>
                <a:spcPts val="0"/>
              </a:spcBef>
              <a:spcAft>
                <a:spcPts val="0"/>
              </a:spcAft>
              <a:buNone/>
              <a:defRPr sz="4800"/>
            </a:lvl3pPr>
            <a:lvl4pPr lvl="3">
              <a:spcBef>
                <a:spcPts val="0"/>
              </a:spcBef>
              <a:spcAft>
                <a:spcPts val="0"/>
              </a:spcAft>
              <a:buNone/>
              <a:defRPr sz="4800"/>
            </a:lvl4pPr>
            <a:lvl5pPr lvl="4">
              <a:spcBef>
                <a:spcPts val="0"/>
              </a:spcBef>
              <a:spcAft>
                <a:spcPts val="0"/>
              </a:spcAft>
              <a:buNone/>
              <a:defRPr sz="4800"/>
            </a:lvl5pPr>
            <a:lvl6pPr lvl="5">
              <a:spcBef>
                <a:spcPts val="0"/>
              </a:spcBef>
              <a:spcAft>
                <a:spcPts val="0"/>
              </a:spcAft>
              <a:buNone/>
              <a:defRPr sz="4800"/>
            </a:lvl6pPr>
            <a:lvl7pPr lvl="6">
              <a:spcBef>
                <a:spcPts val="0"/>
              </a:spcBef>
              <a:spcAft>
                <a:spcPts val="0"/>
              </a:spcAft>
              <a:buNone/>
              <a:defRPr sz="4800"/>
            </a:lvl7pPr>
            <a:lvl8pPr lvl="7">
              <a:spcBef>
                <a:spcPts val="0"/>
              </a:spcBef>
              <a:spcAft>
                <a:spcPts val="0"/>
              </a:spcAft>
              <a:buNone/>
              <a:defRPr sz="4800"/>
            </a:lvl8pPr>
            <a:lvl9pPr lvl="8">
              <a:spcBef>
                <a:spcPts val="0"/>
              </a:spcBef>
              <a:spcAft>
                <a:spcPts val="0"/>
              </a:spcAft>
              <a:buNone/>
              <a:defRPr sz="4800"/>
            </a:lvl9pPr>
          </a:lstStyle>
          <a:p>
            <a:endParaRPr/>
          </a:p>
        </p:txBody>
      </p:sp>
      <p:sp>
        <p:nvSpPr>
          <p:cNvPr id="913" name="Google Shape;913;p19"/>
          <p:cNvSpPr txBox="1">
            <a:spLocks noGrp="1"/>
          </p:cNvSpPr>
          <p:nvPr>
            <p:ph type="subTitle" idx="1"/>
          </p:nvPr>
        </p:nvSpPr>
        <p:spPr>
          <a:xfrm>
            <a:off x="3017520" y="1709928"/>
            <a:ext cx="3099900" cy="14355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None/>
              <a:defRPr sz="1600">
                <a:latin typeface="Barlow Semi Condensed"/>
                <a:ea typeface="Barlow Semi Condensed"/>
                <a:cs typeface="Barlow Semi Condensed"/>
                <a:sym typeface="Barlow Semi Condensed"/>
              </a:defRPr>
            </a:lvl1pPr>
            <a:lvl2pPr lvl="1">
              <a:spcBef>
                <a:spcPts val="0"/>
              </a:spcBef>
              <a:spcAft>
                <a:spcPts val="0"/>
              </a:spcAft>
              <a:buNone/>
              <a:defRPr>
                <a:latin typeface="Barlow Semi Condensed"/>
                <a:ea typeface="Barlow Semi Condensed"/>
                <a:cs typeface="Barlow Semi Condensed"/>
                <a:sym typeface="Barlow Semi Condensed"/>
              </a:defRPr>
            </a:lvl2pPr>
            <a:lvl3pPr lvl="2">
              <a:spcBef>
                <a:spcPts val="0"/>
              </a:spcBef>
              <a:spcAft>
                <a:spcPts val="0"/>
              </a:spcAft>
              <a:buNone/>
              <a:defRPr>
                <a:latin typeface="Barlow Semi Condensed"/>
                <a:ea typeface="Barlow Semi Condensed"/>
                <a:cs typeface="Barlow Semi Condensed"/>
                <a:sym typeface="Barlow Semi Condensed"/>
              </a:defRPr>
            </a:lvl3pPr>
            <a:lvl4pPr lvl="3">
              <a:spcBef>
                <a:spcPts val="0"/>
              </a:spcBef>
              <a:spcAft>
                <a:spcPts val="0"/>
              </a:spcAft>
              <a:buNone/>
              <a:defRPr>
                <a:latin typeface="Barlow Semi Condensed"/>
                <a:ea typeface="Barlow Semi Condensed"/>
                <a:cs typeface="Barlow Semi Condensed"/>
                <a:sym typeface="Barlow Semi Condensed"/>
              </a:defRPr>
            </a:lvl4pPr>
            <a:lvl5pPr lvl="4">
              <a:spcBef>
                <a:spcPts val="0"/>
              </a:spcBef>
              <a:spcAft>
                <a:spcPts val="0"/>
              </a:spcAft>
              <a:buNone/>
              <a:defRPr>
                <a:latin typeface="Barlow Semi Condensed"/>
                <a:ea typeface="Barlow Semi Condensed"/>
                <a:cs typeface="Barlow Semi Condensed"/>
                <a:sym typeface="Barlow Semi Condensed"/>
              </a:defRPr>
            </a:lvl5pPr>
            <a:lvl6pPr lvl="5">
              <a:spcBef>
                <a:spcPts val="0"/>
              </a:spcBef>
              <a:spcAft>
                <a:spcPts val="0"/>
              </a:spcAft>
              <a:buNone/>
              <a:defRPr>
                <a:latin typeface="Barlow Semi Condensed"/>
                <a:ea typeface="Barlow Semi Condensed"/>
                <a:cs typeface="Barlow Semi Condensed"/>
                <a:sym typeface="Barlow Semi Condensed"/>
              </a:defRPr>
            </a:lvl6pPr>
            <a:lvl7pPr lvl="6">
              <a:spcBef>
                <a:spcPts val="0"/>
              </a:spcBef>
              <a:spcAft>
                <a:spcPts val="0"/>
              </a:spcAft>
              <a:buNone/>
              <a:defRPr>
                <a:latin typeface="Barlow Semi Condensed"/>
                <a:ea typeface="Barlow Semi Condensed"/>
                <a:cs typeface="Barlow Semi Condensed"/>
                <a:sym typeface="Barlow Semi Condensed"/>
              </a:defRPr>
            </a:lvl7pPr>
            <a:lvl8pPr lvl="7">
              <a:spcBef>
                <a:spcPts val="0"/>
              </a:spcBef>
              <a:spcAft>
                <a:spcPts val="0"/>
              </a:spcAft>
              <a:buNone/>
              <a:defRPr>
                <a:latin typeface="Barlow Semi Condensed"/>
                <a:ea typeface="Barlow Semi Condensed"/>
                <a:cs typeface="Barlow Semi Condensed"/>
                <a:sym typeface="Barlow Semi Condensed"/>
              </a:defRPr>
            </a:lvl8pPr>
            <a:lvl9pPr lvl="8">
              <a:spcBef>
                <a:spcPts val="0"/>
              </a:spcBef>
              <a:spcAft>
                <a:spcPts val="0"/>
              </a:spcAft>
              <a:buNone/>
              <a:defRPr>
                <a:latin typeface="Barlow Semi Condensed"/>
                <a:ea typeface="Barlow Semi Condensed"/>
                <a:cs typeface="Barlow Semi Condensed"/>
                <a:sym typeface="Barlow Semi Condensed"/>
              </a:defRPr>
            </a:lvl9pPr>
          </a:lstStyle>
          <a:p>
            <a:endParaRPr/>
          </a:p>
        </p:txBody>
      </p:sp>
      <p:sp>
        <p:nvSpPr>
          <p:cNvPr id="914" name="Google Shape;914;p19"/>
          <p:cNvSpPr txBox="1"/>
          <p:nvPr/>
        </p:nvSpPr>
        <p:spPr>
          <a:xfrm>
            <a:off x="2489375" y="3664200"/>
            <a:ext cx="4161600" cy="762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100">
                <a:solidFill>
                  <a:schemeClr val="accent1"/>
                </a:solidFill>
                <a:latin typeface="Barlow Semi Condensed Medium"/>
                <a:ea typeface="Barlow Semi Condensed Medium"/>
                <a:cs typeface="Barlow Semi Condensed Medium"/>
                <a:sym typeface="Barlow Semi Condensed Medium"/>
              </a:rPr>
              <a:t>CREDITS:</a:t>
            </a:r>
            <a:r>
              <a:rPr lang="en" sz="1100">
                <a:solidFill>
                  <a:schemeClr val="dk2"/>
                </a:solidFill>
                <a:latin typeface="Barlow Semi Condensed"/>
                <a:ea typeface="Barlow Semi Condensed"/>
                <a:cs typeface="Barlow Semi Condensed"/>
                <a:sym typeface="Barlow Semi Condensed"/>
              </a:rPr>
              <a:t> This presentation template was created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2">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Slidesgo</a:t>
            </a:r>
            <a:r>
              <a:rPr lang="en" sz="1100">
                <a:solidFill>
                  <a:schemeClr val="dk2"/>
                </a:solidFill>
                <a:latin typeface="Barlow Semi Condensed"/>
                <a:ea typeface="Barlow Semi Condensed"/>
                <a:cs typeface="Barlow Semi Condensed"/>
                <a:sym typeface="Barlow Semi Condensed"/>
              </a:rPr>
              <a:t>, including icons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Flaticon</a:t>
            </a:r>
            <a:r>
              <a:rPr lang="en" sz="1100">
                <a:solidFill>
                  <a:schemeClr val="dk2"/>
                </a:solidFill>
                <a:latin typeface="Barlow Semi Condensed"/>
                <a:ea typeface="Barlow Semi Condensed"/>
                <a:cs typeface="Barlow Semi Condensed"/>
                <a:sym typeface="Barlow Semi Condensed"/>
              </a:rPr>
              <a:t>, infographics &amp; images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Freepik</a:t>
            </a:r>
            <a:r>
              <a:rPr lang="en" sz="1100">
                <a:solidFill>
                  <a:schemeClr val="dk2"/>
                </a:solidFill>
                <a:latin typeface="Barlow Semi Condensed"/>
                <a:ea typeface="Barlow Semi Condensed"/>
                <a:cs typeface="Barlow Semi Condensed"/>
                <a:sym typeface="Barlow Semi Condensed"/>
              </a:rPr>
              <a:t> and illustrations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5">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Stories</a:t>
            </a:r>
            <a:endParaRPr>
              <a:solidFill>
                <a:schemeClr val="dk2"/>
              </a:solidFill>
              <a:latin typeface="Barlow Semi Condensed Medium"/>
              <a:ea typeface="Barlow Semi Condensed Medium"/>
              <a:cs typeface="Barlow Semi Condensed Medium"/>
              <a:sym typeface="Barlow Semi Condensed Medium"/>
            </a:endParaRPr>
          </a:p>
          <a:p>
            <a:pPr marL="0" lvl="0" indent="0" algn="ctr" rtl="0">
              <a:spcBef>
                <a:spcPts val="0"/>
              </a:spcBef>
              <a:spcAft>
                <a:spcPts val="0"/>
              </a:spcAft>
              <a:buNone/>
            </a:pPr>
            <a:endParaRPr>
              <a:solidFill>
                <a:schemeClr val="dk2"/>
              </a:solidFill>
              <a:latin typeface="Barlow Semi Condensed"/>
              <a:ea typeface="Barlow Semi Condensed"/>
              <a:cs typeface="Barlow Semi Condensed"/>
              <a:sym typeface="Barlow Semi Condensed"/>
            </a:endParaRPr>
          </a:p>
        </p:txBody>
      </p:sp>
      <p:cxnSp>
        <p:nvCxnSpPr>
          <p:cNvPr id="915" name="Google Shape;915;p19"/>
          <p:cNvCxnSpPr/>
          <p:nvPr/>
        </p:nvCxnSpPr>
        <p:spPr>
          <a:xfrm rot="5400000">
            <a:off x="7269708" y="3324550"/>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916" name="Google Shape;916;p19"/>
          <p:cNvCxnSpPr/>
          <p:nvPr/>
        </p:nvCxnSpPr>
        <p:spPr>
          <a:xfrm rot="-5400000" flipH="1">
            <a:off x="7181408" y="2082400"/>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917" name="Google Shape;917;p19"/>
          <p:cNvCxnSpPr/>
          <p:nvPr/>
        </p:nvCxnSpPr>
        <p:spPr>
          <a:xfrm rot="5400000">
            <a:off x="7232433" y="736375"/>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918" name="Google Shape;918;p19"/>
          <p:cNvCxnSpPr/>
          <p:nvPr/>
        </p:nvCxnSpPr>
        <p:spPr>
          <a:xfrm rot="5400000">
            <a:off x="8168433" y="-6660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919" name="Google Shape;919;p19"/>
          <p:cNvGrpSpPr/>
          <p:nvPr/>
        </p:nvGrpSpPr>
        <p:grpSpPr>
          <a:xfrm rot="5400000" flipH="1">
            <a:off x="7407333" y="1284925"/>
            <a:ext cx="581800" cy="582350"/>
            <a:chOff x="8064275" y="887850"/>
            <a:chExt cx="581800" cy="582350"/>
          </a:xfrm>
        </p:grpSpPr>
        <p:sp>
          <p:nvSpPr>
            <p:cNvPr id="920" name="Google Shape;920;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6" name="Google Shape;926;p19"/>
          <p:cNvGrpSpPr/>
          <p:nvPr/>
        </p:nvGrpSpPr>
        <p:grpSpPr>
          <a:xfrm rot="5400000" flipH="1">
            <a:off x="7869720" y="2754200"/>
            <a:ext cx="292025" cy="292575"/>
            <a:chOff x="7353050" y="316275"/>
            <a:chExt cx="292025" cy="292575"/>
          </a:xfrm>
        </p:grpSpPr>
        <p:sp>
          <p:nvSpPr>
            <p:cNvPr id="927" name="Google Shape;927;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1" name="Google Shape;931;p19"/>
          <p:cNvGrpSpPr/>
          <p:nvPr/>
        </p:nvGrpSpPr>
        <p:grpSpPr>
          <a:xfrm rot="5400000" flipH="1">
            <a:off x="8012458" y="178175"/>
            <a:ext cx="175000" cy="175000"/>
            <a:chOff x="8792300" y="321275"/>
            <a:chExt cx="175000" cy="175000"/>
          </a:xfrm>
        </p:grpSpPr>
        <p:sp>
          <p:nvSpPr>
            <p:cNvPr id="932" name="Google Shape;932;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6" name="Google Shape;936;p19"/>
          <p:cNvGrpSpPr/>
          <p:nvPr/>
        </p:nvGrpSpPr>
        <p:grpSpPr>
          <a:xfrm rot="5400000">
            <a:off x="7551683" y="3879926"/>
            <a:ext cx="293111" cy="293388"/>
            <a:chOff x="3164039" y="430875"/>
            <a:chExt cx="293111" cy="293388"/>
          </a:xfrm>
        </p:grpSpPr>
        <p:sp>
          <p:nvSpPr>
            <p:cNvPr id="937" name="Google Shape;937;p19"/>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9"/>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9"/>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9"/>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9"/>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9"/>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3" name="Google Shape;943;p19"/>
          <p:cNvGrpSpPr/>
          <p:nvPr/>
        </p:nvGrpSpPr>
        <p:grpSpPr>
          <a:xfrm rot="5400000" flipH="1">
            <a:off x="8259052" y="323144"/>
            <a:ext cx="175013" cy="27000"/>
            <a:chOff x="5662375" y="212375"/>
            <a:chExt cx="175013" cy="27000"/>
          </a:xfrm>
        </p:grpSpPr>
        <p:sp>
          <p:nvSpPr>
            <p:cNvPr id="944" name="Google Shape;944;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947" name="Google Shape;947;p19"/>
          <p:cNvCxnSpPr/>
          <p:nvPr/>
        </p:nvCxnSpPr>
        <p:spPr>
          <a:xfrm rot="5400000" flipH="1">
            <a:off x="740850" y="2598325"/>
            <a:ext cx="1672500" cy="126000"/>
          </a:xfrm>
          <a:prstGeom prst="straightConnector1">
            <a:avLst/>
          </a:prstGeom>
          <a:noFill/>
          <a:ln w="9525" cap="flat" cmpd="sng">
            <a:solidFill>
              <a:schemeClr val="dk2"/>
            </a:solidFill>
            <a:prstDash val="solid"/>
            <a:round/>
            <a:headEnd type="none" w="med" len="med"/>
            <a:tailEnd type="none" w="med" len="med"/>
          </a:ln>
        </p:spPr>
      </p:cxnSp>
      <p:cxnSp>
        <p:nvCxnSpPr>
          <p:cNvPr id="948" name="Google Shape;948;p19"/>
          <p:cNvCxnSpPr/>
          <p:nvPr/>
        </p:nvCxnSpPr>
        <p:spPr>
          <a:xfrm rot="-5400000">
            <a:off x="847100" y="355400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949" name="Google Shape;949;p19"/>
          <p:cNvCxnSpPr/>
          <p:nvPr/>
        </p:nvCxnSpPr>
        <p:spPr>
          <a:xfrm rot="5400000" flipH="1">
            <a:off x="1105775" y="4151250"/>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950" name="Google Shape;950;p19"/>
          <p:cNvGrpSpPr/>
          <p:nvPr/>
        </p:nvGrpSpPr>
        <p:grpSpPr>
          <a:xfrm rot="5400000">
            <a:off x="621475" y="4062025"/>
            <a:ext cx="581800" cy="582350"/>
            <a:chOff x="8064275" y="887850"/>
            <a:chExt cx="581800" cy="582350"/>
          </a:xfrm>
        </p:grpSpPr>
        <p:sp>
          <p:nvSpPr>
            <p:cNvPr id="951" name="Google Shape;951;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7" name="Google Shape;957;p19"/>
          <p:cNvGrpSpPr/>
          <p:nvPr/>
        </p:nvGrpSpPr>
        <p:grpSpPr>
          <a:xfrm rot="5400000">
            <a:off x="1482825" y="3350800"/>
            <a:ext cx="292025" cy="292575"/>
            <a:chOff x="7353050" y="316275"/>
            <a:chExt cx="292025" cy="292575"/>
          </a:xfrm>
        </p:grpSpPr>
        <p:sp>
          <p:nvSpPr>
            <p:cNvPr id="958" name="Google Shape;958;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2" name="Google Shape;962;p19"/>
          <p:cNvGrpSpPr/>
          <p:nvPr/>
        </p:nvGrpSpPr>
        <p:grpSpPr>
          <a:xfrm rot="5400000">
            <a:off x="1595125" y="4790325"/>
            <a:ext cx="175000" cy="175000"/>
            <a:chOff x="8792300" y="321275"/>
            <a:chExt cx="175000" cy="175000"/>
          </a:xfrm>
        </p:grpSpPr>
        <p:sp>
          <p:nvSpPr>
            <p:cNvPr id="963" name="Google Shape;963;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7" name="Google Shape;967;p19"/>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9"/>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9"/>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9"/>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9"/>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19"/>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3" name="Google Shape;973;p19"/>
          <p:cNvGrpSpPr/>
          <p:nvPr/>
        </p:nvGrpSpPr>
        <p:grpSpPr>
          <a:xfrm rot="5400000">
            <a:off x="1701119" y="1515381"/>
            <a:ext cx="175013" cy="27000"/>
            <a:chOff x="5662375" y="212375"/>
            <a:chExt cx="175013" cy="27000"/>
          </a:xfrm>
        </p:grpSpPr>
        <p:sp>
          <p:nvSpPr>
            <p:cNvPr id="974" name="Google Shape;974;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7" name="Google Shape;977;p19"/>
          <p:cNvGrpSpPr/>
          <p:nvPr/>
        </p:nvGrpSpPr>
        <p:grpSpPr>
          <a:xfrm rot="5400000">
            <a:off x="1819519" y="4562081"/>
            <a:ext cx="175013" cy="27000"/>
            <a:chOff x="5662375" y="212375"/>
            <a:chExt cx="175013" cy="27000"/>
          </a:xfrm>
        </p:grpSpPr>
        <p:sp>
          <p:nvSpPr>
            <p:cNvPr id="978" name="Google Shape;978;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1" name="Google Shape;981;p19"/>
          <p:cNvGrpSpPr/>
          <p:nvPr/>
        </p:nvGrpSpPr>
        <p:grpSpPr>
          <a:xfrm rot="5400000">
            <a:off x="408594" y="4140781"/>
            <a:ext cx="175013" cy="27000"/>
            <a:chOff x="5662375" y="212375"/>
            <a:chExt cx="175013" cy="27000"/>
          </a:xfrm>
        </p:grpSpPr>
        <p:sp>
          <p:nvSpPr>
            <p:cNvPr id="982" name="Google Shape;982;p1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body 3">
  <p:cSld name="TITLE_AND_BODY_1">
    <p:spTree>
      <p:nvGrpSpPr>
        <p:cNvPr id="1" name="Shape 1139"/>
        <p:cNvGrpSpPr/>
        <p:nvPr/>
      </p:nvGrpSpPr>
      <p:grpSpPr>
        <a:xfrm>
          <a:off x="0" y="0"/>
          <a:ext cx="0" cy="0"/>
          <a:chOff x="0" y="0"/>
          <a:chExt cx="0" cy="0"/>
        </a:xfrm>
      </p:grpSpPr>
      <p:sp>
        <p:nvSpPr>
          <p:cNvPr id="1140" name="Google Shape;1140;p23"/>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141" name="Google Shape;1141;p23"/>
          <p:cNvSpPr txBox="1">
            <a:spLocks noGrp="1"/>
          </p:cNvSpPr>
          <p:nvPr>
            <p:ph type="body" idx="1"/>
          </p:nvPr>
        </p:nvSpPr>
        <p:spPr>
          <a:xfrm>
            <a:off x="714650" y="1152150"/>
            <a:ext cx="7705500" cy="3529500"/>
          </a:xfrm>
          <a:prstGeom prst="rect">
            <a:avLst/>
          </a:prstGeom>
          <a:noFill/>
          <a:ln>
            <a:noFill/>
          </a:ln>
        </p:spPr>
        <p:txBody>
          <a:bodyPr spcFirstLastPara="1" wrap="square" lIns="91425" tIns="91425" rIns="91425" bIns="91425" anchor="ctr" anchorCtr="0">
            <a:noAutofit/>
          </a:bodyPr>
          <a:lstStyle>
            <a:lvl1pPr marL="457200" lvl="0" indent="-304800" rtl="0">
              <a:spcBef>
                <a:spcPts val="0"/>
              </a:spcBef>
              <a:spcAft>
                <a:spcPts val="0"/>
              </a:spcAft>
              <a:buClr>
                <a:srgbClr val="434343"/>
              </a:buClr>
              <a:buSzPts val="1200"/>
              <a:buFont typeface="Barlow Semi Condensed Medium"/>
              <a:buAutoNum type="arabicPeriod"/>
              <a:defRPr sz="1200">
                <a:solidFill>
                  <a:schemeClr val="dk2"/>
                </a:solidFill>
                <a:latin typeface="Barlow Semi Condensed"/>
                <a:ea typeface="Barlow Semi Condensed"/>
                <a:cs typeface="Barlow Semi Condensed"/>
                <a:sym typeface="Barlow Semi Condensed"/>
              </a:defRPr>
            </a:lvl1pPr>
            <a:lvl2pPr marL="914400" lvl="1"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2pPr>
            <a:lvl3pPr marL="1371600" lvl="2"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3pPr>
            <a:lvl4pPr marL="1828800" lvl="3" indent="-304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4pPr>
            <a:lvl5pPr marL="2286000" lvl="4"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5pPr>
            <a:lvl6pPr marL="2743200" lvl="5"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6pPr>
            <a:lvl7pPr marL="3200400" lvl="6" indent="-304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7pPr>
            <a:lvl8pPr marL="3657600" lvl="7"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8pPr>
            <a:lvl9pPr marL="4114800" lvl="8"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9pPr>
          </a:lstStyle>
          <a:p>
            <a:endParaRPr/>
          </a:p>
        </p:txBody>
      </p:sp>
      <p:cxnSp>
        <p:nvCxnSpPr>
          <p:cNvPr id="1142" name="Google Shape;1142;p23"/>
          <p:cNvCxnSpPr/>
          <p:nvPr/>
        </p:nvCxnSpPr>
        <p:spPr>
          <a:xfrm rot="10800000">
            <a:off x="303000" y="3359375"/>
            <a:ext cx="151800" cy="957300"/>
          </a:xfrm>
          <a:prstGeom prst="straightConnector1">
            <a:avLst/>
          </a:prstGeom>
          <a:noFill/>
          <a:ln w="9525" cap="flat" cmpd="sng">
            <a:solidFill>
              <a:schemeClr val="dk1"/>
            </a:solidFill>
            <a:prstDash val="solid"/>
            <a:round/>
            <a:headEnd type="none" w="med" len="med"/>
            <a:tailEnd type="none" w="med" len="med"/>
          </a:ln>
        </p:spPr>
      </p:cxnSp>
      <p:cxnSp>
        <p:nvCxnSpPr>
          <p:cNvPr id="1143" name="Google Shape;1143;p23"/>
          <p:cNvCxnSpPr/>
          <p:nvPr/>
        </p:nvCxnSpPr>
        <p:spPr>
          <a:xfrm rot="10800000" flipH="1">
            <a:off x="0" y="4332550"/>
            <a:ext cx="446700" cy="663900"/>
          </a:xfrm>
          <a:prstGeom prst="straightConnector1">
            <a:avLst/>
          </a:prstGeom>
          <a:noFill/>
          <a:ln w="9525" cap="flat" cmpd="sng">
            <a:solidFill>
              <a:schemeClr val="dk1"/>
            </a:solidFill>
            <a:prstDash val="solid"/>
            <a:round/>
            <a:headEnd type="none" w="med" len="med"/>
            <a:tailEnd type="none" w="med" len="med"/>
          </a:ln>
        </p:spPr>
      </p:cxnSp>
      <p:grpSp>
        <p:nvGrpSpPr>
          <p:cNvPr id="1144" name="Google Shape;1144;p23"/>
          <p:cNvGrpSpPr/>
          <p:nvPr/>
        </p:nvGrpSpPr>
        <p:grpSpPr>
          <a:xfrm flipH="1">
            <a:off x="300738" y="4167800"/>
            <a:ext cx="292025" cy="292575"/>
            <a:chOff x="7353050" y="316275"/>
            <a:chExt cx="292025" cy="292575"/>
          </a:xfrm>
        </p:grpSpPr>
        <p:sp>
          <p:nvSpPr>
            <p:cNvPr id="1145" name="Google Shape;1145;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9" name="Google Shape;1149;p23"/>
          <p:cNvGrpSpPr/>
          <p:nvPr/>
        </p:nvGrpSpPr>
        <p:grpSpPr>
          <a:xfrm>
            <a:off x="148789" y="3224300"/>
            <a:ext cx="293111" cy="293388"/>
            <a:chOff x="3164039" y="430875"/>
            <a:chExt cx="293111" cy="293388"/>
          </a:xfrm>
        </p:grpSpPr>
        <p:sp>
          <p:nvSpPr>
            <p:cNvPr id="1150" name="Google Shape;1150;p23"/>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3"/>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3"/>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3"/>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3"/>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3"/>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56" name="Google Shape;1156;p23"/>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1157" name="Google Shape;1157;p23"/>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1158" name="Google Shape;1158;p23"/>
          <p:cNvGrpSpPr/>
          <p:nvPr/>
        </p:nvGrpSpPr>
        <p:grpSpPr>
          <a:xfrm>
            <a:off x="8064275" y="526925"/>
            <a:ext cx="581800" cy="582350"/>
            <a:chOff x="8064275" y="887850"/>
            <a:chExt cx="581800" cy="582350"/>
          </a:xfrm>
        </p:grpSpPr>
        <p:sp>
          <p:nvSpPr>
            <p:cNvPr id="1159" name="Google Shape;1159;p2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5" name="Google Shape;1165;p23"/>
          <p:cNvGrpSpPr/>
          <p:nvPr/>
        </p:nvGrpSpPr>
        <p:grpSpPr>
          <a:xfrm>
            <a:off x="7033875" y="170875"/>
            <a:ext cx="292025" cy="292575"/>
            <a:chOff x="7353050" y="316275"/>
            <a:chExt cx="292025" cy="292575"/>
          </a:xfrm>
        </p:grpSpPr>
        <p:sp>
          <p:nvSpPr>
            <p:cNvPr id="1166" name="Google Shape;1166;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0" name="Google Shape;1170;p23"/>
          <p:cNvGrpSpPr/>
          <p:nvPr/>
        </p:nvGrpSpPr>
        <p:grpSpPr>
          <a:xfrm>
            <a:off x="8757950" y="229650"/>
            <a:ext cx="175000" cy="175000"/>
            <a:chOff x="8792300" y="321275"/>
            <a:chExt cx="175000" cy="175000"/>
          </a:xfrm>
        </p:grpSpPr>
        <p:sp>
          <p:nvSpPr>
            <p:cNvPr id="1171" name="Google Shape;1171;p2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5" name="Google Shape;1175;p23"/>
          <p:cNvGrpSpPr/>
          <p:nvPr/>
        </p:nvGrpSpPr>
        <p:grpSpPr>
          <a:xfrm>
            <a:off x="8490050" y="170875"/>
            <a:ext cx="175013" cy="27000"/>
            <a:chOff x="5662375" y="212375"/>
            <a:chExt cx="175013" cy="27000"/>
          </a:xfrm>
        </p:grpSpPr>
        <p:sp>
          <p:nvSpPr>
            <p:cNvPr id="1176" name="Google Shape;1176;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9" name="Google Shape;1179;p23"/>
          <p:cNvGrpSpPr/>
          <p:nvPr/>
        </p:nvGrpSpPr>
        <p:grpSpPr>
          <a:xfrm>
            <a:off x="7916350" y="1124600"/>
            <a:ext cx="175013" cy="27000"/>
            <a:chOff x="5662375" y="212375"/>
            <a:chExt cx="175013" cy="27000"/>
          </a:xfrm>
        </p:grpSpPr>
        <p:sp>
          <p:nvSpPr>
            <p:cNvPr id="1180" name="Google Shape;1180;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5" r:id="rId3"/>
    <p:sldLayoutId id="2147483658" r:id="rId4"/>
    <p:sldLayoutId id="2147483660" r:id="rId5"/>
    <p:sldLayoutId id="2147483665" r:id="rId6"/>
    <p:sldLayoutId id="2147483669" r:id="rId7"/>
    <p:sldLayoutId id="2147483673" r:id="rId8"/>
    <p:sldLayoutId id="2147483674" r:id="rId9"/>
    <p:sldLayoutId id="2147483675" r:id="rId10"/>
    <p:sldLayoutId id="2147483676"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grpSp>
        <p:nvGrpSpPr>
          <p:cNvPr id="1690" name="Google Shape;1690;p35"/>
          <p:cNvGrpSpPr/>
          <p:nvPr/>
        </p:nvGrpSpPr>
        <p:grpSpPr>
          <a:xfrm>
            <a:off x="303210" y="959719"/>
            <a:ext cx="5343540" cy="4183680"/>
            <a:chOff x="469775" y="238125"/>
            <a:chExt cx="6679425" cy="5229600"/>
          </a:xfrm>
        </p:grpSpPr>
        <p:sp>
          <p:nvSpPr>
            <p:cNvPr id="1691" name="Google Shape;1691;p35"/>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5"/>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5"/>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5"/>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5"/>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5"/>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5"/>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5"/>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5"/>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5"/>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5"/>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5"/>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5"/>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5"/>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5"/>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5"/>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5"/>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5"/>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5"/>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5"/>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5"/>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5"/>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5"/>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5"/>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5"/>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5"/>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5"/>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5"/>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5"/>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5"/>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5"/>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5"/>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5"/>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5"/>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5"/>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5"/>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5"/>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5"/>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5"/>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5"/>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5"/>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5"/>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5"/>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5"/>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5"/>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5"/>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5"/>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5"/>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5"/>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5"/>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5"/>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5"/>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5"/>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5"/>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5"/>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5"/>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5"/>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5"/>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5"/>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5"/>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5"/>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5"/>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5"/>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5"/>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5"/>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5"/>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5"/>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5"/>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5"/>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5"/>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5"/>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5"/>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5"/>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5"/>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5"/>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5"/>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5"/>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5"/>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5"/>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5"/>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5"/>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5"/>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5"/>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5"/>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5"/>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5"/>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5"/>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5"/>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5"/>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5"/>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5"/>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5"/>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5"/>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5"/>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5"/>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5"/>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5"/>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5"/>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5"/>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5"/>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5"/>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5"/>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5"/>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5"/>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5"/>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5"/>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5"/>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5"/>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5"/>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5"/>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5"/>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5"/>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5"/>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5"/>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5"/>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5"/>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5"/>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5"/>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5"/>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5"/>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5"/>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5"/>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5"/>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5"/>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5"/>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5"/>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5"/>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5"/>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5"/>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5"/>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5"/>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5"/>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5"/>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5"/>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5"/>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5"/>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5"/>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5"/>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5"/>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5"/>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5"/>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5"/>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5"/>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5"/>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5"/>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5"/>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5"/>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5"/>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5"/>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5"/>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5"/>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5"/>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5"/>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5"/>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5"/>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5"/>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5"/>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5"/>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5"/>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5"/>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5"/>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5"/>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5"/>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5"/>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5"/>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5"/>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5"/>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5"/>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5"/>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5"/>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5"/>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5"/>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5"/>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5"/>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5"/>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5"/>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5"/>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5"/>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5"/>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5"/>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5"/>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5"/>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5"/>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5"/>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5"/>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5"/>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5"/>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5"/>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5"/>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5"/>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5"/>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5"/>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5"/>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4" name="Google Shape;1884;p35"/>
          <p:cNvSpPr txBox="1">
            <a:spLocks noGrp="1"/>
          </p:cNvSpPr>
          <p:nvPr>
            <p:ph type="ctrTitle"/>
          </p:nvPr>
        </p:nvSpPr>
        <p:spPr>
          <a:xfrm>
            <a:off x="5248656" y="1313879"/>
            <a:ext cx="3264300" cy="1792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5000" dirty="0" smtClean="0">
                <a:solidFill>
                  <a:schemeClr val="dk2"/>
                </a:solidFill>
              </a:rPr>
              <a:t>SNAKE GAME</a:t>
            </a:r>
            <a:endParaRPr sz="5000" dirty="0">
              <a:solidFill>
                <a:schemeClr val="dk2"/>
              </a:solidFill>
            </a:endParaRPr>
          </a:p>
        </p:txBody>
      </p:sp>
      <p:sp>
        <p:nvSpPr>
          <p:cNvPr id="1885" name="Google Shape;1885;p35"/>
          <p:cNvSpPr txBox="1">
            <a:spLocks noGrp="1"/>
          </p:cNvSpPr>
          <p:nvPr>
            <p:ph type="subTitle" idx="1"/>
          </p:nvPr>
        </p:nvSpPr>
        <p:spPr>
          <a:xfrm>
            <a:off x="5248656" y="2912009"/>
            <a:ext cx="3264300" cy="896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 sz="2300" dirty="0" smtClean="0"/>
              <a:t>WORKED BY:SOUTH.N</a:t>
            </a:r>
          </a:p>
          <a:p>
            <a:pPr marL="0" lvl="0" indent="0" algn="r" rtl="0">
              <a:spcBef>
                <a:spcPts val="0"/>
              </a:spcBef>
              <a:spcAft>
                <a:spcPts val="0"/>
              </a:spcAft>
              <a:buClr>
                <a:schemeClr val="dk1"/>
              </a:buClr>
              <a:buSzPts val="1100"/>
              <a:buFont typeface="Arial"/>
              <a:buNone/>
            </a:pPr>
            <a:r>
              <a:rPr lang="en" sz="2300" dirty="0" smtClean="0"/>
              <a:t>KRISTI SAMARA</a:t>
            </a:r>
          </a:p>
          <a:p>
            <a:pPr marL="0" lvl="0" indent="0" algn="r" rtl="0">
              <a:spcBef>
                <a:spcPts val="0"/>
              </a:spcBef>
              <a:spcAft>
                <a:spcPts val="0"/>
              </a:spcAft>
              <a:buClr>
                <a:schemeClr val="dk1"/>
              </a:buClr>
              <a:buSzPts val="1100"/>
              <a:buFont typeface="Arial"/>
              <a:buNone/>
            </a:pPr>
            <a:r>
              <a:rPr lang="en" sz="2300" dirty="0" smtClean="0">
                <a:solidFill>
                  <a:schemeClr val="accent1"/>
                </a:solidFill>
              </a:rPr>
              <a:t>ENGJELL ABAZAJ</a:t>
            </a:r>
          </a:p>
          <a:p>
            <a:pPr marL="0" lvl="0" indent="0" algn="r" rtl="0">
              <a:spcBef>
                <a:spcPts val="0"/>
              </a:spcBef>
              <a:spcAft>
                <a:spcPts val="0"/>
              </a:spcAft>
              <a:buClr>
                <a:schemeClr val="dk1"/>
              </a:buClr>
              <a:buSzPts val="1100"/>
              <a:buFont typeface="Arial"/>
              <a:buNone/>
            </a:pPr>
            <a:r>
              <a:rPr lang="en" sz="2300" dirty="0" smtClean="0"/>
              <a:t>INDRIT FERATI</a:t>
            </a:r>
            <a:endParaRPr sz="2300" dirty="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06"/>
        <p:cNvGrpSpPr/>
        <p:nvPr/>
      </p:nvGrpSpPr>
      <p:grpSpPr>
        <a:xfrm>
          <a:off x="0" y="0"/>
          <a:ext cx="0" cy="0"/>
          <a:chOff x="0" y="0"/>
          <a:chExt cx="0" cy="0"/>
        </a:xfrm>
      </p:grpSpPr>
      <p:sp>
        <p:nvSpPr>
          <p:cNvPr id="2308" name="Google Shape;2308;p43"/>
          <p:cNvSpPr txBox="1">
            <a:spLocks noGrp="1"/>
          </p:cNvSpPr>
          <p:nvPr>
            <p:ph type="title"/>
          </p:nvPr>
        </p:nvSpPr>
        <p:spPr>
          <a:xfrm>
            <a:off x="1753077" y="163416"/>
            <a:ext cx="5496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PROJECT REQUIREMENTS</a:t>
            </a:r>
            <a:endParaRPr dirty="0"/>
          </a:p>
        </p:txBody>
      </p:sp>
      <p:sp>
        <p:nvSpPr>
          <p:cNvPr id="2309" name="Google Shape;2309;p43"/>
          <p:cNvSpPr txBox="1"/>
          <p:nvPr/>
        </p:nvSpPr>
        <p:spPr>
          <a:xfrm>
            <a:off x="6372177" y="3145536"/>
            <a:ext cx="877800" cy="53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lt1"/>
                </a:solidFill>
                <a:latin typeface="Barlow Semi Condensed Medium"/>
                <a:ea typeface="Barlow Semi Condensed Medium"/>
                <a:cs typeface="Barlow Semi Condensed Medium"/>
                <a:sym typeface="Barlow Semi Condensed Medium"/>
              </a:rPr>
              <a:t>45K</a:t>
            </a:r>
            <a:endParaRPr sz="3000">
              <a:solidFill>
                <a:schemeClr val="lt1"/>
              </a:solidFill>
              <a:latin typeface="Barlow Semi Condensed Medium"/>
              <a:ea typeface="Barlow Semi Condensed Medium"/>
              <a:cs typeface="Barlow Semi Condensed Medium"/>
              <a:sym typeface="Barlow Semi Condensed Medium"/>
            </a:endParaRPr>
          </a:p>
        </p:txBody>
      </p:sp>
      <p:sp>
        <p:nvSpPr>
          <p:cNvPr id="2317" name="Google Shape;2317;p43"/>
          <p:cNvSpPr txBox="1"/>
          <p:nvPr/>
        </p:nvSpPr>
        <p:spPr>
          <a:xfrm>
            <a:off x="6372177" y="1362456"/>
            <a:ext cx="877800" cy="530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dirty="0">
                <a:solidFill>
                  <a:schemeClr val="lt1"/>
                </a:solidFill>
                <a:latin typeface="Barlow Semi Condensed Medium"/>
                <a:ea typeface="Barlow Semi Condensed Medium"/>
                <a:cs typeface="Barlow Semi Condensed Medium"/>
                <a:sym typeface="Barlow Semi Condensed Medium"/>
              </a:rPr>
              <a:t>$20K</a:t>
            </a:r>
            <a:endParaRPr sz="2700" dirty="0">
              <a:solidFill>
                <a:schemeClr val="lt1"/>
              </a:solidFill>
              <a:latin typeface="Barlow Semi Condensed Medium"/>
              <a:ea typeface="Barlow Semi Condensed Medium"/>
              <a:cs typeface="Barlow Semi Condensed Medium"/>
              <a:sym typeface="Barlow Semi Condensed Medium"/>
            </a:endParaRPr>
          </a:p>
        </p:txBody>
      </p:sp>
      <p:sp>
        <p:nvSpPr>
          <p:cNvPr id="2319" name="Google Shape;2319;p43"/>
          <p:cNvSpPr txBox="1"/>
          <p:nvPr/>
        </p:nvSpPr>
        <p:spPr>
          <a:xfrm>
            <a:off x="6375459" y="3144442"/>
            <a:ext cx="879300" cy="52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a:solidFill>
                  <a:schemeClr val="lt1"/>
                </a:solidFill>
                <a:latin typeface="Barlow Semi Condensed Medium"/>
                <a:ea typeface="Barlow Semi Condensed Medium"/>
                <a:cs typeface="Barlow Semi Condensed Medium"/>
                <a:sym typeface="Barlow Semi Condensed Medium"/>
              </a:rPr>
              <a:t>10%</a:t>
            </a:r>
            <a:endParaRPr sz="2700">
              <a:solidFill>
                <a:schemeClr val="lt1"/>
              </a:solidFill>
              <a:latin typeface="Barlow Semi Condensed Medium"/>
              <a:ea typeface="Barlow Semi Condensed Medium"/>
              <a:cs typeface="Barlow Semi Condensed Medium"/>
              <a:sym typeface="Barlow Semi Condensed Medium"/>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7344" y="604972"/>
            <a:ext cx="5056931" cy="4481983"/>
          </a:xfrm>
          <a:prstGeom prst="rect">
            <a:avLst/>
          </a:prstGeom>
        </p:spPr>
      </p:pic>
    </p:spTree>
    <p:extLst>
      <p:ext uri="{BB962C8B-B14F-4D97-AF65-F5344CB8AC3E}">
        <p14:creationId xmlns:p14="http://schemas.microsoft.com/office/powerpoint/2010/main" val="2313644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06"/>
        <p:cNvGrpSpPr/>
        <p:nvPr/>
      </p:nvGrpSpPr>
      <p:grpSpPr>
        <a:xfrm>
          <a:off x="0" y="0"/>
          <a:ext cx="0" cy="0"/>
          <a:chOff x="0" y="0"/>
          <a:chExt cx="0" cy="0"/>
        </a:xfrm>
      </p:grpSpPr>
      <p:sp>
        <p:nvSpPr>
          <p:cNvPr id="2308" name="Google Shape;2308;p43"/>
          <p:cNvSpPr txBox="1">
            <a:spLocks noGrp="1"/>
          </p:cNvSpPr>
          <p:nvPr>
            <p:ph type="title"/>
          </p:nvPr>
        </p:nvSpPr>
        <p:spPr>
          <a:xfrm>
            <a:off x="1753077" y="109776"/>
            <a:ext cx="5496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PROJECT REQUIREMENTS</a:t>
            </a:r>
            <a:endParaRPr dirty="0"/>
          </a:p>
        </p:txBody>
      </p:sp>
      <p:sp>
        <p:nvSpPr>
          <p:cNvPr id="2309" name="Google Shape;2309;p43"/>
          <p:cNvSpPr txBox="1"/>
          <p:nvPr/>
        </p:nvSpPr>
        <p:spPr>
          <a:xfrm>
            <a:off x="6372177" y="3145536"/>
            <a:ext cx="877800" cy="53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lt1"/>
                </a:solidFill>
                <a:latin typeface="Barlow Semi Condensed Medium"/>
                <a:ea typeface="Barlow Semi Condensed Medium"/>
                <a:cs typeface="Barlow Semi Condensed Medium"/>
                <a:sym typeface="Barlow Semi Condensed Medium"/>
              </a:rPr>
              <a:t>45K</a:t>
            </a:r>
            <a:endParaRPr sz="3000">
              <a:solidFill>
                <a:schemeClr val="lt1"/>
              </a:solidFill>
              <a:latin typeface="Barlow Semi Condensed Medium"/>
              <a:ea typeface="Barlow Semi Condensed Medium"/>
              <a:cs typeface="Barlow Semi Condensed Medium"/>
              <a:sym typeface="Barlow Semi Condensed Medium"/>
            </a:endParaRPr>
          </a:p>
        </p:txBody>
      </p:sp>
      <p:sp>
        <p:nvSpPr>
          <p:cNvPr id="2317" name="Google Shape;2317;p43"/>
          <p:cNvSpPr txBox="1"/>
          <p:nvPr/>
        </p:nvSpPr>
        <p:spPr>
          <a:xfrm>
            <a:off x="6372177" y="1362456"/>
            <a:ext cx="877800" cy="530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dirty="0">
                <a:solidFill>
                  <a:schemeClr val="lt1"/>
                </a:solidFill>
                <a:latin typeface="Barlow Semi Condensed Medium"/>
                <a:ea typeface="Barlow Semi Condensed Medium"/>
                <a:cs typeface="Barlow Semi Condensed Medium"/>
                <a:sym typeface="Barlow Semi Condensed Medium"/>
              </a:rPr>
              <a:t>$20K</a:t>
            </a:r>
            <a:endParaRPr sz="2700" dirty="0">
              <a:solidFill>
                <a:schemeClr val="lt1"/>
              </a:solidFill>
              <a:latin typeface="Barlow Semi Condensed Medium"/>
              <a:ea typeface="Barlow Semi Condensed Medium"/>
              <a:cs typeface="Barlow Semi Condensed Medium"/>
              <a:sym typeface="Barlow Semi Condensed Medium"/>
            </a:endParaRPr>
          </a:p>
        </p:txBody>
      </p:sp>
      <p:sp>
        <p:nvSpPr>
          <p:cNvPr id="2319" name="Google Shape;2319;p43"/>
          <p:cNvSpPr txBox="1"/>
          <p:nvPr/>
        </p:nvSpPr>
        <p:spPr>
          <a:xfrm>
            <a:off x="6375459" y="3144442"/>
            <a:ext cx="879300" cy="52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a:solidFill>
                  <a:schemeClr val="lt1"/>
                </a:solidFill>
                <a:latin typeface="Barlow Semi Condensed Medium"/>
                <a:ea typeface="Barlow Semi Condensed Medium"/>
                <a:cs typeface="Barlow Semi Condensed Medium"/>
                <a:sym typeface="Barlow Semi Condensed Medium"/>
              </a:rPr>
              <a:t>10%</a:t>
            </a:r>
            <a:endParaRPr sz="2700">
              <a:solidFill>
                <a:schemeClr val="lt1"/>
              </a:solidFill>
              <a:latin typeface="Barlow Semi Condensed Medium"/>
              <a:ea typeface="Barlow Semi Condensed Medium"/>
              <a:cs typeface="Barlow Semi Condensed Medium"/>
              <a:sym typeface="Barlow Semi Condensed Medium"/>
            </a:endParaRP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b="49496"/>
          <a:stretch/>
        </p:blipFill>
        <p:spPr>
          <a:xfrm>
            <a:off x="1059393" y="885116"/>
            <a:ext cx="6703047" cy="3602802"/>
          </a:xfrm>
          <a:prstGeom prst="rect">
            <a:avLst/>
          </a:prstGeom>
        </p:spPr>
      </p:pic>
    </p:spTree>
    <p:extLst>
      <p:ext uri="{BB962C8B-B14F-4D97-AF65-F5344CB8AC3E}">
        <p14:creationId xmlns:p14="http://schemas.microsoft.com/office/powerpoint/2010/main" val="1166185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06"/>
        <p:cNvGrpSpPr/>
        <p:nvPr/>
      </p:nvGrpSpPr>
      <p:grpSpPr>
        <a:xfrm>
          <a:off x="0" y="0"/>
          <a:ext cx="0" cy="0"/>
          <a:chOff x="0" y="0"/>
          <a:chExt cx="0" cy="0"/>
        </a:xfrm>
      </p:grpSpPr>
      <p:sp>
        <p:nvSpPr>
          <p:cNvPr id="2308" name="Google Shape;2308;p43"/>
          <p:cNvSpPr txBox="1">
            <a:spLocks noGrp="1"/>
          </p:cNvSpPr>
          <p:nvPr>
            <p:ph type="title"/>
          </p:nvPr>
        </p:nvSpPr>
        <p:spPr>
          <a:xfrm>
            <a:off x="1753077" y="109776"/>
            <a:ext cx="5496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PROJECT REQUIREMENTS</a:t>
            </a:r>
            <a:endParaRPr dirty="0"/>
          </a:p>
        </p:txBody>
      </p:sp>
      <p:sp>
        <p:nvSpPr>
          <p:cNvPr id="2309" name="Google Shape;2309;p43"/>
          <p:cNvSpPr txBox="1"/>
          <p:nvPr/>
        </p:nvSpPr>
        <p:spPr>
          <a:xfrm>
            <a:off x="6372177" y="3145536"/>
            <a:ext cx="877800" cy="53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lt1"/>
                </a:solidFill>
                <a:latin typeface="Barlow Semi Condensed Medium"/>
                <a:ea typeface="Barlow Semi Condensed Medium"/>
                <a:cs typeface="Barlow Semi Condensed Medium"/>
                <a:sym typeface="Barlow Semi Condensed Medium"/>
              </a:rPr>
              <a:t>45K</a:t>
            </a:r>
            <a:endParaRPr sz="3000">
              <a:solidFill>
                <a:schemeClr val="lt1"/>
              </a:solidFill>
              <a:latin typeface="Barlow Semi Condensed Medium"/>
              <a:ea typeface="Barlow Semi Condensed Medium"/>
              <a:cs typeface="Barlow Semi Condensed Medium"/>
              <a:sym typeface="Barlow Semi Condensed Medium"/>
            </a:endParaRPr>
          </a:p>
        </p:txBody>
      </p:sp>
      <p:sp>
        <p:nvSpPr>
          <p:cNvPr id="2319" name="Google Shape;2319;p43"/>
          <p:cNvSpPr txBox="1"/>
          <p:nvPr/>
        </p:nvSpPr>
        <p:spPr>
          <a:xfrm>
            <a:off x="6375459" y="3144442"/>
            <a:ext cx="879300" cy="52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a:solidFill>
                  <a:schemeClr val="lt1"/>
                </a:solidFill>
                <a:latin typeface="Barlow Semi Condensed Medium"/>
                <a:ea typeface="Barlow Semi Condensed Medium"/>
                <a:cs typeface="Barlow Semi Condensed Medium"/>
                <a:sym typeface="Barlow Semi Condensed Medium"/>
              </a:rPr>
              <a:t>10%</a:t>
            </a:r>
            <a:endParaRPr sz="2700">
              <a:solidFill>
                <a:schemeClr val="lt1"/>
              </a:solidFill>
              <a:latin typeface="Barlow Semi Condensed Medium"/>
              <a:ea typeface="Barlow Semi Condensed Medium"/>
              <a:cs typeface="Barlow Semi Condensed Medium"/>
              <a:sym typeface="Barlow Semi Condensed Medium"/>
            </a:endParaRP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842" t="50503" r="4051"/>
          <a:stretch/>
        </p:blipFill>
        <p:spPr>
          <a:xfrm>
            <a:off x="1271751" y="682475"/>
            <a:ext cx="6776307" cy="382646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06"/>
        <p:cNvGrpSpPr/>
        <p:nvPr/>
      </p:nvGrpSpPr>
      <p:grpSpPr>
        <a:xfrm>
          <a:off x="0" y="0"/>
          <a:ext cx="0" cy="0"/>
          <a:chOff x="0" y="0"/>
          <a:chExt cx="0" cy="0"/>
        </a:xfrm>
      </p:grpSpPr>
      <p:sp>
        <p:nvSpPr>
          <p:cNvPr id="2308" name="Google Shape;2308;p43"/>
          <p:cNvSpPr txBox="1">
            <a:spLocks noGrp="1"/>
          </p:cNvSpPr>
          <p:nvPr>
            <p:ph type="title"/>
          </p:nvPr>
        </p:nvSpPr>
        <p:spPr>
          <a:xfrm>
            <a:off x="1823475" y="163416"/>
            <a:ext cx="5496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PROJECT REQUIREMENTS</a:t>
            </a:r>
            <a:endParaRPr dirty="0"/>
          </a:p>
        </p:txBody>
      </p:sp>
      <p:sp>
        <p:nvSpPr>
          <p:cNvPr id="2309" name="Google Shape;2309;p43"/>
          <p:cNvSpPr txBox="1"/>
          <p:nvPr/>
        </p:nvSpPr>
        <p:spPr>
          <a:xfrm>
            <a:off x="6372177" y="3145536"/>
            <a:ext cx="877800" cy="53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lt1"/>
                </a:solidFill>
                <a:latin typeface="Barlow Semi Condensed Medium"/>
                <a:ea typeface="Barlow Semi Condensed Medium"/>
                <a:cs typeface="Barlow Semi Condensed Medium"/>
                <a:sym typeface="Barlow Semi Condensed Medium"/>
              </a:rPr>
              <a:t>45K</a:t>
            </a:r>
            <a:endParaRPr sz="3000">
              <a:solidFill>
                <a:schemeClr val="lt1"/>
              </a:solidFill>
              <a:latin typeface="Barlow Semi Condensed Medium"/>
              <a:ea typeface="Barlow Semi Condensed Medium"/>
              <a:cs typeface="Barlow Semi Condensed Medium"/>
              <a:sym typeface="Barlow Semi Condensed Medium"/>
            </a:endParaRPr>
          </a:p>
        </p:txBody>
      </p:sp>
      <p:sp>
        <p:nvSpPr>
          <p:cNvPr id="2317" name="Google Shape;2317;p43"/>
          <p:cNvSpPr txBox="1"/>
          <p:nvPr/>
        </p:nvSpPr>
        <p:spPr>
          <a:xfrm>
            <a:off x="6372177" y="1362456"/>
            <a:ext cx="877800" cy="530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dirty="0">
                <a:solidFill>
                  <a:schemeClr val="lt1"/>
                </a:solidFill>
                <a:latin typeface="Barlow Semi Condensed Medium"/>
                <a:ea typeface="Barlow Semi Condensed Medium"/>
                <a:cs typeface="Barlow Semi Condensed Medium"/>
                <a:sym typeface="Barlow Semi Condensed Medium"/>
              </a:rPr>
              <a:t>$20K</a:t>
            </a:r>
            <a:endParaRPr sz="2700" dirty="0">
              <a:solidFill>
                <a:schemeClr val="lt1"/>
              </a:solidFill>
              <a:latin typeface="Barlow Semi Condensed Medium"/>
              <a:ea typeface="Barlow Semi Condensed Medium"/>
              <a:cs typeface="Barlow Semi Condensed Medium"/>
              <a:sym typeface="Barlow Semi Condensed Medium"/>
            </a:endParaRPr>
          </a:p>
        </p:txBody>
      </p:sp>
      <p:sp>
        <p:nvSpPr>
          <p:cNvPr id="2319" name="Google Shape;2319;p43"/>
          <p:cNvSpPr txBox="1"/>
          <p:nvPr/>
        </p:nvSpPr>
        <p:spPr>
          <a:xfrm>
            <a:off x="6375459" y="3144442"/>
            <a:ext cx="879300" cy="52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a:solidFill>
                  <a:schemeClr val="lt1"/>
                </a:solidFill>
                <a:latin typeface="Barlow Semi Condensed Medium"/>
                <a:ea typeface="Barlow Semi Condensed Medium"/>
                <a:cs typeface="Barlow Semi Condensed Medium"/>
                <a:sym typeface="Barlow Semi Condensed Medium"/>
              </a:rPr>
              <a:t>10%</a:t>
            </a:r>
            <a:endParaRPr sz="2700">
              <a:solidFill>
                <a:schemeClr val="lt1"/>
              </a:solidFill>
              <a:latin typeface="Barlow Semi Condensed Medium"/>
              <a:ea typeface="Barlow Semi Condensed Medium"/>
              <a:cs typeface="Barlow Semi Condensed Medium"/>
              <a:sym typeface="Barlow Semi Condensed Medium"/>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3475" y="736116"/>
            <a:ext cx="5325571" cy="4067112"/>
          </a:xfrm>
          <a:prstGeom prst="rect">
            <a:avLst/>
          </a:prstGeom>
        </p:spPr>
      </p:pic>
    </p:spTree>
    <p:extLst>
      <p:ext uri="{BB962C8B-B14F-4D97-AF65-F5344CB8AC3E}">
        <p14:creationId xmlns:p14="http://schemas.microsoft.com/office/powerpoint/2010/main" val="3293082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06"/>
        <p:cNvGrpSpPr/>
        <p:nvPr/>
      </p:nvGrpSpPr>
      <p:grpSpPr>
        <a:xfrm>
          <a:off x="0" y="0"/>
          <a:ext cx="0" cy="0"/>
          <a:chOff x="0" y="0"/>
          <a:chExt cx="0" cy="0"/>
        </a:xfrm>
      </p:grpSpPr>
      <p:sp>
        <p:nvSpPr>
          <p:cNvPr id="2308" name="Google Shape;2308;p43"/>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PROJECT REQUIREMENTS</a:t>
            </a:r>
            <a:endParaRPr dirty="0"/>
          </a:p>
        </p:txBody>
      </p:sp>
      <p:sp>
        <p:nvSpPr>
          <p:cNvPr id="2309" name="Google Shape;2309;p43"/>
          <p:cNvSpPr txBox="1"/>
          <p:nvPr/>
        </p:nvSpPr>
        <p:spPr>
          <a:xfrm>
            <a:off x="6372177" y="3145536"/>
            <a:ext cx="877800" cy="53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lt1"/>
                </a:solidFill>
                <a:latin typeface="Barlow Semi Condensed Medium"/>
                <a:ea typeface="Barlow Semi Condensed Medium"/>
                <a:cs typeface="Barlow Semi Condensed Medium"/>
                <a:sym typeface="Barlow Semi Condensed Medium"/>
              </a:rPr>
              <a:t>45K</a:t>
            </a:r>
            <a:endParaRPr sz="3000">
              <a:solidFill>
                <a:schemeClr val="lt1"/>
              </a:solidFill>
              <a:latin typeface="Barlow Semi Condensed Medium"/>
              <a:ea typeface="Barlow Semi Condensed Medium"/>
              <a:cs typeface="Barlow Semi Condensed Medium"/>
              <a:sym typeface="Barlow Semi Condensed Medium"/>
            </a:endParaRPr>
          </a:p>
        </p:txBody>
      </p:sp>
      <p:sp>
        <p:nvSpPr>
          <p:cNvPr id="2317" name="Google Shape;2317;p43"/>
          <p:cNvSpPr txBox="1"/>
          <p:nvPr/>
        </p:nvSpPr>
        <p:spPr>
          <a:xfrm>
            <a:off x="6372177" y="1362456"/>
            <a:ext cx="877800" cy="530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dirty="0">
                <a:solidFill>
                  <a:schemeClr val="lt1"/>
                </a:solidFill>
                <a:latin typeface="Barlow Semi Condensed Medium"/>
                <a:ea typeface="Barlow Semi Condensed Medium"/>
                <a:cs typeface="Barlow Semi Condensed Medium"/>
                <a:sym typeface="Barlow Semi Condensed Medium"/>
              </a:rPr>
              <a:t>$20K</a:t>
            </a:r>
            <a:endParaRPr sz="2700" dirty="0">
              <a:solidFill>
                <a:schemeClr val="lt1"/>
              </a:solidFill>
              <a:latin typeface="Barlow Semi Condensed Medium"/>
              <a:ea typeface="Barlow Semi Condensed Medium"/>
              <a:cs typeface="Barlow Semi Condensed Medium"/>
              <a:sym typeface="Barlow Semi Condensed Medium"/>
            </a:endParaRPr>
          </a:p>
        </p:txBody>
      </p:sp>
      <p:sp>
        <p:nvSpPr>
          <p:cNvPr id="2319" name="Google Shape;2319;p43"/>
          <p:cNvSpPr txBox="1"/>
          <p:nvPr/>
        </p:nvSpPr>
        <p:spPr>
          <a:xfrm>
            <a:off x="6375459" y="3144442"/>
            <a:ext cx="879300" cy="52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a:solidFill>
                  <a:schemeClr val="lt1"/>
                </a:solidFill>
                <a:latin typeface="Barlow Semi Condensed Medium"/>
                <a:ea typeface="Barlow Semi Condensed Medium"/>
                <a:cs typeface="Barlow Semi Condensed Medium"/>
                <a:sym typeface="Barlow Semi Condensed Medium"/>
              </a:rPr>
              <a:t>10%</a:t>
            </a:r>
            <a:endParaRPr sz="2700">
              <a:solidFill>
                <a:schemeClr val="lt1"/>
              </a:solidFill>
              <a:latin typeface="Barlow Semi Condensed Medium"/>
              <a:ea typeface="Barlow Semi Condensed Medium"/>
              <a:cs typeface="Barlow Semi Condensed Medium"/>
              <a:sym typeface="Barlow Semi Condensed Medium"/>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316" y="911028"/>
            <a:ext cx="6639852" cy="3797606"/>
          </a:xfrm>
          <a:prstGeom prst="rect">
            <a:avLst/>
          </a:prstGeom>
        </p:spPr>
      </p:pic>
    </p:spTree>
    <p:extLst>
      <p:ext uri="{BB962C8B-B14F-4D97-AF65-F5344CB8AC3E}">
        <p14:creationId xmlns:p14="http://schemas.microsoft.com/office/powerpoint/2010/main" val="3985721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06"/>
        <p:cNvGrpSpPr/>
        <p:nvPr/>
      </p:nvGrpSpPr>
      <p:grpSpPr>
        <a:xfrm>
          <a:off x="0" y="0"/>
          <a:ext cx="0" cy="0"/>
          <a:chOff x="0" y="0"/>
          <a:chExt cx="0" cy="0"/>
        </a:xfrm>
      </p:grpSpPr>
      <p:sp>
        <p:nvSpPr>
          <p:cNvPr id="2308" name="Google Shape;2308;p43"/>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PROJECT REQUIREMENTS</a:t>
            </a:r>
            <a:endParaRPr dirty="0"/>
          </a:p>
        </p:txBody>
      </p:sp>
      <p:sp>
        <p:nvSpPr>
          <p:cNvPr id="2309" name="Google Shape;2309;p43"/>
          <p:cNvSpPr txBox="1"/>
          <p:nvPr/>
        </p:nvSpPr>
        <p:spPr>
          <a:xfrm>
            <a:off x="6372177" y="3145536"/>
            <a:ext cx="877800" cy="53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lt1"/>
                </a:solidFill>
                <a:latin typeface="Barlow Semi Condensed Medium"/>
                <a:ea typeface="Barlow Semi Condensed Medium"/>
                <a:cs typeface="Barlow Semi Condensed Medium"/>
                <a:sym typeface="Barlow Semi Condensed Medium"/>
              </a:rPr>
              <a:t>45K</a:t>
            </a:r>
            <a:endParaRPr sz="3000">
              <a:solidFill>
                <a:schemeClr val="lt1"/>
              </a:solidFill>
              <a:latin typeface="Barlow Semi Condensed Medium"/>
              <a:ea typeface="Barlow Semi Condensed Medium"/>
              <a:cs typeface="Barlow Semi Condensed Medium"/>
              <a:sym typeface="Barlow Semi Condensed Medium"/>
            </a:endParaRPr>
          </a:p>
        </p:txBody>
      </p:sp>
      <p:sp>
        <p:nvSpPr>
          <p:cNvPr id="2317" name="Google Shape;2317;p43"/>
          <p:cNvSpPr txBox="1"/>
          <p:nvPr/>
        </p:nvSpPr>
        <p:spPr>
          <a:xfrm>
            <a:off x="6372177" y="1362456"/>
            <a:ext cx="877800" cy="530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dirty="0">
                <a:solidFill>
                  <a:schemeClr val="lt1"/>
                </a:solidFill>
                <a:latin typeface="Barlow Semi Condensed Medium"/>
                <a:ea typeface="Barlow Semi Condensed Medium"/>
                <a:cs typeface="Barlow Semi Condensed Medium"/>
                <a:sym typeface="Barlow Semi Condensed Medium"/>
              </a:rPr>
              <a:t>$20K</a:t>
            </a:r>
            <a:endParaRPr sz="2700" dirty="0">
              <a:solidFill>
                <a:schemeClr val="lt1"/>
              </a:solidFill>
              <a:latin typeface="Barlow Semi Condensed Medium"/>
              <a:ea typeface="Barlow Semi Condensed Medium"/>
              <a:cs typeface="Barlow Semi Condensed Medium"/>
              <a:sym typeface="Barlow Semi Condensed Medium"/>
            </a:endParaRPr>
          </a:p>
        </p:txBody>
      </p:sp>
      <p:sp>
        <p:nvSpPr>
          <p:cNvPr id="2319" name="Google Shape;2319;p43"/>
          <p:cNvSpPr txBox="1"/>
          <p:nvPr/>
        </p:nvSpPr>
        <p:spPr>
          <a:xfrm>
            <a:off x="6375459" y="3144442"/>
            <a:ext cx="879300" cy="52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a:solidFill>
                  <a:schemeClr val="lt1"/>
                </a:solidFill>
                <a:latin typeface="Barlow Semi Condensed Medium"/>
                <a:ea typeface="Barlow Semi Condensed Medium"/>
                <a:cs typeface="Barlow Semi Condensed Medium"/>
                <a:sym typeface="Barlow Semi Condensed Medium"/>
              </a:rPr>
              <a:t>10%</a:t>
            </a:r>
            <a:endParaRPr sz="2700">
              <a:solidFill>
                <a:schemeClr val="lt1"/>
              </a:solidFill>
              <a:latin typeface="Barlow Semi Condensed Medium"/>
              <a:ea typeface="Barlow Semi Condensed Medium"/>
              <a:cs typeface="Barlow Semi Condensed Medium"/>
              <a:sym typeface="Barlow Semi Condensed Medium"/>
            </a:endParaRP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4264" t="4306" r="2684" b="2032"/>
          <a:stretch/>
        </p:blipFill>
        <p:spPr>
          <a:xfrm>
            <a:off x="1702676" y="809297"/>
            <a:ext cx="5391808" cy="4014952"/>
          </a:xfrm>
          <a:prstGeom prst="rect">
            <a:avLst/>
          </a:prstGeom>
        </p:spPr>
      </p:pic>
    </p:spTree>
    <p:extLst>
      <p:ext uri="{BB962C8B-B14F-4D97-AF65-F5344CB8AC3E}">
        <p14:creationId xmlns:p14="http://schemas.microsoft.com/office/powerpoint/2010/main" val="9094167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06"/>
        <p:cNvGrpSpPr/>
        <p:nvPr/>
      </p:nvGrpSpPr>
      <p:grpSpPr>
        <a:xfrm>
          <a:off x="0" y="0"/>
          <a:ext cx="0" cy="0"/>
          <a:chOff x="0" y="0"/>
          <a:chExt cx="0" cy="0"/>
        </a:xfrm>
      </p:grpSpPr>
      <p:sp>
        <p:nvSpPr>
          <p:cNvPr id="2308" name="Google Shape;2308;p43"/>
          <p:cNvSpPr txBox="1">
            <a:spLocks noGrp="1"/>
          </p:cNvSpPr>
          <p:nvPr>
            <p:ph type="title"/>
          </p:nvPr>
        </p:nvSpPr>
        <p:spPr/>
        <p:txBody>
          <a:bodyPr/>
          <a:lstStyle/>
          <a:p>
            <a:pPr lvl="0"/>
            <a:r>
              <a:rPr lang="en-US" dirty="0" smtClean="0"/>
              <a:t>THE IMPLEMENTATION (CODE)</a:t>
            </a:r>
            <a:endParaRPr lang="en-US" dirty="0"/>
          </a:p>
        </p:txBody>
      </p:sp>
      <p:sp>
        <p:nvSpPr>
          <p:cNvPr id="2309" name="Google Shape;2309;p43"/>
          <p:cNvSpPr txBox="1"/>
          <p:nvPr/>
        </p:nvSpPr>
        <p:spPr>
          <a:xfrm>
            <a:off x="6372177" y="3145536"/>
            <a:ext cx="877800" cy="53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lt1"/>
                </a:solidFill>
                <a:latin typeface="Barlow Semi Condensed Medium"/>
                <a:ea typeface="Barlow Semi Condensed Medium"/>
                <a:cs typeface="Barlow Semi Condensed Medium"/>
                <a:sym typeface="Barlow Semi Condensed Medium"/>
              </a:rPr>
              <a:t>45K</a:t>
            </a:r>
            <a:endParaRPr sz="3000">
              <a:solidFill>
                <a:schemeClr val="lt1"/>
              </a:solidFill>
              <a:latin typeface="Barlow Semi Condensed Medium"/>
              <a:ea typeface="Barlow Semi Condensed Medium"/>
              <a:cs typeface="Barlow Semi Condensed Medium"/>
              <a:sym typeface="Barlow Semi Condensed Medium"/>
            </a:endParaRPr>
          </a:p>
        </p:txBody>
      </p:sp>
      <p:sp>
        <p:nvSpPr>
          <p:cNvPr id="2319" name="Google Shape;2319;p43"/>
          <p:cNvSpPr txBox="1"/>
          <p:nvPr/>
        </p:nvSpPr>
        <p:spPr>
          <a:xfrm>
            <a:off x="6375459" y="3144442"/>
            <a:ext cx="879300" cy="52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a:solidFill>
                  <a:schemeClr val="lt1"/>
                </a:solidFill>
                <a:latin typeface="Barlow Semi Condensed Medium"/>
                <a:ea typeface="Barlow Semi Condensed Medium"/>
                <a:cs typeface="Barlow Semi Condensed Medium"/>
                <a:sym typeface="Barlow Semi Condensed Medium"/>
              </a:rPr>
              <a:t>10%</a:t>
            </a:r>
            <a:endParaRPr sz="2700">
              <a:solidFill>
                <a:schemeClr val="lt1"/>
              </a:solidFill>
              <a:latin typeface="Barlow Semi Condensed Medium"/>
              <a:ea typeface="Barlow Semi Condensed Medium"/>
              <a:cs typeface="Barlow Semi Condensed Medium"/>
              <a:sym typeface="Barlow Semi Condensed Medium"/>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2115" y="984916"/>
            <a:ext cx="2534004" cy="1428949"/>
          </a:xfrm>
          <a:prstGeom prst="rect">
            <a:avLst/>
          </a:prstGeom>
        </p:spPr>
      </p:pic>
      <p:sp>
        <p:nvSpPr>
          <p:cNvPr id="8" name="Google Shape;2308;p43"/>
          <p:cNvSpPr txBox="1">
            <a:spLocks/>
          </p:cNvSpPr>
          <p:nvPr/>
        </p:nvSpPr>
        <p:spPr>
          <a:xfrm>
            <a:off x="1314177" y="2127515"/>
            <a:ext cx="6975384"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lvl="0" algn="l" eaLnBrk="0" fontAlgn="base" hangingPunct="0">
              <a:spcBef>
                <a:spcPct val="0"/>
              </a:spcBef>
              <a:spcAft>
                <a:spcPct val="0"/>
              </a:spcAft>
              <a:buClrTx/>
              <a:buSzTx/>
            </a:pPr>
            <a:endParaRPr lang="en-US" altLang="en-US" sz="1400" dirty="0">
              <a:solidFill>
                <a:schemeClr val="tx1"/>
              </a:solidFill>
              <a:latin typeface="Arial" panose="020B0604020202020204" pitchFamily="34" charset="0"/>
            </a:endParaRPr>
          </a:p>
          <a:p>
            <a:pPr lvl="0" algn="l" eaLnBrk="0" fontAlgn="base" hangingPunct="0">
              <a:spcBef>
                <a:spcPct val="0"/>
              </a:spcBef>
              <a:spcAft>
                <a:spcPct val="0"/>
              </a:spcAft>
              <a:buClrTx/>
              <a:buSzTx/>
              <a:buFontTx/>
              <a:buAutoNum type="arabicPeriod"/>
            </a:pPr>
            <a:r>
              <a:rPr lang="en-US" altLang="en-US" sz="1050" b="1" dirty="0">
                <a:solidFill>
                  <a:schemeClr val="tx1"/>
                </a:solidFill>
                <a:latin typeface="Söhne Mono"/>
              </a:rPr>
              <a:t>import </a:t>
            </a:r>
            <a:r>
              <a:rPr lang="en-US" altLang="en-US" sz="1050" b="1" dirty="0" err="1">
                <a:solidFill>
                  <a:schemeClr val="tx1"/>
                </a:solidFill>
                <a:latin typeface="Söhne Mono"/>
              </a:rPr>
              <a:t>pygame</a:t>
            </a:r>
            <a:r>
              <a:rPr lang="en-US" altLang="en-US" sz="1050" dirty="0">
                <a:solidFill>
                  <a:schemeClr val="tx1"/>
                </a:solidFill>
                <a:latin typeface="Söhne"/>
              </a:rPr>
              <a:t>: This imports the </a:t>
            </a:r>
            <a:r>
              <a:rPr lang="en-US" altLang="en-US" sz="1050" dirty="0" err="1">
                <a:solidFill>
                  <a:schemeClr val="tx1"/>
                </a:solidFill>
                <a:latin typeface="Söhne"/>
              </a:rPr>
              <a:t>Pygame</a:t>
            </a:r>
            <a:r>
              <a:rPr lang="en-US" altLang="en-US" sz="1050" dirty="0">
                <a:solidFill>
                  <a:schemeClr val="tx1"/>
                </a:solidFill>
                <a:latin typeface="Söhne"/>
              </a:rPr>
              <a:t> library, which provides functionality for creating games and multimedia applications.</a:t>
            </a:r>
          </a:p>
          <a:p>
            <a:pPr lvl="0" algn="l" eaLnBrk="0" fontAlgn="base" hangingPunct="0">
              <a:spcBef>
                <a:spcPct val="0"/>
              </a:spcBef>
              <a:spcAft>
                <a:spcPct val="0"/>
              </a:spcAft>
              <a:buClrTx/>
              <a:buSzTx/>
              <a:buFontTx/>
              <a:buAutoNum type="arabicPeriod" startAt="2"/>
            </a:pPr>
            <a:r>
              <a:rPr lang="en-US" altLang="en-US" sz="1050" b="1" dirty="0">
                <a:solidFill>
                  <a:schemeClr val="tx1"/>
                </a:solidFill>
                <a:latin typeface="Söhne Mono"/>
              </a:rPr>
              <a:t>import sys</a:t>
            </a:r>
            <a:r>
              <a:rPr lang="en-US" altLang="en-US" sz="1050" dirty="0">
                <a:solidFill>
                  <a:schemeClr val="tx1"/>
                </a:solidFill>
                <a:latin typeface="Söhne"/>
              </a:rPr>
              <a:t>: This imports the sys module, which provides access to some variables used or maintained by the interpreter and to functions that interact strongly with the interpreter.</a:t>
            </a:r>
          </a:p>
          <a:p>
            <a:pPr lvl="0" algn="l" eaLnBrk="0" fontAlgn="base" hangingPunct="0">
              <a:spcBef>
                <a:spcPct val="0"/>
              </a:spcBef>
              <a:spcAft>
                <a:spcPct val="0"/>
              </a:spcAft>
              <a:buClrTx/>
              <a:buSzTx/>
              <a:buFontTx/>
              <a:buAutoNum type="arabicPeriod" startAt="3"/>
            </a:pPr>
            <a:r>
              <a:rPr lang="en-US" altLang="en-US" sz="1050" b="1" dirty="0">
                <a:solidFill>
                  <a:schemeClr val="tx1"/>
                </a:solidFill>
                <a:latin typeface="Söhne Mono"/>
              </a:rPr>
              <a:t>from </a:t>
            </a:r>
            <a:r>
              <a:rPr lang="en-US" altLang="en-US" sz="1050" b="1" dirty="0" err="1">
                <a:solidFill>
                  <a:schemeClr val="tx1"/>
                </a:solidFill>
                <a:latin typeface="Söhne Mono"/>
              </a:rPr>
              <a:t>pygame.math</a:t>
            </a:r>
            <a:r>
              <a:rPr lang="en-US" altLang="en-US" sz="1050" b="1" dirty="0">
                <a:solidFill>
                  <a:schemeClr val="tx1"/>
                </a:solidFill>
                <a:latin typeface="Söhne Mono"/>
              </a:rPr>
              <a:t> import Vector2</a:t>
            </a:r>
            <a:r>
              <a:rPr lang="en-US" altLang="en-US" sz="1050" dirty="0">
                <a:solidFill>
                  <a:schemeClr val="tx1"/>
                </a:solidFill>
                <a:latin typeface="Söhne"/>
              </a:rPr>
              <a:t>: This imports the Vector2 class from the </a:t>
            </a:r>
            <a:r>
              <a:rPr lang="en-US" altLang="en-US" sz="1050" dirty="0" err="1">
                <a:solidFill>
                  <a:schemeClr val="tx1"/>
                </a:solidFill>
                <a:latin typeface="Söhne"/>
              </a:rPr>
              <a:t>pygame.math</a:t>
            </a:r>
            <a:r>
              <a:rPr lang="en-US" altLang="en-US" sz="1050" dirty="0">
                <a:solidFill>
                  <a:schemeClr val="tx1"/>
                </a:solidFill>
                <a:latin typeface="Söhne"/>
              </a:rPr>
              <a:t> module. Vector2 represents a 2D vector or point and is commonly used in game development for handling positions, velocities, and other mathematical operations.</a:t>
            </a:r>
          </a:p>
          <a:p>
            <a:pPr lvl="0" algn="l" eaLnBrk="0" fontAlgn="base" hangingPunct="0">
              <a:spcBef>
                <a:spcPct val="0"/>
              </a:spcBef>
              <a:spcAft>
                <a:spcPct val="0"/>
              </a:spcAft>
              <a:buClrTx/>
              <a:buSzTx/>
              <a:buFontTx/>
              <a:buAutoNum type="arabicPeriod" startAt="4"/>
            </a:pPr>
            <a:r>
              <a:rPr lang="en-US" altLang="en-US" sz="1050" b="1" dirty="0">
                <a:solidFill>
                  <a:schemeClr val="tx1"/>
                </a:solidFill>
                <a:latin typeface="Söhne Mono"/>
              </a:rPr>
              <a:t>import random</a:t>
            </a:r>
            <a:r>
              <a:rPr lang="en-US" altLang="en-US" sz="1050" dirty="0">
                <a:solidFill>
                  <a:schemeClr val="tx1"/>
                </a:solidFill>
                <a:latin typeface="Söhne"/>
              </a:rPr>
              <a:t>: This imports the random module, which provides functions for generating random numbers, shuffling sequences, and other randomization tasks.</a:t>
            </a:r>
          </a:p>
          <a:p>
            <a:pPr lvl="0" algn="l" eaLnBrk="0" fontAlgn="base" hangingPunct="0">
              <a:spcBef>
                <a:spcPct val="0"/>
              </a:spcBef>
              <a:spcAft>
                <a:spcPct val="0"/>
              </a:spcAft>
              <a:buClrTx/>
              <a:buSzTx/>
              <a:buFontTx/>
              <a:buAutoNum type="arabicPeriod" startAt="5"/>
            </a:pPr>
            <a:r>
              <a:rPr lang="en-US" altLang="en-US" sz="1050" b="1" dirty="0">
                <a:solidFill>
                  <a:schemeClr val="tx1"/>
                </a:solidFill>
                <a:latin typeface="Söhne Mono"/>
              </a:rPr>
              <a:t>from </a:t>
            </a:r>
            <a:r>
              <a:rPr lang="en-US" altLang="en-US" sz="1050" b="1" dirty="0" err="1">
                <a:solidFill>
                  <a:schemeClr val="tx1"/>
                </a:solidFill>
                <a:latin typeface="Söhne Mono"/>
              </a:rPr>
              <a:t>pygame.rect</a:t>
            </a:r>
            <a:r>
              <a:rPr lang="en-US" altLang="en-US" sz="1050" b="1" dirty="0">
                <a:solidFill>
                  <a:schemeClr val="tx1"/>
                </a:solidFill>
                <a:latin typeface="Söhne Mono"/>
              </a:rPr>
              <a:t> import </a:t>
            </a:r>
            <a:r>
              <a:rPr lang="en-US" altLang="en-US" sz="1050" b="1" dirty="0" err="1">
                <a:solidFill>
                  <a:schemeClr val="tx1"/>
                </a:solidFill>
                <a:latin typeface="Söhne Mono"/>
              </a:rPr>
              <a:t>Rect</a:t>
            </a:r>
            <a:r>
              <a:rPr lang="en-US" altLang="en-US" sz="1050" dirty="0">
                <a:solidFill>
                  <a:schemeClr val="tx1"/>
                </a:solidFill>
                <a:latin typeface="Söhne"/>
              </a:rPr>
              <a:t>: This imports the </a:t>
            </a:r>
            <a:r>
              <a:rPr lang="en-US" altLang="en-US" sz="1050" dirty="0" err="1">
                <a:solidFill>
                  <a:schemeClr val="tx1"/>
                </a:solidFill>
                <a:latin typeface="Söhne"/>
              </a:rPr>
              <a:t>Rect</a:t>
            </a:r>
            <a:r>
              <a:rPr lang="en-US" altLang="en-US" sz="1050" dirty="0">
                <a:solidFill>
                  <a:schemeClr val="tx1"/>
                </a:solidFill>
                <a:latin typeface="Söhne"/>
              </a:rPr>
              <a:t> class from the </a:t>
            </a:r>
            <a:r>
              <a:rPr lang="en-US" altLang="en-US" sz="1050" dirty="0" err="1">
                <a:solidFill>
                  <a:schemeClr val="tx1"/>
                </a:solidFill>
                <a:latin typeface="Söhne"/>
              </a:rPr>
              <a:t>pygame.rect</a:t>
            </a:r>
            <a:r>
              <a:rPr lang="en-US" altLang="en-US" sz="1050" dirty="0">
                <a:solidFill>
                  <a:schemeClr val="tx1"/>
                </a:solidFill>
                <a:latin typeface="Söhne"/>
              </a:rPr>
              <a:t> module. </a:t>
            </a:r>
            <a:r>
              <a:rPr lang="en-US" altLang="en-US" sz="1050" dirty="0" err="1">
                <a:solidFill>
                  <a:schemeClr val="tx1"/>
                </a:solidFill>
                <a:latin typeface="Söhne"/>
              </a:rPr>
              <a:t>Rect</a:t>
            </a:r>
            <a:r>
              <a:rPr lang="en-US" altLang="en-US" sz="1050" dirty="0">
                <a:solidFill>
                  <a:schemeClr val="tx1"/>
                </a:solidFill>
                <a:latin typeface="Söhne"/>
              </a:rPr>
              <a:t> represents a rectangular area and is commonly used for collision detection and positioning of game objects.</a:t>
            </a:r>
          </a:p>
          <a:p>
            <a:pPr lvl="0" algn="l" eaLnBrk="0" fontAlgn="base" hangingPunct="0">
              <a:spcBef>
                <a:spcPct val="0"/>
              </a:spcBef>
              <a:spcAft>
                <a:spcPct val="0"/>
              </a:spcAft>
              <a:buClrTx/>
              <a:buSzTx/>
              <a:buFontTx/>
              <a:buAutoNum type="arabicPeriod" startAt="6"/>
            </a:pPr>
            <a:r>
              <a:rPr lang="en-US" altLang="en-US" sz="1050" b="1" dirty="0">
                <a:solidFill>
                  <a:schemeClr val="tx1"/>
                </a:solidFill>
                <a:latin typeface="Söhne Mono"/>
              </a:rPr>
              <a:t>from </a:t>
            </a:r>
            <a:r>
              <a:rPr lang="en-US" altLang="en-US" sz="1050" b="1" dirty="0" err="1">
                <a:solidFill>
                  <a:schemeClr val="tx1"/>
                </a:solidFill>
                <a:latin typeface="Söhne Mono"/>
              </a:rPr>
              <a:t>pygame.font</a:t>
            </a:r>
            <a:r>
              <a:rPr lang="en-US" altLang="en-US" sz="1050" b="1" dirty="0">
                <a:solidFill>
                  <a:schemeClr val="tx1"/>
                </a:solidFill>
                <a:latin typeface="Söhne Mono"/>
              </a:rPr>
              <a:t> import Font</a:t>
            </a:r>
            <a:r>
              <a:rPr lang="en-US" altLang="en-US" sz="1050" dirty="0">
                <a:solidFill>
                  <a:schemeClr val="tx1"/>
                </a:solidFill>
                <a:latin typeface="Söhne"/>
              </a:rPr>
              <a:t>: This imports the Font class from the </a:t>
            </a:r>
            <a:r>
              <a:rPr lang="en-US" altLang="en-US" sz="1050" dirty="0" err="1">
                <a:solidFill>
                  <a:schemeClr val="tx1"/>
                </a:solidFill>
                <a:latin typeface="Söhne"/>
              </a:rPr>
              <a:t>pygame.font</a:t>
            </a:r>
            <a:r>
              <a:rPr lang="en-US" altLang="en-US" sz="1050" dirty="0">
                <a:solidFill>
                  <a:schemeClr val="tx1"/>
                </a:solidFill>
                <a:latin typeface="Söhne"/>
              </a:rPr>
              <a:t> module. Font is used for rendering and manipulating text in </a:t>
            </a:r>
            <a:r>
              <a:rPr lang="en-US" altLang="en-US" sz="1050" dirty="0" err="1">
                <a:solidFill>
                  <a:schemeClr val="tx1"/>
                </a:solidFill>
                <a:latin typeface="Söhne"/>
              </a:rPr>
              <a:t>Pygame</a:t>
            </a:r>
            <a:r>
              <a:rPr lang="en-US" altLang="en-US" sz="1050" dirty="0">
                <a:solidFill>
                  <a:schemeClr val="tx1"/>
                </a:solidFill>
                <a:latin typeface="Söhne"/>
              </a:rPr>
              <a:t>.</a:t>
            </a:r>
          </a:p>
          <a:p>
            <a:pPr lvl="0" algn="l" eaLnBrk="0" fontAlgn="base" hangingPunct="0">
              <a:spcBef>
                <a:spcPct val="0"/>
              </a:spcBef>
              <a:spcAft>
                <a:spcPct val="0"/>
              </a:spcAft>
              <a:buClrTx/>
              <a:buSzTx/>
              <a:buFontTx/>
              <a:buAutoNum type="arabicPeriod" startAt="7"/>
            </a:pPr>
            <a:r>
              <a:rPr lang="en-US" altLang="en-US" sz="1050" b="1" dirty="0">
                <a:solidFill>
                  <a:schemeClr val="tx1"/>
                </a:solidFill>
                <a:latin typeface="Söhne Mono"/>
              </a:rPr>
              <a:t>import time</a:t>
            </a:r>
            <a:r>
              <a:rPr lang="en-US" altLang="en-US" sz="1050" dirty="0">
                <a:solidFill>
                  <a:schemeClr val="tx1"/>
                </a:solidFill>
                <a:latin typeface="Söhne"/>
              </a:rPr>
              <a:t>: This imports the time module, which provides various functions to work with time, such as measuring time intervals.</a:t>
            </a:r>
          </a:p>
          <a:p>
            <a:endParaRPr lang="en-US" sz="1050" dirty="0">
              <a:solidFill>
                <a:schemeClr val="tx1"/>
              </a:solidFill>
            </a:endParaRPr>
          </a:p>
        </p:txBody>
      </p:sp>
      <p:sp>
        <p:nvSpPr>
          <p:cNvPr id="7" name="Rectangle 3"/>
          <p:cNvSpPr>
            <a:spLocks noChangeArrowheads="1"/>
          </p:cNvSpPr>
          <p:nvPr/>
        </p:nvSpPr>
        <p:spPr bwMode="auto">
          <a:xfrm>
            <a:off x="0" y="-338811"/>
            <a:ext cx="65" cy="677623"/>
          </a:xfrm>
          <a:prstGeom prst="rect">
            <a:avLst/>
          </a:prstGeom>
          <a:solidFill>
            <a:srgbClr val="44465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221839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06"/>
        <p:cNvGrpSpPr/>
        <p:nvPr/>
      </p:nvGrpSpPr>
      <p:grpSpPr>
        <a:xfrm>
          <a:off x="0" y="0"/>
          <a:ext cx="0" cy="0"/>
          <a:chOff x="0" y="0"/>
          <a:chExt cx="0" cy="0"/>
        </a:xfrm>
      </p:grpSpPr>
      <p:sp>
        <p:nvSpPr>
          <p:cNvPr id="2308" name="Google Shape;2308;p43"/>
          <p:cNvSpPr txBox="1">
            <a:spLocks noGrp="1"/>
          </p:cNvSpPr>
          <p:nvPr>
            <p:ph type="title"/>
          </p:nvPr>
        </p:nvSpPr>
        <p:spPr/>
        <p:txBody>
          <a:bodyPr/>
          <a:lstStyle/>
          <a:p>
            <a:pPr lvl="0"/>
            <a:r>
              <a:rPr lang="en-US" dirty="0" smtClean="0"/>
              <a:t>THE IMPLEMENTATION (CODE)</a:t>
            </a:r>
            <a:endParaRPr lang="en-US" dirty="0"/>
          </a:p>
        </p:txBody>
      </p:sp>
      <p:sp>
        <p:nvSpPr>
          <p:cNvPr id="2309" name="Google Shape;2309;p43"/>
          <p:cNvSpPr txBox="1"/>
          <p:nvPr/>
        </p:nvSpPr>
        <p:spPr>
          <a:xfrm>
            <a:off x="6372177" y="3145536"/>
            <a:ext cx="877800" cy="53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lt1"/>
                </a:solidFill>
                <a:latin typeface="Barlow Semi Condensed Medium"/>
                <a:ea typeface="Barlow Semi Condensed Medium"/>
                <a:cs typeface="Barlow Semi Condensed Medium"/>
                <a:sym typeface="Barlow Semi Condensed Medium"/>
              </a:rPr>
              <a:t>45K</a:t>
            </a:r>
            <a:endParaRPr sz="3000">
              <a:solidFill>
                <a:schemeClr val="lt1"/>
              </a:solidFill>
              <a:latin typeface="Barlow Semi Condensed Medium"/>
              <a:ea typeface="Barlow Semi Condensed Medium"/>
              <a:cs typeface="Barlow Semi Condensed Medium"/>
              <a:sym typeface="Barlow Semi Condensed Medium"/>
            </a:endParaRPr>
          </a:p>
        </p:txBody>
      </p:sp>
      <p:sp>
        <p:nvSpPr>
          <p:cNvPr id="2319" name="Google Shape;2319;p43"/>
          <p:cNvSpPr txBox="1"/>
          <p:nvPr/>
        </p:nvSpPr>
        <p:spPr>
          <a:xfrm>
            <a:off x="6375459" y="3144442"/>
            <a:ext cx="879300" cy="52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a:solidFill>
                  <a:schemeClr val="lt1"/>
                </a:solidFill>
                <a:latin typeface="Barlow Semi Condensed Medium"/>
                <a:ea typeface="Barlow Semi Condensed Medium"/>
                <a:cs typeface="Barlow Semi Condensed Medium"/>
                <a:sym typeface="Barlow Semi Condensed Medium"/>
              </a:rPr>
              <a:t>10%</a:t>
            </a:r>
            <a:endParaRPr sz="2700">
              <a:solidFill>
                <a:schemeClr val="lt1"/>
              </a:solidFill>
              <a:latin typeface="Barlow Semi Condensed Medium"/>
              <a:ea typeface="Barlow Semi Condensed Medium"/>
              <a:cs typeface="Barlow Semi Condensed Medium"/>
              <a:sym typeface="Barlow Semi Condensed Medium"/>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1441" y="1326405"/>
            <a:ext cx="2569708" cy="1218012"/>
          </a:xfrm>
          <a:prstGeom prst="rect">
            <a:avLst/>
          </a:prstGeom>
        </p:spPr>
      </p:pic>
      <p:sp>
        <p:nvSpPr>
          <p:cNvPr id="6" name="Google Shape;2308;p43"/>
          <p:cNvSpPr txBox="1">
            <a:spLocks/>
          </p:cNvSpPr>
          <p:nvPr/>
        </p:nvSpPr>
        <p:spPr>
          <a:xfrm>
            <a:off x="1601120" y="3144442"/>
            <a:ext cx="54969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n-US" dirty="0" smtClean="0"/>
              <a:t>THE WINDOW DISPLAY IS CREATED</a:t>
            </a:r>
            <a:endParaRPr lang="en-US" dirty="0"/>
          </a:p>
        </p:txBody>
      </p:sp>
    </p:spTree>
    <p:extLst>
      <p:ext uri="{BB962C8B-B14F-4D97-AF65-F5344CB8AC3E}">
        <p14:creationId xmlns:p14="http://schemas.microsoft.com/office/powerpoint/2010/main" val="31727487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06"/>
        <p:cNvGrpSpPr/>
        <p:nvPr/>
      </p:nvGrpSpPr>
      <p:grpSpPr>
        <a:xfrm>
          <a:off x="0" y="0"/>
          <a:ext cx="0" cy="0"/>
          <a:chOff x="0" y="0"/>
          <a:chExt cx="0" cy="0"/>
        </a:xfrm>
      </p:grpSpPr>
      <p:sp>
        <p:nvSpPr>
          <p:cNvPr id="2308" name="Google Shape;2308;p43"/>
          <p:cNvSpPr txBox="1">
            <a:spLocks noGrp="1"/>
          </p:cNvSpPr>
          <p:nvPr>
            <p:ph type="title"/>
          </p:nvPr>
        </p:nvSpPr>
        <p:spPr/>
        <p:txBody>
          <a:bodyPr/>
          <a:lstStyle/>
          <a:p>
            <a:pPr lvl="0"/>
            <a:r>
              <a:rPr lang="en-US" dirty="0" smtClean="0"/>
              <a:t>THE IMPLEMENTATION (CODE)</a:t>
            </a:r>
            <a:endParaRPr lang="en-US" dirty="0"/>
          </a:p>
        </p:txBody>
      </p:sp>
      <p:sp>
        <p:nvSpPr>
          <p:cNvPr id="2309" name="Google Shape;2309;p43"/>
          <p:cNvSpPr txBox="1"/>
          <p:nvPr/>
        </p:nvSpPr>
        <p:spPr>
          <a:xfrm>
            <a:off x="6372177" y="3145536"/>
            <a:ext cx="877800" cy="53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lt1"/>
                </a:solidFill>
                <a:latin typeface="Barlow Semi Condensed Medium"/>
                <a:ea typeface="Barlow Semi Condensed Medium"/>
                <a:cs typeface="Barlow Semi Condensed Medium"/>
                <a:sym typeface="Barlow Semi Condensed Medium"/>
              </a:rPr>
              <a:t>45K</a:t>
            </a:r>
            <a:endParaRPr sz="3000">
              <a:solidFill>
                <a:schemeClr val="lt1"/>
              </a:solidFill>
              <a:latin typeface="Barlow Semi Condensed Medium"/>
              <a:ea typeface="Barlow Semi Condensed Medium"/>
              <a:cs typeface="Barlow Semi Condensed Medium"/>
              <a:sym typeface="Barlow Semi Condensed Medium"/>
            </a:endParaRPr>
          </a:p>
        </p:txBody>
      </p:sp>
      <p:sp>
        <p:nvSpPr>
          <p:cNvPr id="2319" name="Google Shape;2319;p43"/>
          <p:cNvSpPr txBox="1"/>
          <p:nvPr/>
        </p:nvSpPr>
        <p:spPr>
          <a:xfrm>
            <a:off x="6375459" y="3144442"/>
            <a:ext cx="879300" cy="52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a:solidFill>
                  <a:schemeClr val="lt1"/>
                </a:solidFill>
                <a:latin typeface="Barlow Semi Condensed Medium"/>
                <a:ea typeface="Barlow Semi Condensed Medium"/>
                <a:cs typeface="Barlow Semi Condensed Medium"/>
                <a:sym typeface="Barlow Semi Condensed Medium"/>
              </a:rPr>
              <a:t>10%</a:t>
            </a:r>
            <a:endParaRPr sz="2700">
              <a:solidFill>
                <a:schemeClr val="lt1"/>
              </a:solidFill>
              <a:latin typeface="Barlow Semi Condensed Medium"/>
              <a:ea typeface="Barlow Semi Condensed Medium"/>
              <a:cs typeface="Barlow Semi Condensed Medium"/>
              <a:sym typeface="Barlow Semi Condensed Medium"/>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5767" y="911028"/>
            <a:ext cx="3237999" cy="3520995"/>
          </a:xfrm>
          <a:prstGeom prst="rect">
            <a:avLst/>
          </a:prstGeom>
        </p:spPr>
      </p:pic>
      <p:sp>
        <p:nvSpPr>
          <p:cNvPr id="6" name="Google Shape;2308;p43"/>
          <p:cNvSpPr txBox="1">
            <a:spLocks/>
          </p:cNvSpPr>
          <p:nvPr/>
        </p:nvSpPr>
        <p:spPr>
          <a:xfrm>
            <a:off x="4404818" y="624678"/>
            <a:ext cx="3693265"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lvl="0" algn="l" eaLnBrk="0" fontAlgn="base" hangingPunct="0">
              <a:spcBef>
                <a:spcPct val="0"/>
              </a:spcBef>
              <a:spcAft>
                <a:spcPct val="0"/>
              </a:spcAft>
              <a:buClrTx/>
              <a:buSzTx/>
            </a:pPr>
            <a:endParaRPr lang="en-US" altLang="en-US" sz="1050" dirty="0">
              <a:solidFill>
                <a:schemeClr val="tx1"/>
              </a:solidFill>
              <a:latin typeface="Arial" panose="020B0604020202020204" pitchFamily="34" charset="0"/>
            </a:endParaRPr>
          </a:p>
          <a:p>
            <a:pPr lvl="0" algn="l" eaLnBrk="0" fontAlgn="base" hangingPunct="0">
              <a:spcBef>
                <a:spcPct val="0"/>
              </a:spcBef>
              <a:spcAft>
                <a:spcPct val="0"/>
              </a:spcAft>
              <a:buClrTx/>
              <a:buSzTx/>
              <a:buFontTx/>
              <a:buAutoNum type="arabicPeriod"/>
            </a:pPr>
            <a:r>
              <a:rPr lang="en-US" altLang="en-US" sz="800" dirty="0">
                <a:solidFill>
                  <a:schemeClr val="tx1"/>
                </a:solidFill>
                <a:latin typeface="Times New Roman" panose="02020603050405020304" pitchFamily="18" charset="0"/>
                <a:cs typeface="Times New Roman" panose="02020603050405020304" pitchFamily="18" charset="0"/>
              </a:rPr>
              <a:t>The </a:t>
            </a:r>
            <a:r>
              <a:rPr lang="en-US" altLang="en-US" sz="800" b="1" dirty="0">
                <a:solidFill>
                  <a:schemeClr val="tx1"/>
                </a:solidFill>
                <a:latin typeface="Times New Roman" panose="02020603050405020304" pitchFamily="18" charset="0"/>
                <a:cs typeface="Times New Roman" panose="02020603050405020304" pitchFamily="18" charset="0"/>
              </a:rPr>
              <a:t>__</a:t>
            </a:r>
            <a:r>
              <a:rPr lang="en-US" altLang="en-US" sz="800" b="1" dirty="0" err="1">
                <a:solidFill>
                  <a:schemeClr val="tx1"/>
                </a:solidFill>
                <a:latin typeface="Times New Roman" panose="02020603050405020304" pitchFamily="18" charset="0"/>
                <a:cs typeface="Times New Roman" panose="02020603050405020304" pitchFamily="18" charset="0"/>
              </a:rPr>
              <a:t>init</a:t>
            </a:r>
            <a:r>
              <a:rPr lang="en-US" altLang="en-US" sz="800" b="1" dirty="0">
                <a:solidFill>
                  <a:schemeClr val="tx1"/>
                </a:solidFill>
                <a:latin typeface="Times New Roman" panose="02020603050405020304" pitchFamily="18" charset="0"/>
                <a:cs typeface="Times New Roman" panose="02020603050405020304" pitchFamily="18" charset="0"/>
              </a:rPr>
              <a:t>__</a:t>
            </a:r>
            <a:r>
              <a:rPr lang="en-US" altLang="en-US" sz="800" dirty="0">
                <a:solidFill>
                  <a:schemeClr val="tx1"/>
                </a:solidFill>
                <a:latin typeface="Times New Roman" panose="02020603050405020304" pitchFamily="18" charset="0"/>
                <a:cs typeface="Times New Roman" panose="02020603050405020304" pitchFamily="18" charset="0"/>
              </a:rPr>
              <a:t> method initializes a </a:t>
            </a:r>
            <a:r>
              <a:rPr lang="en-US" altLang="en-US" sz="800" b="1" dirty="0">
                <a:solidFill>
                  <a:schemeClr val="tx1"/>
                </a:solidFill>
                <a:latin typeface="Times New Roman" panose="02020603050405020304" pitchFamily="18" charset="0"/>
                <a:cs typeface="Times New Roman" panose="02020603050405020304" pitchFamily="18" charset="0"/>
              </a:rPr>
              <a:t>Button</a:t>
            </a:r>
            <a:r>
              <a:rPr lang="en-US" altLang="en-US" sz="800" dirty="0">
                <a:solidFill>
                  <a:schemeClr val="tx1"/>
                </a:solidFill>
                <a:latin typeface="Times New Roman" panose="02020603050405020304" pitchFamily="18" charset="0"/>
                <a:cs typeface="Times New Roman" panose="02020603050405020304" pitchFamily="18" charset="0"/>
              </a:rPr>
              <a:t> object. It takes the </a:t>
            </a:r>
            <a:r>
              <a:rPr lang="en-US" altLang="en-US" sz="800" b="1" dirty="0">
                <a:solidFill>
                  <a:schemeClr val="tx1"/>
                </a:solidFill>
                <a:latin typeface="Times New Roman" panose="02020603050405020304" pitchFamily="18" charset="0"/>
                <a:cs typeface="Times New Roman" panose="02020603050405020304" pitchFamily="18" charset="0"/>
              </a:rPr>
              <a:t>x</a:t>
            </a:r>
            <a:r>
              <a:rPr lang="en-US" altLang="en-US" sz="800" dirty="0">
                <a:solidFill>
                  <a:schemeClr val="tx1"/>
                </a:solidFill>
                <a:latin typeface="Times New Roman" panose="02020603050405020304" pitchFamily="18" charset="0"/>
                <a:cs typeface="Times New Roman" panose="02020603050405020304" pitchFamily="18" charset="0"/>
              </a:rPr>
              <a:t> and </a:t>
            </a:r>
            <a:r>
              <a:rPr lang="en-US" altLang="en-US" sz="800" b="1" dirty="0">
                <a:solidFill>
                  <a:schemeClr val="tx1"/>
                </a:solidFill>
                <a:latin typeface="Times New Roman" panose="02020603050405020304" pitchFamily="18" charset="0"/>
                <a:cs typeface="Times New Roman" panose="02020603050405020304" pitchFamily="18" charset="0"/>
              </a:rPr>
              <a:t>y</a:t>
            </a:r>
            <a:r>
              <a:rPr lang="en-US" altLang="en-US" sz="800" dirty="0">
                <a:solidFill>
                  <a:schemeClr val="tx1"/>
                </a:solidFill>
                <a:latin typeface="Times New Roman" panose="02020603050405020304" pitchFamily="18" charset="0"/>
                <a:cs typeface="Times New Roman" panose="02020603050405020304" pitchFamily="18" charset="0"/>
              </a:rPr>
              <a:t> coordinates of the button's top-left corner, an </a:t>
            </a:r>
            <a:r>
              <a:rPr lang="en-US" altLang="en-US" sz="800" b="1" dirty="0">
                <a:solidFill>
                  <a:schemeClr val="tx1"/>
                </a:solidFill>
                <a:latin typeface="Times New Roman" panose="02020603050405020304" pitchFamily="18" charset="0"/>
                <a:cs typeface="Times New Roman" panose="02020603050405020304" pitchFamily="18" charset="0"/>
              </a:rPr>
              <a:t>image</a:t>
            </a:r>
            <a:r>
              <a:rPr lang="en-US" altLang="en-US" sz="800" dirty="0">
                <a:solidFill>
                  <a:schemeClr val="tx1"/>
                </a:solidFill>
                <a:latin typeface="Times New Roman" panose="02020603050405020304" pitchFamily="18" charset="0"/>
                <a:cs typeface="Times New Roman" panose="02020603050405020304" pitchFamily="18" charset="0"/>
              </a:rPr>
              <a:t> representing the button's appearance, and a </a:t>
            </a:r>
            <a:r>
              <a:rPr lang="en-US" altLang="en-US" sz="800" b="1" dirty="0">
                <a:solidFill>
                  <a:schemeClr val="tx1"/>
                </a:solidFill>
                <a:latin typeface="Times New Roman" panose="02020603050405020304" pitchFamily="18" charset="0"/>
                <a:cs typeface="Times New Roman" panose="02020603050405020304" pitchFamily="18" charset="0"/>
              </a:rPr>
              <a:t>scale</a:t>
            </a:r>
            <a:r>
              <a:rPr lang="en-US" altLang="en-US" sz="800" dirty="0">
                <a:solidFill>
                  <a:schemeClr val="tx1"/>
                </a:solidFill>
                <a:latin typeface="Times New Roman" panose="02020603050405020304" pitchFamily="18" charset="0"/>
                <a:cs typeface="Times New Roman" panose="02020603050405020304" pitchFamily="18" charset="0"/>
              </a:rPr>
              <a:t> factor to resize the image. It resizes the image using </a:t>
            </a:r>
            <a:r>
              <a:rPr lang="en-US" altLang="en-US" sz="800" b="1" dirty="0" err="1">
                <a:solidFill>
                  <a:schemeClr val="tx1"/>
                </a:solidFill>
                <a:latin typeface="Times New Roman" panose="02020603050405020304" pitchFamily="18" charset="0"/>
                <a:cs typeface="Times New Roman" panose="02020603050405020304" pitchFamily="18" charset="0"/>
              </a:rPr>
              <a:t>pygame.transform.scale</a:t>
            </a:r>
            <a:r>
              <a:rPr lang="en-US" altLang="en-US" sz="800" dirty="0">
                <a:solidFill>
                  <a:schemeClr val="tx1"/>
                </a:solidFill>
                <a:latin typeface="Times New Roman" panose="02020603050405020304" pitchFamily="18" charset="0"/>
                <a:cs typeface="Times New Roman" panose="02020603050405020304" pitchFamily="18" charset="0"/>
              </a:rPr>
              <a:t> to match the desired dimensions based on the provided scale. It also sets up a rectangle (</a:t>
            </a:r>
            <a:r>
              <a:rPr lang="en-US" altLang="en-US" sz="800" b="1" dirty="0" err="1">
                <a:solidFill>
                  <a:schemeClr val="tx1"/>
                </a:solidFill>
                <a:latin typeface="Times New Roman" panose="02020603050405020304" pitchFamily="18" charset="0"/>
                <a:cs typeface="Times New Roman" panose="02020603050405020304" pitchFamily="18" charset="0"/>
              </a:rPr>
              <a:t>self.rect</a:t>
            </a:r>
            <a:r>
              <a:rPr lang="en-US" altLang="en-US" sz="800" dirty="0">
                <a:solidFill>
                  <a:schemeClr val="tx1"/>
                </a:solidFill>
                <a:latin typeface="Times New Roman" panose="02020603050405020304" pitchFamily="18" charset="0"/>
                <a:cs typeface="Times New Roman" panose="02020603050405020304" pitchFamily="18" charset="0"/>
              </a:rPr>
              <a:t>) to represent the button's position and dimensions, and initializes the </a:t>
            </a:r>
            <a:r>
              <a:rPr lang="en-US" altLang="en-US" sz="800" b="1" dirty="0">
                <a:solidFill>
                  <a:schemeClr val="tx1"/>
                </a:solidFill>
                <a:latin typeface="Times New Roman" panose="02020603050405020304" pitchFamily="18" charset="0"/>
                <a:cs typeface="Times New Roman" panose="02020603050405020304" pitchFamily="18" charset="0"/>
              </a:rPr>
              <a:t>clicked</a:t>
            </a:r>
            <a:r>
              <a:rPr lang="en-US" altLang="en-US" sz="800" dirty="0">
                <a:solidFill>
                  <a:schemeClr val="tx1"/>
                </a:solidFill>
                <a:latin typeface="Times New Roman" panose="02020603050405020304" pitchFamily="18" charset="0"/>
                <a:cs typeface="Times New Roman" panose="02020603050405020304" pitchFamily="18" charset="0"/>
              </a:rPr>
              <a:t> attribute as </a:t>
            </a:r>
            <a:r>
              <a:rPr lang="en-US" altLang="en-US" sz="800" b="1" dirty="0">
                <a:solidFill>
                  <a:schemeClr val="tx1"/>
                </a:solidFill>
                <a:latin typeface="Times New Roman" panose="02020603050405020304" pitchFamily="18" charset="0"/>
                <a:cs typeface="Times New Roman" panose="02020603050405020304" pitchFamily="18" charset="0"/>
              </a:rPr>
              <a:t>False</a:t>
            </a:r>
            <a:r>
              <a:rPr lang="en-US" altLang="en-US" sz="800" dirty="0">
                <a:solidFill>
                  <a:schemeClr val="tx1"/>
                </a:solidFill>
                <a:latin typeface="Times New Roman" panose="02020603050405020304" pitchFamily="18" charset="0"/>
                <a:cs typeface="Times New Roman" panose="02020603050405020304" pitchFamily="18" charset="0"/>
              </a:rPr>
              <a:t>.</a:t>
            </a:r>
          </a:p>
          <a:p>
            <a:pPr lvl="0" algn="l" eaLnBrk="0" fontAlgn="base" hangingPunct="0">
              <a:spcBef>
                <a:spcPct val="0"/>
              </a:spcBef>
              <a:spcAft>
                <a:spcPct val="0"/>
              </a:spcAft>
              <a:buClrTx/>
              <a:buSzTx/>
              <a:buFontTx/>
              <a:buAutoNum type="arabicPeriod" startAt="2"/>
            </a:pPr>
            <a:r>
              <a:rPr lang="en-US" altLang="en-US" sz="800" dirty="0">
                <a:solidFill>
                  <a:schemeClr val="tx1"/>
                </a:solidFill>
                <a:latin typeface="Times New Roman" panose="02020603050405020304" pitchFamily="18" charset="0"/>
                <a:cs typeface="Times New Roman" panose="02020603050405020304" pitchFamily="18" charset="0"/>
              </a:rPr>
              <a:t>The </a:t>
            </a:r>
            <a:r>
              <a:rPr lang="en-US" altLang="en-US" sz="800" b="1" dirty="0">
                <a:solidFill>
                  <a:schemeClr val="tx1"/>
                </a:solidFill>
                <a:latin typeface="Times New Roman" panose="02020603050405020304" pitchFamily="18" charset="0"/>
                <a:cs typeface="Times New Roman" panose="02020603050405020304" pitchFamily="18" charset="0"/>
              </a:rPr>
              <a:t>draw</a:t>
            </a:r>
            <a:r>
              <a:rPr lang="en-US" altLang="en-US" sz="800" dirty="0">
                <a:solidFill>
                  <a:schemeClr val="tx1"/>
                </a:solidFill>
                <a:latin typeface="Times New Roman" panose="02020603050405020304" pitchFamily="18" charset="0"/>
                <a:cs typeface="Times New Roman" panose="02020603050405020304" pitchFamily="18" charset="0"/>
              </a:rPr>
              <a:t> method is responsible for drawing the button on the specified </a:t>
            </a:r>
            <a:r>
              <a:rPr lang="en-US" altLang="en-US" sz="800" b="1" dirty="0">
                <a:solidFill>
                  <a:schemeClr val="tx1"/>
                </a:solidFill>
                <a:latin typeface="Times New Roman" panose="02020603050405020304" pitchFamily="18" charset="0"/>
                <a:cs typeface="Times New Roman" panose="02020603050405020304" pitchFamily="18" charset="0"/>
              </a:rPr>
              <a:t>surface</a:t>
            </a:r>
            <a:r>
              <a:rPr lang="en-US" altLang="en-US" sz="800" dirty="0">
                <a:solidFill>
                  <a:schemeClr val="tx1"/>
                </a:solidFill>
                <a:latin typeface="Times New Roman" panose="02020603050405020304" pitchFamily="18" charset="0"/>
                <a:cs typeface="Times New Roman" panose="02020603050405020304" pitchFamily="18" charset="0"/>
              </a:rPr>
              <a:t> (e.g., the game screen). It returns a </a:t>
            </a:r>
            <a:r>
              <a:rPr lang="en-US" altLang="en-US" sz="800" dirty="0" err="1">
                <a:solidFill>
                  <a:schemeClr val="tx1"/>
                </a:solidFill>
                <a:latin typeface="Times New Roman" panose="02020603050405020304" pitchFamily="18" charset="0"/>
                <a:cs typeface="Times New Roman" panose="02020603050405020304" pitchFamily="18" charset="0"/>
              </a:rPr>
              <a:t>boolean</a:t>
            </a:r>
            <a:r>
              <a:rPr lang="en-US" altLang="en-US" sz="800" dirty="0">
                <a:solidFill>
                  <a:schemeClr val="tx1"/>
                </a:solidFill>
                <a:latin typeface="Times New Roman" panose="02020603050405020304" pitchFamily="18" charset="0"/>
                <a:cs typeface="Times New Roman" panose="02020603050405020304" pitchFamily="18" charset="0"/>
              </a:rPr>
              <a:t> value (</a:t>
            </a:r>
            <a:r>
              <a:rPr lang="en-US" altLang="en-US" sz="800" b="1" dirty="0">
                <a:solidFill>
                  <a:schemeClr val="tx1"/>
                </a:solidFill>
                <a:latin typeface="Times New Roman" panose="02020603050405020304" pitchFamily="18" charset="0"/>
                <a:cs typeface="Times New Roman" panose="02020603050405020304" pitchFamily="18" charset="0"/>
              </a:rPr>
              <a:t>action</a:t>
            </a:r>
            <a:r>
              <a:rPr lang="en-US" altLang="en-US" sz="800" dirty="0">
                <a:solidFill>
                  <a:schemeClr val="tx1"/>
                </a:solidFill>
                <a:latin typeface="Times New Roman" panose="02020603050405020304" pitchFamily="18" charset="0"/>
                <a:cs typeface="Times New Roman" panose="02020603050405020304" pitchFamily="18" charset="0"/>
              </a:rPr>
              <a:t>) indicating whether the button has been clicked.</a:t>
            </a:r>
          </a:p>
          <a:p>
            <a:pPr lvl="0" algn="l" eaLnBrk="0" fontAlgn="base" hangingPunct="0">
              <a:spcBef>
                <a:spcPct val="0"/>
              </a:spcBef>
              <a:spcAft>
                <a:spcPct val="0"/>
              </a:spcAft>
              <a:buClrTx/>
              <a:buSzTx/>
              <a:buFontTx/>
              <a:buAutoNum type="arabicPeriod" startAt="3"/>
            </a:pPr>
            <a:r>
              <a:rPr lang="en-US" altLang="en-US" sz="800" dirty="0">
                <a:solidFill>
                  <a:schemeClr val="tx1"/>
                </a:solidFill>
                <a:latin typeface="Times New Roman" panose="02020603050405020304" pitchFamily="18" charset="0"/>
                <a:cs typeface="Times New Roman" panose="02020603050405020304" pitchFamily="18" charset="0"/>
              </a:rPr>
              <a:t>Inside the </a:t>
            </a:r>
            <a:r>
              <a:rPr lang="en-US" altLang="en-US" sz="800" b="1" dirty="0">
                <a:solidFill>
                  <a:schemeClr val="tx1"/>
                </a:solidFill>
                <a:latin typeface="Times New Roman" panose="02020603050405020304" pitchFamily="18" charset="0"/>
                <a:cs typeface="Times New Roman" panose="02020603050405020304" pitchFamily="18" charset="0"/>
              </a:rPr>
              <a:t>draw</a:t>
            </a:r>
            <a:r>
              <a:rPr lang="en-US" altLang="en-US" sz="800" dirty="0">
                <a:solidFill>
                  <a:schemeClr val="tx1"/>
                </a:solidFill>
                <a:latin typeface="Times New Roman" panose="02020603050405020304" pitchFamily="18" charset="0"/>
                <a:cs typeface="Times New Roman" panose="02020603050405020304" pitchFamily="18" charset="0"/>
              </a:rPr>
              <a:t> method, the current mouse position is obtained using </a:t>
            </a:r>
            <a:r>
              <a:rPr lang="en-US" altLang="en-US" sz="800" b="1" dirty="0" err="1">
                <a:solidFill>
                  <a:schemeClr val="tx1"/>
                </a:solidFill>
                <a:latin typeface="Times New Roman" panose="02020603050405020304" pitchFamily="18" charset="0"/>
                <a:cs typeface="Times New Roman" panose="02020603050405020304" pitchFamily="18" charset="0"/>
              </a:rPr>
              <a:t>pygame.mouse.get_pos</a:t>
            </a:r>
            <a:r>
              <a:rPr lang="en-US" altLang="en-US" sz="800" b="1" dirty="0">
                <a:solidFill>
                  <a:schemeClr val="tx1"/>
                </a:solidFill>
                <a:latin typeface="Times New Roman" panose="02020603050405020304" pitchFamily="18" charset="0"/>
                <a:cs typeface="Times New Roman" panose="02020603050405020304" pitchFamily="18" charset="0"/>
              </a:rPr>
              <a:t>()</a:t>
            </a:r>
            <a:r>
              <a:rPr lang="en-US" altLang="en-US" sz="800" dirty="0">
                <a:solidFill>
                  <a:schemeClr val="tx1"/>
                </a:solidFill>
                <a:latin typeface="Times New Roman" panose="02020603050405020304" pitchFamily="18" charset="0"/>
                <a:cs typeface="Times New Roman" panose="02020603050405020304" pitchFamily="18" charset="0"/>
              </a:rPr>
              <a:t>.</a:t>
            </a:r>
          </a:p>
          <a:p>
            <a:pPr lvl="0" algn="l" eaLnBrk="0" fontAlgn="base" hangingPunct="0">
              <a:spcBef>
                <a:spcPct val="0"/>
              </a:spcBef>
              <a:spcAft>
                <a:spcPct val="0"/>
              </a:spcAft>
              <a:buClrTx/>
              <a:buSzTx/>
              <a:buFontTx/>
              <a:buAutoNum type="arabicPeriod" startAt="4"/>
            </a:pPr>
            <a:r>
              <a:rPr lang="en-US" altLang="en-US" sz="800" dirty="0">
                <a:solidFill>
                  <a:schemeClr val="tx1"/>
                </a:solidFill>
                <a:latin typeface="Times New Roman" panose="02020603050405020304" pitchFamily="18" charset="0"/>
                <a:cs typeface="Times New Roman" panose="02020603050405020304" pitchFamily="18" charset="0"/>
              </a:rPr>
              <a:t>The code checks if the mouse position is within the boundaries of the button (</a:t>
            </a:r>
            <a:r>
              <a:rPr lang="en-US" altLang="en-US" sz="800" b="1" dirty="0" err="1">
                <a:solidFill>
                  <a:schemeClr val="tx1"/>
                </a:solidFill>
                <a:latin typeface="Times New Roman" panose="02020603050405020304" pitchFamily="18" charset="0"/>
                <a:cs typeface="Times New Roman" panose="02020603050405020304" pitchFamily="18" charset="0"/>
              </a:rPr>
              <a:t>self.rect.collidepoint</a:t>
            </a:r>
            <a:r>
              <a:rPr lang="en-US" altLang="en-US" sz="800" b="1" dirty="0">
                <a:solidFill>
                  <a:schemeClr val="tx1"/>
                </a:solidFill>
                <a:latin typeface="Times New Roman" panose="02020603050405020304" pitchFamily="18" charset="0"/>
                <a:cs typeface="Times New Roman" panose="02020603050405020304" pitchFamily="18" charset="0"/>
              </a:rPr>
              <a:t>(</a:t>
            </a:r>
            <a:r>
              <a:rPr lang="en-US" altLang="en-US" sz="800" b="1" dirty="0" err="1">
                <a:solidFill>
                  <a:schemeClr val="tx1"/>
                </a:solidFill>
                <a:latin typeface="Times New Roman" panose="02020603050405020304" pitchFamily="18" charset="0"/>
                <a:cs typeface="Times New Roman" panose="02020603050405020304" pitchFamily="18" charset="0"/>
              </a:rPr>
              <a:t>pos</a:t>
            </a:r>
            <a:r>
              <a:rPr lang="en-US" altLang="en-US" sz="800" b="1" dirty="0">
                <a:solidFill>
                  <a:schemeClr val="tx1"/>
                </a:solidFill>
                <a:latin typeface="Times New Roman" panose="02020603050405020304" pitchFamily="18" charset="0"/>
                <a:cs typeface="Times New Roman" panose="02020603050405020304" pitchFamily="18" charset="0"/>
              </a:rPr>
              <a:t>)</a:t>
            </a:r>
            <a:r>
              <a:rPr lang="en-US" altLang="en-US" sz="800" dirty="0">
                <a:solidFill>
                  <a:schemeClr val="tx1"/>
                </a:solidFill>
                <a:latin typeface="Times New Roman" panose="02020603050405020304" pitchFamily="18" charset="0"/>
                <a:cs typeface="Times New Roman" panose="02020603050405020304" pitchFamily="18" charset="0"/>
              </a:rPr>
              <a:t>). If the mouse is over the button and the left mouse button is pressed (</a:t>
            </a:r>
            <a:r>
              <a:rPr lang="en-US" altLang="en-US" sz="800" b="1" dirty="0" err="1">
                <a:solidFill>
                  <a:schemeClr val="tx1"/>
                </a:solidFill>
                <a:latin typeface="Times New Roman" panose="02020603050405020304" pitchFamily="18" charset="0"/>
                <a:cs typeface="Times New Roman" panose="02020603050405020304" pitchFamily="18" charset="0"/>
              </a:rPr>
              <a:t>pygame.mouse.get_pressed</a:t>
            </a:r>
            <a:r>
              <a:rPr lang="en-US" altLang="en-US" sz="800" b="1" dirty="0">
                <a:solidFill>
                  <a:schemeClr val="tx1"/>
                </a:solidFill>
                <a:latin typeface="Times New Roman" panose="02020603050405020304" pitchFamily="18" charset="0"/>
                <a:cs typeface="Times New Roman" panose="02020603050405020304" pitchFamily="18" charset="0"/>
              </a:rPr>
              <a:t>()[0] == 1</a:t>
            </a:r>
            <a:r>
              <a:rPr lang="en-US" altLang="en-US" sz="800" dirty="0">
                <a:solidFill>
                  <a:schemeClr val="tx1"/>
                </a:solidFill>
                <a:latin typeface="Times New Roman" panose="02020603050405020304" pitchFamily="18" charset="0"/>
                <a:cs typeface="Times New Roman" panose="02020603050405020304" pitchFamily="18" charset="0"/>
              </a:rPr>
              <a:t>) and the button is not already clicked (</a:t>
            </a:r>
            <a:r>
              <a:rPr lang="en-US" altLang="en-US" sz="800" b="1" dirty="0">
                <a:solidFill>
                  <a:schemeClr val="tx1"/>
                </a:solidFill>
                <a:latin typeface="Times New Roman" panose="02020603050405020304" pitchFamily="18" charset="0"/>
                <a:cs typeface="Times New Roman" panose="02020603050405020304" pitchFamily="18" charset="0"/>
              </a:rPr>
              <a:t>not </a:t>
            </a:r>
            <a:r>
              <a:rPr lang="en-US" altLang="en-US" sz="800" b="1" dirty="0" err="1">
                <a:solidFill>
                  <a:schemeClr val="tx1"/>
                </a:solidFill>
                <a:latin typeface="Times New Roman" panose="02020603050405020304" pitchFamily="18" charset="0"/>
                <a:cs typeface="Times New Roman" panose="02020603050405020304" pitchFamily="18" charset="0"/>
              </a:rPr>
              <a:t>self.clicked</a:t>
            </a:r>
            <a:r>
              <a:rPr lang="en-US" altLang="en-US" sz="800" dirty="0">
                <a:solidFill>
                  <a:schemeClr val="tx1"/>
                </a:solidFill>
                <a:latin typeface="Times New Roman" panose="02020603050405020304" pitchFamily="18" charset="0"/>
                <a:cs typeface="Times New Roman" panose="02020603050405020304" pitchFamily="18" charset="0"/>
              </a:rPr>
              <a:t>), the </a:t>
            </a:r>
            <a:r>
              <a:rPr lang="en-US" altLang="en-US" sz="800" b="1" dirty="0">
                <a:solidFill>
                  <a:schemeClr val="tx1"/>
                </a:solidFill>
                <a:latin typeface="Times New Roman" panose="02020603050405020304" pitchFamily="18" charset="0"/>
                <a:cs typeface="Times New Roman" panose="02020603050405020304" pitchFamily="18" charset="0"/>
              </a:rPr>
              <a:t>clicked</a:t>
            </a:r>
            <a:r>
              <a:rPr lang="en-US" altLang="en-US" sz="800" dirty="0">
                <a:solidFill>
                  <a:schemeClr val="tx1"/>
                </a:solidFill>
                <a:latin typeface="Times New Roman" panose="02020603050405020304" pitchFamily="18" charset="0"/>
                <a:cs typeface="Times New Roman" panose="02020603050405020304" pitchFamily="18" charset="0"/>
              </a:rPr>
              <a:t> attribute is set to </a:t>
            </a:r>
            <a:r>
              <a:rPr lang="en-US" altLang="en-US" sz="800" b="1" dirty="0">
                <a:solidFill>
                  <a:schemeClr val="tx1"/>
                </a:solidFill>
                <a:latin typeface="Times New Roman" panose="02020603050405020304" pitchFamily="18" charset="0"/>
                <a:cs typeface="Times New Roman" panose="02020603050405020304" pitchFamily="18" charset="0"/>
              </a:rPr>
              <a:t>True</a:t>
            </a:r>
            <a:r>
              <a:rPr lang="en-US" altLang="en-US" sz="800" dirty="0">
                <a:solidFill>
                  <a:schemeClr val="tx1"/>
                </a:solidFill>
                <a:latin typeface="Times New Roman" panose="02020603050405020304" pitchFamily="18" charset="0"/>
                <a:cs typeface="Times New Roman" panose="02020603050405020304" pitchFamily="18" charset="0"/>
              </a:rPr>
              <a:t> and </a:t>
            </a:r>
            <a:r>
              <a:rPr lang="en-US" altLang="en-US" sz="800" b="1" dirty="0">
                <a:solidFill>
                  <a:schemeClr val="tx1"/>
                </a:solidFill>
                <a:latin typeface="Times New Roman" panose="02020603050405020304" pitchFamily="18" charset="0"/>
                <a:cs typeface="Times New Roman" panose="02020603050405020304" pitchFamily="18" charset="0"/>
              </a:rPr>
              <a:t>action</a:t>
            </a:r>
            <a:r>
              <a:rPr lang="en-US" altLang="en-US" sz="800" dirty="0">
                <a:solidFill>
                  <a:schemeClr val="tx1"/>
                </a:solidFill>
                <a:latin typeface="Times New Roman" panose="02020603050405020304" pitchFamily="18" charset="0"/>
                <a:cs typeface="Times New Roman" panose="02020603050405020304" pitchFamily="18" charset="0"/>
              </a:rPr>
              <a:t> is set to </a:t>
            </a:r>
            <a:r>
              <a:rPr lang="en-US" altLang="en-US" sz="800" b="1" dirty="0">
                <a:solidFill>
                  <a:schemeClr val="tx1"/>
                </a:solidFill>
                <a:latin typeface="Times New Roman" panose="02020603050405020304" pitchFamily="18" charset="0"/>
                <a:cs typeface="Times New Roman" panose="02020603050405020304" pitchFamily="18" charset="0"/>
              </a:rPr>
              <a:t>True</a:t>
            </a:r>
            <a:r>
              <a:rPr lang="en-US" altLang="en-US" sz="800" dirty="0">
                <a:solidFill>
                  <a:schemeClr val="tx1"/>
                </a:solidFill>
                <a:latin typeface="Times New Roman" panose="02020603050405020304" pitchFamily="18" charset="0"/>
                <a:cs typeface="Times New Roman" panose="02020603050405020304" pitchFamily="18" charset="0"/>
              </a:rPr>
              <a:t> as well.</a:t>
            </a:r>
          </a:p>
          <a:p>
            <a:pPr lvl="0" algn="l" eaLnBrk="0" fontAlgn="base" hangingPunct="0">
              <a:spcBef>
                <a:spcPct val="0"/>
              </a:spcBef>
              <a:spcAft>
                <a:spcPct val="0"/>
              </a:spcAft>
              <a:buClrTx/>
              <a:buSzTx/>
              <a:buFontTx/>
              <a:buAutoNum type="arabicPeriod" startAt="5"/>
            </a:pPr>
            <a:r>
              <a:rPr lang="en-US" altLang="en-US" sz="800" dirty="0">
                <a:solidFill>
                  <a:schemeClr val="tx1"/>
                </a:solidFill>
                <a:latin typeface="Times New Roman" panose="02020603050405020304" pitchFamily="18" charset="0"/>
                <a:cs typeface="Times New Roman" panose="02020603050405020304" pitchFamily="18" charset="0"/>
              </a:rPr>
              <a:t>If the left mouse button is released (</a:t>
            </a:r>
            <a:r>
              <a:rPr lang="en-US" altLang="en-US" sz="800" b="1" dirty="0" err="1">
                <a:solidFill>
                  <a:schemeClr val="tx1"/>
                </a:solidFill>
                <a:latin typeface="Times New Roman" panose="02020603050405020304" pitchFamily="18" charset="0"/>
                <a:cs typeface="Times New Roman" panose="02020603050405020304" pitchFamily="18" charset="0"/>
              </a:rPr>
              <a:t>pygame.mouse.get_pressed</a:t>
            </a:r>
            <a:r>
              <a:rPr lang="en-US" altLang="en-US" sz="800" b="1" dirty="0">
                <a:solidFill>
                  <a:schemeClr val="tx1"/>
                </a:solidFill>
                <a:latin typeface="Times New Roman" panose="02020603050405020304" pitchFamily="18" charset="0"/>
                <a:cs typeface="Times New Roman" panose="02020603050405020304" pitchFamily="18" charset="0"/>
              </a:rPr>
              <a:t>()[0] == 0</a:t>
            </a:r>
            <a:r>
              <a:rPr lang="en-US" altLang="en-US" sz="800" dirty="0">
                <a:solidFill>
                  <a:schemeClr val="tx1"/>
                </a:solidFill>
                <a:latin typeface="Times New Roman" panose="02020603050405020304" pitchFamily="18" charset="0"/>
                <a:cs typeface="Times New Roman" panose="02020603050405020304" pitchFamily="18" charset="0"/>
              </a:rPr>
              <a:t>), the </a:t>
            </a:r>
            <a:r>
              <a:rPr lang="en-US" altLang="en-US" sz="800" b="1" dirty="0">
                <a:solidFill>
                  <a:schemeClr val="tx1"/>
                </a:solidFill>
                <a:latin typeface="Times New Roman" panose="02020603050405020304" pitchFamily="18" charset="0"/>
                <a:cs typeface="Times New Roman" panose="02020603050405020304" pitchFamily="18" charset="0"/>
              </a:rPr>
              <a:t>clicked</a:t>
            </a:r>
            <a:r>
              <a:rPr lang="en-US" altLang="en-US" sz="800" dirty="0">
                <a:solidFill>
                  <a:schemeClr val="tx1"/>
                </a:solidFill>
                <a:latin typeface="Times New Roman" panose="02020603050405020304" pitchFamily="18" charset="0"/>
                <a:cs typeface="Times New Roman" panose="02020603050405020304" pitchFamily="18" charset="0"/>
              </a:rPr>
              <a:t> attribute is set to </a:t>
            </a:r>
            <a:r>
              <a:rPr lang="en-US" altLang="en-US" sz="800" b="1" dirty="0">
                <a:solidFill>
                  <a:schemeClr val="tx1"/>
                </a:solidFill>
                <a:latin typeface="Times New Roman" panose="02020603050405020304" pitchFamily="18" charset="0"/>
                <a:cs typeface="Times New Roman" panose="02020603050405020304" pitchFamily="18" charset="0"/>
              </a:rPr>
              <a:t>False</a:t>
            </a:r>
            <a:r>
              <a:rPr lang="en-US" altLang="en-US" sz="800" dirty="0">
                <a:solidFill>
                  <a:schemeClr val="tx1"/>
                </a:solidFill>
                <a:latin typeface="Times New Roman" panose="02020603050405020304" pitchFamily="18" charset="0"/>
                <a:cs typeface="Times New Roman" panose="02020603050405020304" pitchFamily="18" charset="0"/>
              </a:rPr>
              <a:t>.</a:t>
            </a:r>
          </a:p>
          <a:p>
            <a:pPr lvl="0" algn="l" eaLnBrk="0" fontAlgn="base" hangingPunct="0">
              <a:spcBef>
                <a:spcPct val="0"/>
              </a:spcBef>
              <a:spcAft>
                <a:spcPct val="0"/>
              </a:spcAft>
              <a:buClrTx/>
              <a:buSzTx/>
              <a:buFontTx/>
              <a:buAutoNum type="arabicPeriod" startAt="6"/>
            </a:pPr>
            <a:r>
              <a:rPr lang="en-US" altLang="en-US" sz="800" dirty="0">
                <a:solidFill>
                  <a:schemeClr val="tx1"/>
                </a:solidFill>
                <a:latin typeface="Times New Roman" panose="02020603050405020304" pitchFamily="18" charset="0"/>
                <a:cs typeface="Times New Roman" panose="02020603050405020304" pitchFamily="18" charset="0"/>
              </a:rPr>
              <a:t>Finally, the button image is drawn on the </a:t>
            </a:r>
            <a:r>
              <a:rPr lang="en-US" altLang="en-US" sz="800" b="1" dirty="0">
                <a:solidFill>
                  <a:schemeClr val="tx1"/>
                </a:solidFill>
                <a:latin typeface="Times New Roman" panose="02020603050405020304" pitchFamily="18" charset="0"/>
                <a:cs typeface="Times New Roman" panose="02020603050405020304" pitchFamily="18" charset="0"/>
              </a:rPr>
              <a:t>surface</a:t>
            </a:r>
            <a:r>
              <a:rPr lang="en-US" altLang="en-US" sz="800" dirty="0">
                <a:solidFill>
                  <a:schemeClr val="tx1"/>
                </a:solidFill>
                <a:latin typeface="Times New Roman" panose="02020603050405020304" pitchFamily="18" charset="0"/>
                <a:cs typeface="Times New Roman" panose="02020603050405020304" pitchFamily="18" charset="0"/>
              </a:rPr>
              <a:t> using </a:t>
            </a:r>
            <a:r>
              <a:rPr lang="en-US" altLang="en-US" sz="800" b="1" dirty="0" err="1">
                <a:solidFill>
                  <a:schemeClr val="tx1"/>
                </a:solidFill>
                <a:latin typeface="Times New Roman" panose="02020603050405020304" pitchFamily="18" charset="0"/>
                <a:cs typeface="Times New Roman" panose="02020603050405020304" pitchFamily="18" charset="0"/>
              </a:rPr>
              <a:t>surface.blit</a:t>
            </a:r>
            <a:r>
              <a:rPr lang="en-US" altLang="en-US" sz="800" b="1" dirty="0">
                <a:solidFill>
                  <a:schemeClr val="tx1"/>
                </a:solidFill>
                <a:latin typeface="Times New Roman" panose="02020603050405020304" pitchFamily="18" charset="0"/>
                <a:cs typeface="Times New Roman" panose="02020603050405020304" pitchFamily="18" charset="0"/>
              </a:rPr>
              <a:t>(</a:t>
            </a:r>
            <a:r>
              <a:rPr lang="en-US" altLang="en-US" sz="800" b="1" dirty="0" err="1">
                <a:solidFill>
                  <a:schemeClr val="tx1"/>
                </a:solidFill>
                <a:latin typeface="Times New Roman" panose="02020603050405020304" pitchFamily="18" charset="0"/>
                <a:cs typeface="Times New Roman" panose="02020603050405020304" pitchFamily="18" charset="0"/>
              </a:rPr>
              <a:t>self.image</a:t>
            </a:r>
            <a:r>
              <a:rPr lang="en-US" altLang="en-US" sz="800" b="1" dirty="0">
                <a:solidFill>
                  <a:schemeClr val="tx1"/>
                </a:solidFill>
                <a:latin typeface="Times New Roman" panose="02020603050405020304" pitchFamily="18" charset="0"/>
                <a:cs typeface="Times New Roman" panose="02020603050405020304" pitchFamily="18" charset="0"/>
              </a:rPr>
              <a:t>, (</a:t>
            </a:r>
            <a:r>
              <a:rPr lang="en-US" altLang="en-US" sz="800" b="1" dirty="0" err="1">
                <a:solidFill>
                  <a:schemeClr val="tx1"/>
                </a:solidFill>
                <a:latin typeface="Times New Roman" panose="02020603050405020304" pitchFamily="18" charset="0"/>
                <a:cs typeface="Times New Roman" panose="02020603050405020304" pitchFamily="18" charset="0"/>
              </a:rPr>
              <a:t>self.rect.x</a:t>
            </a:r>
            <a:r>
              <a:rPr lang="en-US" altLang="en-US" sz="800" b="1" dirty="0">
                <a:solidFill>
                  <a:schemeClr val="tx1"/>
                </a:solidFill>
                <a:latin typeface="Times New Roman" panose="02020603050405020304" pitchFamily="18" charset="0"/>
                <a:cs typeface="Times New Roman" panose="02020603050405020304" pitchFamily="18" charset="0"/>
              </a:rPr>
              <a:t>, </a:t>
            </a:r>
            <a:r>
              <a:rPr lang="en-US" altLang="en-US" sz="800" b="1" dirty="0" err="1">
                <a:solidFill>
                  <a:schemeClr val="tx1"/>
                </a:solidFill>
                <a:latin typeface="Times New Roman" panose="02020603050405020304" pitchFamily="18" charset="0"/>
                <a:cs typeface="Times New Roman" panose="02020603050405020304" pitchFamily="18" charset="0"/>
              </a:rPr>
              <a:t>self.rect.y</a:t>
            </a:r>
            <a:r>
              <a:rPr lang="en-US" altLang="en-US" sz="800" b="1" dirty="0">
                <a:solidFill>
                  <a:schemeClr val="tx1"/>
                </a:solidFill>
                <a:latin typeface="Times New Roman" panose="02020603050405020304" pitchFamily="18" charset="0"/>
                <a:cs typeface="Times New Roman" panose="02020603050405020304" pitchFamily="18" charset="0"/>
              </a:rPr>
              <a:t>))</a:t>
            </a:r>
            <a:r>
              <a:rPr lang="en-US" altLang="en-US" sz="800" dirty="0">
                <a:solidFill>
                  <a:schemeClr val="tx1"/>
                </a:solidFill>
                <a:latin typeface="Times New Roman" panose="02020603050405020304" pitchFamily="18" charset="0"/>
                <a:cs typeface="Times New Roman" panose="02020603050405020304" pitchFamily="18" charset="0"/>
              </a:rPr>
              <a:t>.</a:t>
            </a:r>
          </a:p>
          <a:p>
            <a:pPr lvl="0" algn="l" eaLnBrk="0" fontAlgn="base" hangingPunct="0">
              <a:spcBef>
                <a:spcPct val="0"/>
              </a:spcBef>
              <a:spcAft>
                <a:spcPct val="0"/>
              </a:spcAft>
              <a:buClrTx/>
              <a:buSzTx/>
              <a:buFontTx/>
              <a:buAutoNum type="arabicPeriod" startAt="7"/>
            </a:pPr>
            <a:r>
              <a:rPr lang="en-US" altLang="en-US" sz="800" dirty="0">
                <a:solidFill>
                  <a:schemeClr val="tx1"/>
                </a:solidFill>
                <a:latin typeface="Times New Roman" panose="02020603050405020304" pitchFamily="18" charset="0"/>
                <a:cs typeface="Times New Roman" panose="02020603050405020304" pitchFamily="18" charset="0"/>
              </a:rPr>
              <a:t>The method returns the </a:t>
            </a:r>
            <a:r>
              <a:rPr lang="en-US" altLang="en-US" sz="800" b="1" dirty="0">
                <a:solidFill>
                  <a:schemeClr val="tx1"/>
                </a:solidFill>
                <a:latin typeface="Times New Roman" panose="02020603050405020304" pitchFamily="18" charset="0"/>
                <a:cs typeface="Times New Roman" panose="02020603050405020304" pitchFamily="18" charset="0"/>
              </a:rPr>
              <a:t>action</a:t>
            </a:r>
            <a:r>
              <a:rPr lang="en-US" altLang="en-US" sz="800" dirty="0">
                <a:solidFill>
                  <a:schemeClr val="tx1"/>
                </a:solidFill>
                <a:latin typeface="Times New Roman" panose="02020603050405020304" pitchFamily="18" charset="0"/>
                <a:cs typeface="Times New Roman" panose="02020603050405020304" pitchFamily="18" charset="0"/>
              </a:rPr>
              <a:t> value, indicating whether the button was clicked (</a:t>
            </a:r>
            <a:r>
              <a:rPr lang="en-US" altLang="en-US" sz="800" b="1" dirty="0">
                <a:solidFill>
                  <a:schemeClr val="tx1"/>
                </a:solidFill>
                <a:latin typeface="Times New Roman" panose="02020603050405020304" pitchFamily="18" charset="0"/>
                <a:cs typeface="Times New Roman" panose="02020603050405020304" pitchFamily="18" charset="0"/>
              </a:rPr>
              <a:t>True</a:t>
            </a:r>
            <a:r>
              <a:rPr lang="en-US" altLang="en-US" sz="800" dirty="0">
                <a:solidFill>
                  <a:schemeClr val="tx1"/>
                </a:solidFill>
                <a:latin typeface="Times New Roman" panose="02020603050405020304" pitchFamily="18" charset="0"/>
                <a:cs typeface="Times New Roman" panose="02020603050405020304" pitchFamily="18" charset="0"/>
              </a:rPr>
              <a:t>) or not (</a:t>
            </a:r>
            <a:r>
              <a:rPr lang="en-US" altLang="en-US" sz="800" b="1" dirty="0">
                <a:solidFill>
                  <a:schemeClr val="tx1"/>
                </a:solidFill>
                <a:latin typeface="Times New Roman" panose="02020603050405020304" pitchFamily="18" charset="0"/>
                <a:cs typeface="Times New Roman" panose="02020603050405020304" pitchFamily="18" charset="0"/>
              </a:rPr>
              <a:t>False</a:t>
            </a:r>
            <a:r>
              <a:rPr lang="en-US" altLang="en-US" sz="800" dirty="0">
                <a:solidFill>
                  <a:schemeClr val="tx1"/>
                </a:solidFill>
                <a:latin typeface="Times New Roman" panose="02020603050405020304" pitchFamily="18" charset="0"/>
                <a:cs typeface="Times New Roman" panose="02020603050405020304" pitchFamily="18" charset="0"/>
              </a:rPr>
              <a:t>).</a:t>
            </a:r>
          </a:p>
          <a:p>
            <a:endParaRPr lang="en-US" dirty="0"/>
          </a:p>
        </p:txBody>
      </p:sp>
      <p:sp>
        <p:nvSpPr>
          <p:cNvPr id="3" name="Rectangle 1"/>
          <p:cNvSpPr>
            <a:spLocks noChangeArrowheads="1"/>
          </p:cNvSpPr>
          <p:nvPr/>
        </p:nvSpPr>
        <p:spPr bwMode="auto">
          <a:xfrm>
            <a:off x="0" y="-338811"/>
            <a:ext cx="65" cy="677623"/>
          </a:xfrm>
          <a:prstGeom prst="rect">
            <a:avLst/>
          </a:prstGeom>
          <a:solidFill>
            <a:srgbClr val="44465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Google Shape;2308;p43"/>
          <p:cNvSpPr txBox="1">
            <a:spLocks/>
          </p:cNvSpPr>
          <p:nvPr/>
        </p:nvSpPr>
        <p:spPr>
          <a:xfrm>
            <a:off x="4283766" y="3677030"/>
            <a:ext cx="3523965"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n-US" sz="1200" dirty="0"/>
              <a:t>T</a:t>
            </a:r>
            <a:r>
              <a:rPr lang="en-US" sz="1200" dirty="0" smtClean="0"/>
              <a:t>his </a:t>
            </a:r>
            <a:r>
              <a:rPr lang="en-US" sz="1200" dirty="0"/>
              <a:t>code provides a basic implementation for a clickable button in </a:t>
            </a:r>
            <a:r>
              <a:rPr lang="en-US" sz="1200" dirty="0" smtClean="0"/>
              <a:t>the snake game, </a:t>
            </a:r>
            <a:r>
              <a:rPr lang="en-US" sz="1200" dirty="0"/>
              <a:t>allowing you to check if the button is clicked and perform corresponding actions </a:t>
            </a:r>
            <a:r>
              <a:rPr lang="en-US" sz="1200" dirty="0" smtClean="0"/>
              <a:t>in the game.</a:t>
            </a:r>
            <a:endParaRPr lang="en-US" sz="1200" dirty="0"/>
          </a:p>
        </p:txBody>
      </p:sp>
    </p:spTree>
    <p:extLst>
      <p:ext uri="{BB962C8B-B14F-4D97-AF65-F5344CB8AC3E}">
        <p14:creationId xmlns:p14="http://schemas.microsoft.com/office/powerpoint/2010/main" val="4318172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06"/>
        <p:cNvGrpSpPr/>
        <p:nvPr/>
      </p:nvGrpSpPr>
      <p:grpSpPr>
        <a:xfrm>
          <a:off x="0" y="0"/>
          <a:ext cx="0" cy="0"/>
          <a:chOff x="0" y="0"/>
          <a:chExt cx="0" cy="0"/>
        </a:xfrm>
      </p:grpSpPr>
      <p:sp>
        <p:nvSpPr>
          <p:cNvPr id="2308" name="Google Shape;2308;p43"/>
          <p:cNvSpPr txBox="1">
            <a:spLocks noGrp="1"/>
          </p:cNvSpPr>
          <p:nvPr>
            <p:ph type="title"/>
          </p:nvPr>
        </p:nvSpPr>
        <p:spPr/>
        <p:txBody>
          <a:bodyPr/>
          <a:lstStyle/>
          <a:p>
            <a:pPr lvl="0"/>
            <a:r>
              <a:rPr lang="en-US" dirty="0" smtClean="0"/>
              <a:t>THE IMPLEMENTATION (CODE)</a:t>
            </a:r>
            <a:endParaRPr lang="en-US" dirty="0"/>
          </a:p>
        </p:txBody>
      </p:sp>
      <p:sp>
        <p:nvSpPr>
          <p:cNvPr id="2309" name="Google Shape;2309;p43"/>
          <p:cNvSpPr txBox="1"/>
          <p:nvPr/>
        </p:nvSpPr>
        <p:spPr>
          <a:xfrm>
            <a:off x="6372177" y="3145536"/>
            <a:ext cx="877800" cy="53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lt1"/>
                </a:solidFill>
                <a:latin typeface="Barlow Semi Condensed Medium"/>
                <a:ea typeface="Barlow Semi Condensed Medium"/>
                <a:cs typeface="Barlow Semi Condensed Medium"/>
                <a:sym typeface="Barlow Semi Condensed Medium"/>
              </a:rPr>
              <a:t>45K</a:t>
            </a:r>
            <a:endParaRPr sz="3000">
              <a:solidFill>
                <a:schemeClr val="lt1"/>
              </a:solidFill>
              <a:latin typeface="Barlow Semi Condensed Medium"/>
              <a:ea typeface="Barlow Semi Condensed Medium"/>
              <a:cs typeface="Barlow Semi Condensed Medium"/>
              <a:sym typeface="Barlow Semi Condensed Medium"/>
            </a:endParaRPr>
          </a:p>
        </p:txBody>
      </p:sp>
      <p:sp>
        <p:nvSpPr>
          <p:cNvPr id="2319" name="Google Shape;2319;p43"/>
          <p:cNvSpPr txBox="1"/>
          <p:nvPr/>
        </p:nvSpPr>
        <p:spPr>
          <a:xfrm>
            <a:off x="6375459" y="3144442"/>
            <a:ext cx="879300" cy="52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a:solidFill>
                  <a:schemeClr val="lt1"/>
                </a:solidFill>
                <a:latin typeface="Barlow Semi Condensed Medium"/>
                <a:ea typeface="Barlow Semi Condensed Medium"/>
                <a:cs typeface="Barlow Semi Condensed Medium"/>
                <a:sym typeface="Barlow Semi Condensed Medium"/>
              </a:rPr>
              <a:t>10%</a:t>
            </a:r>
            <a:endParaRPr sz="2700">
              <a:solidFill>
                <a:schemeClr val="lt1"/>
              </a:solidFill>
              <a:latin typeface="Barlow Semi Condensed Medium"/>
              <a:ea typeface="Barlow Semi Condensed Medium"/>
              <a:cs typeface="Barlow Semi Condensed Medium"/>
              <a:sym typeface="Barlow Semi Condensed Medium"/>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6480" y="1084856"/>
            <a:ext cx="3745277" cy="3260542"/>
          </a:xfrm>
          <a:prstGeom prst="rect">
            <a:avLst/>
          </a:prstGeom>
        </p:spPr>
      </p:pic>
      <p:sp>
        <p:nvSpPr>
          <p:cNvPr id="6" name="Google Shape;2308;p43"/>
          <p:cNvSpPr txBox="1">
            <a:spLocks/>
          </p:cNvSpPr>
          <p:nvPr/>
        </p:nvSpPr>
        <p:spPr>
          <a:xfrm>
            <a:off x="4611757" y="911028"/>
            <a:ext cx="3762429"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n-US" dirty="0">
                <a:latin typeface="Times New Roman" panose="02020603050405020304" pitchFamily="18" charset="0"/>
                <a:cs typeface="Times New Roman" panose="02020603050405020304" pitchFamily="18" charset="0"/>
              </a:rPr>
              <a:t>T</a:t>
            </a:r>
            <a:r>
              <a:rPr lang="en-US" dirty="0" smtClean="0">
                <a:latin typeface="Times New Roman" panose="02020603050405020304" pitchFamily="18" charset="0"/>
                <a:cs typeface="Times New Roman" panose="02020603050405020304" pitchFamily="18" charset="0"/>
              </a:rPr>
              <a:t>his </a:t>
            </a:r>
            <a:r>
              <a:rPr lang="en-US" dirty="0">
                <a:latin typeface="Times New Roman" panose="02020603050405020304" pitchFamily="18" charset="0"/>
                <a:cs typeface="Times New Roman" panose="02020603050405020304" pitchFamily="18" charset="0"/>
              </a:rPr>
              <a:t>code initializes </a:t>
            </a:r>
            <a:r>
              <a:rPr lang="en-US" dirty="0" err="1">
                <a:latin typeface="Times New Roman" panose="02020603050405020304" pitchFamily="18" charset="0"/>
                <a:cs typeface="Times New Roman" panose="02020603050405020304" pitchFamily="18" charset="0"/>
              </a:rPr>
              <a:t>Pygame</a:t>
            </a:r>
            <a:r>
              <a:rPr lang="en-US" dirty="0">
                <a:latin typeface="Times New Roman" panose="02020603050405020304" pitchFamily="18" charset="0"/>
                <a:cs typeface="Times New Roman" panose="02020603050405020304" pitchFamily="18" charset="0"/>
              </a:rPr>
              <a:t>, sets up the game window/screen, loads images and fonts, and sets up a timer for generating custom events to update the game screen.</a:t>
            </a:r>
          </a:p>
        </p:txBody>
      </p:sp>
    </p:spTree>
    <p:extLst>
      <p:ext uri="{BB962C8B-B14F-4D97-AF65-F5344CB8AC3E}">
        <p14:creationId xmlns:p14="http://schemas.microsoft.com/office/powerpoint/2010/main" val="24044071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9"/>
        <p:cNvGrpSpPr/>
        <p:nvPr/>
      </p:nvGrpSpPr>
      <p:grpSpPr>
        <a:xfrm>
          <a:off x="0" y="0"/>
          <a:ext cx="0" cy="0"/>
          <a:chOff x="0" y="0"/>
          <a:chExt cx="0" cy="0"/>
        </a:xfrm>
      </p:grpSpPr>
      <p:sp>
        <p:nvSpPr>
          <p:cNvPr id="1890" name="Google Shape;1890;p36"/>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GITHUB</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425" y="1214311"/>
            <a:ext cx="7972426" cy="2395663"/>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06"/>
        <p:cNvGrpSpPr/>
        <p:nvPr/>
      </p:nvGrpSpPr>
      <p:grpSpPr>
        <a:xfrm>
          <a:off x="0" y="0"/>
          <a:ext cx="0" cy="0"/>
          <a:chOff x="0" y="0"/>
          <a:chExt cx="0" cy="0"/>
        </a:xfrm>
      </p:grpSpPr>
      <p:sp>
        <p:nvSpPr>
          <p:cNvPr id="2308" name="Google Shape;2308;p43"/>
          <p:cNvSpPr txBox="1">
            <a:spLocks noGrp="1"/>
          </p:cNvSpPr>
          <p:nvPr>
            <p:ph type="title"/>
          </p:nvPr>
        </p:nvSpPr>
        <p:spPr/>
        <p:txBody>
          <a:bodyPr/>
          <a:lstStyle/>
          <a:p>
            <a:pPr lvl="0"/>
            <a:r>
              <a:rPr lang="en-US" dirty="0" smtClean="0"/>
              <a:t>THE IMPLEMENTATION (CODE)</a:t>
            </a:r>
            <a:endParaRPr lang="en-US" dirty="0"/>
          </a:p>
        </p:txBody>
      </p:sp>
      <p:sp>
        <p:nvSpPr>
          <p:cNvPr id="2309" name="Google Shape;2309;p43"/>
          <p:cNvSpPr txBox="1"/>
          <p:nvPr/>
        </p:nvSpPr>
        <p:spPr>
          <a:xfrm>
            <a:off x="6372177" y="3145536"/>
            <a:ext cx="877800" cy="53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lt1"/>
                </a:solidFill>
                <a:latin typeface="Barlow Semi Condensed Medium"/>
                <a:ea typeface="Barlow Semi Condensed Medium"/>
                <a:cs typeface="Barlow Semi Condensed Medium"/>
                <a:sym typeface="Barlow Semi Condensed Medium"/>
              </a:rPr>
              <a:t>45K</a:t>
            </a:r>
            <a:endParaRPr sz="3000">
              <a:solidFill>
                <a:schemeClr val="lt1"/>
              </a:solidFill>
              <a:latin typeface="Barlow Semi Condensed Medium"/>
              <a:ea typeface="Barlow Semi Condensed Medium"/>
              <a:cs typeface="Barlow Semi Condensed Medium"/>
              <a:sym typeface="Barlow Semi Condensed Medium"/>
            </a:endParaRPr>
          </a:p>
        </p:txBody>
      </p:sp>
      <p:sp>
        <p:nvSpPr>
          <p:cNvPr id="2319" name="Google Shape;2319;p43"/>
          <p:cNvSpPr txBox="1"/>
          <p:nvPr/>
        </p:nvSpPr>
        <p:spPr>
          <a:xfrm>
            <a:off x="6375459" y="3144442"/>
            <a:ext cx="879300" cy="52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a:solidFill>
                  <a:schemeClr val="lt1"/>
                </a:solidFill>
                <a:latin typeface="Barlow Semi Condensed Medium"/>
                <a:ea typeface="Barlow Semi Condensed Medium"/>
                <a:cs typeface="Barlow Semi Condensed Medium"/>
                <a:sym typeface="Barlow Semi Condensed Medium"/>
              </a:rPr>
              <a:t>10%</a:t>
            </a:r>
            <a:endParaRPr sz="2700">
              <a:solidFill>
                <a:schemeClr val="lt1"/>
              </a:solidFill>
              <a:latin typeface="Barlow Semi Condensed Medium"/>
              <a:ea typeface="Barlow Semi Condensed Medium"/>
              <a:cs typeface="Barlow Semi Condensed Medium"/>
              <a:sym typeface="Barlow Semi Condensed Medium"/>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5150" y="911028"/>
            <a:ext cx="5614372" cy="2722838"/>
          </a:xfrm>
          <a:prstGeom prst="rect">
            <a:avLst/>
          </a:prstGeom>
        </p:spPr>
      </p:pic>
      <p:sp>
        <p:nvSpPr>
          <p:cNvPr id="6" name="Google Shape;2308;p43"/>
          <p:cNvSpPr txBox="1">
            <a:spLocks/>
          </p:cNvSpPr>
          <p:nvPr/>
        </p:nvSpPr>
        <p:spPr>
          <a:xfrm>
            <a:off x="1528614" y="3677030"/>
            <a:ext cx="54969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n-US" sz="1600" dirty="0">
                <a:latin typeface="Times New Roman" panose="02020603050405020304" pitchFamily="18" charset="0"/>
                <a:cs typeface="Times New Roman" panose="02020603050405020304" pitchFamily="18" charset="0"/>
              </a:rPr>
              <a:t>T</a:t>
            </a:r>
            <a:r>
              <a:rPr lang="en-US" sz="1600" dirty="0" smtClean="0">
                <a:latin typeface="Times New Roman" panose="02020603050405020304" pitchFamily="18" charset="0"/>
                <a:cs typeface="Times New Roman" panose="02020603050405020304" pitchFamily="18" charset="0"/>
              </a:rPr>
              <a:t>his </a:t>
            </a:r>
            <a:r>
              <a:rPr lang="en-US" sz="1600" dirty="0">
                <a:latin typeface="Times New Roman" panose="02020603050405020304" pitchFamily="18" charset="0"/>
                <a:cs typeface="Times New Roman" panose="02020603050405020304" pitchFamily="18" charset="0"/>
              </a:rPr>
              <a:t>code sets up the initial state of the snake object, including its body segments, direction, and images representing different parts of the snake's body. It also loads the necessary images and sound for rendering and interacting with the snake in the game.</a:t>
            </a:r>
          </a:p>
        </p:txBody>
      </p:sp>
    </p:spTree>
    <p:extLst>
      <p:ext uri="{BB962C8B-B14F-4D97-AF65-F5344CB8AC3E}">
        <p14:creationId xmlns:p14="http://schemas.microsoft.com/office/powerpoint/2010/main" val="3165097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06"/>
        <p:cNvGrpSpPr/>
        <p:nvPr/>
      </p:nvGrpSpPr>
      <p:grpSpPr>
        <a:xfrm>
          <a:off x="0" y="0"/>
          <a:ext cx="0" cy="0"/>
          <a:chOff x="0" y="0"/>
          <a:chExt cx="0" cy="0"/>
        </a:xfrm>
      </p:grpSpPr>
      <p:sp>
        <p:nvSpPr>
          <p:cNvPr id="2308" name="Google Shape;2308;p43"/>
          <p:cNvSpPr txBox="1">
            <a:spLocks noGrp="1"/>
          </p:cNvSpPr>
          <p:nvPr>
            <p:ph type="title"/>
          </p:nvPr>
        </p:nvSpPr>
        <p:spPr/>
        <p:txBody>
          <a:bodyPr/>
          <a:lstStyle/>
          <a:p>
            <a:pPr lvl="0"/>
            <a:r>
              <a:rPr lang="en-US" dirty="0" smtClean="0"/>
              <a:t>THE IMPLEMENTATION (CODE)</a:t>
            </a:r>
            <a:endParaRPr lang="en-US" dirty="0"/>
          </a:p>
        </p:txBody>
      </p:sp>
      <p:sp>
        <p:nvSpPr>
          <p:cNvPr id="2309" name="Google Shape;2309;p43"/>
          <p:cNvSpPr txBox="1"/>
          <p:nvPr/>
        </p:nvSpPr>
        <p:spPr>
          <a:xfrm>
            <a:off x="6372177" y="3145536"/>
            <a:ext cx="877800" cy="53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lt1"/>
                </a:solidFill>
                <a:latin typeface="Barlow Semi Condensed Medium"/>
                <a:ea typeface="Barlow Semi Condensed Medium"/>
                <a:cs typeface="Barlow Semi Condensed Medium"/>
                <a:sym typeface="Barlow Semi Condensed Medium"/>
              </a:rPr>
              <a:t>45K</a:t>
            </a:r>
            <a:endParaRPr sz="3000">
              <a:solidFill>
                <a:schemeClr val="lt1"/>
              </a:solidFill>
              <a:latin typeface="Barlow Semi Condensed Medium"/>
              <a:ea typeface="Barlow Semi Condensed Medium"/>
              <a:cs typeface="Barlow Semi Condensed Medium"/>
              <a:sym typeface="Barlow Semi Condensed Medium"/>
            </a:endParaRPr>
          </a:p>
        </p:txBody>
      </p:sp>
      <p:sp>
        <p:nvSpPr>
          <p:cNvPr id="2319" name="Google Shape;2319;p43"/>
          <p:cNvSpPr txBox="1"/>
          <p:nvPr/>
        </p:nvSpPr>
        <p:spPr>
          <a:xfrm>
            <a:off x="6375459" y="3144442"/>
            <a:ext cx="879300" cy="52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a:solidFill>
                  <a:schemeClr val="lt1"/>
                </a:solidFill>
                <a:latin typeface="Barlow Semi Condensed Medium"/>
                <a:ea typeface="Barlow Semi Condensed Medium"/>
                <a:cs typeface="Barlow Semi Condensed Medium"/>
                <a:sym typeface="Barlow Semi Condensed Medium"/>
              </a:rPr>
              <a:t>10%</a:t>
            </a:r>
            <a:endParaRPr sz="2700">
              <a:solidFill>
                <a:schemeClr val="lt1"/>
              </a:solidFill>
              <a:latin typeface="Barlow Semi Condensed Medium"/>
              <a:ea typeface="Barlow Semi Condensed Medium"/>
              <a:cs typeface="Barlow Semi Condensed Medium"/>
              <a:sym typeface="Barlow Semi Condensed Medium"/>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1971" y="911027"/>
            <a:ext cx="5289620" cy="3372737"/>
          </a:xfrm>
          <a:prstGeom prst="rect">
            <a:avLst/>
          </a:prstGeom>
        </p:spPr>
      </p:pic>
      <p:sp>
        <p:nvSpPr>
          <p:cNvPr id="6" name="Google Shape;2308;p43"/>
          <p:cNvSpPr txBox="1">
            <a:spLocks/>
          </p:cNvSpPr>
          <p:nvPr/>
        </p:nvSpPr>
        <p:spPr>
          <a:xfrm>
            <a:off x="1528614" y="4159815"/>
            <a:ext cx="54969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n-US" sz="1200" dirty="0">
                <a:latin typeface="Times New Roman" panose="02020603050405020304" pitchFamily="18" charset="0"/>
                <a:cs typeface="Times New Roman" panose="02020603050405020304" pitchFamily="18" charset="0"/>
              </a:rPr>
              <a:t>T</a:t>
            </a:r>
            <a:r>
              <a:rPr lang="en-US" sz="1200" dirty="0" smtClean="0">
                <a:latin typeface="Times New Roman" panose="02020603050405020304" pitchFamily="18" charset="0"/>
                <a:cs typeface="Times New Roman" panose="02020603050405020304" pitchFamily="18" charset="0"/>
              </a:rPr>
              <a:t>he </a:t>
            </a:r>
            <a:r>
              <a:rPr lang="en-US" sz="1200" dirty="0">
                <a:latin typeface="Times New Roman" panose="02020603050405020304" pitchFamily="18" charset="0"/>
                <a:cs typeface="Times New Roman" panose="02020603050405020304" pitchFamily="18" charset="0"/>
              </a:rPr>
              <a:t>snake's body will be drawn on the game screen according to its current state, including the head, tail, and body segments with appropriate graphics based on their positions and connections.</a:t>
            </a:r>
          </a:p>
        </p:txBody>
      </p:sp>
    </p:spTree>
    <p:extLst>
      <p:ext uri="{BB962C8B-B14F-4D97-AF65-F5344CB8AC3E}">
        <p14:creationId xmlns:p14="http://schemas.microsoft.com/office/powerpoint/2010/main" val="16859890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06"/>
        <p:cNvGrpSpPr/>
        <p:nvPr/>
      </p:nvGrpSpPr>
      <p:grpSpPr>
        <a:xfrm>
          <a:off x="0" y="0"/>
          <a:ext cx="0" cy="0"/>
          <a:chOff x="0" y="0"/>
          <a:chExt cx="0" cy="0"/>
        </a:xfrm>
      </p:grpSpPr>
      <p:sp>
        <p:nvSpPr>
          <p:cNvPr id="2308" name="Google Shape;2308;p43"/>
          <p:cNvSpPr txBox="1">
            <a:spLocks noGrp="1"/>
          </p:cNvSpPr>
          <p:nvPr>
            <p:ph type="title"/>
          </p:nvPr>
        </p:nvSpPr>
        <p:spPr/>
        <p:txBody>
          <a:bodyPr/>
          <a:lstStyle/>
          <a:p>
            <a:pPr lvl="0"/>
            <a:r>
              <a:rPr lang="en-US" dirty="0" smtClean="0"/>
              <a:t>THE IMPLEMENTATION (CODE)</a:t>
            </a:r>
            <a:endParaRPr lang="en-US" dirty="0"/>
          </a:p>
        </p:txBody>
      </p:sp>
      <p:sp>
        <p:nvSpPr>
          <p:cNvPr id="2309" name="Google Shape;2309;p43"/>
          <p:cNvSpPr txBox="1"/>
          <p:nvPr/>
        </p:nvSpPr>
        <p:spPr>
          <a:xfrm>
            <a:off x="6372177" y="3145536"/>
            <a:ext cx="877800" cy="53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lt1"/>
                </a:solidFill>
                <a:latin typeface="Barlow Semi Condensed Medium"/>
                <a:ea typeface="Barlow Semi Condensed Medium"/>
                <a:cs typeface="Barlow Semi Condensed Medium"/>
                <a:sym typeface="Barlow Semi Condensed Medium"/>
              </a:rPr>
              <a:t>45K</a:t>
            </a:r>
            <a:endParaRPr sz="3000">
              <a:solidFill>
                <a:schemeClr val="lt1"/>
              </a:solidFill>
              <a:latin typeface="Barlow Semi Condensed Medium"/>
              <a:ea typeface="Barlow Semi Condensed Medium"/>
              <a:cs typeface="Barlow Semi Condensed Medium"/>
              <a:sym typeface="Barlow Semi Condensed Medium"/>
            </a:endParaRPr>
          </a:p>
        </p:txBody>
      </p:sp>
      <p:sp>
        <p:nvSpPr>
          <p:cNvPr id="2319" name="Google Shape;2319;p43"/>
          <p:cNvSpPr txBox="1"/>
          <p:nvPr/>
        </p:nvSpPr>
        <p:spPr>
          <a:xfrm>
            <a:off x="6375459" y="3144442"/>
            <a:ext cx="879300" cy="52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a:solidFill>
                  <a:schemeClr val="lt1"/>
                </a:solidFill>
                <a:latin typeface="Barlow Semi Condensed Medium"/>
                <a:ea typeface="Barlow Semi Condensed Medium"/>
                <a:cs typeface="Barlow Semi Condensed Medium"/>
                <a:sym typeface="Barlow Semi Condensed Medium"/>
              </a:rPr>
              <a:t>10%</a:t>
            </a:r>
            <a:endParaRPr sz="2700">
              <a:solidFill>
                <a:schemeClr val="lt1"/>
              </a:solidFill>
              <a:latin typeface="Barlow Semi Condensed Medium"/>
              <a:ea typeface="Barlow Semi Condensed Medium"/>
              <a:cs typeface="Barlow Semi Condensed Medium"/>
              <a:sym typeface="Barlow Semi Condensed Medium"/>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8545" y="911028"/>
            <a:ext cx="3195099" cy="3826774"/>
          </a:xfrm>
          <a:prstGeom prst="rect">
            <a:avLst/>
          </a:prstGeom>
        </p:spPr>
      </p:pic>
      <p:sp>
        <p:nvSpPr>
          <p:cNvPr id="6" name="Google Shape;2308;p43"/>
          <p:cNvSpPr txBox="1">
            <a:spLocks/>
          </p:cNvSpPr>
          <p:nvPr/>
        </p:nvSpPr>
        <p:spPr>
          <a:xfrm>
            <a:off x="4385076" y="1168138"/>
            <a:ext cx="397420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n-US" sz="1800" dirty="0">
                <a:latin typeface="Times New Roman" panose="02020603050405020304" pitchFamily="18" charset="0"/>
                <a:cs typeface="Times New Roman" panose="02020603050405020304" pitchFamily="18" charset="0"/>
              </a:rPr>
              <a:t>T</a:t>
            </a:r>
            <a:r>
              <a:rPr lang="en-US" sz="1800" dirty="0" smtClean="0">
                <a:latin typeface="Times New Roman" panose="02020603050405020304" pitchFamily="18" charset="0"/>
                <a:cs typeface="Times New Roman" panose="02020603050405020304" pitchFamily="18" charset="0"/>
              </a:rPr>
              <a:t>hese </a:t>
            </a:r>
            <a:r>
              <a:rPr lang="en-US" sz="1800" dirty="0">
                <a:latin typeface="Times New Roman" panose="02020603050405020304" pitchFamily="18" charset="0"/>
                <a:cs typeface="Times New Roman" panose="02020603050405020304" pitchFamily="18" charset="0"/>
              </a:rPr>
              <a:t>methods are responsible for updating the graphics and state of the snake, moving it, adding new blocks, playing sound effects, and resetting its state.</a:t>
            </a:r>
          </a:p>
        </p:txBody>
      </p:sp>
    </p:spTree>
    <p:extLst>
      <p:ext uri="{BB962C8B-B14F-4D97-AF65-F5344CB8AC3E}">
        <p14:creationId xmlns:p14="http://schemas.microsoft.com/office/powerpoint/2010/main" val="34839139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06"/>
        <p:cNvGrpSpPr/>
        <p:nvPr/>
      </p:nvGrpSpPr>
      <p:grpSpPr>
        <a:xfrm>
          <a:off x="0" y="0"/>
          <a:ext cx="0" cy="0"/>
          <a:chOff x="0" y="0"/>
          <a:chExt cx="0" cy="0"/>
        </a:xfrm>
      </p:grpSpPr>
      <p:sp>
        <p:nvSpPr>
          <p:cNvPr id="2308" name="Google Shape;2308;p43"/>
          <p:cNvSpPr txBox="1">
            <a:spLocks noGrp="1"/>
          </p:cNvSpPr>
          <p:nvPr>
            <p:ph type="title"/>
          </p:nvPr>
        </p:nvSpPr>
        <p:spPr/>
        <p:txBody>
          <a:bodyPr/>
          <a:lstStyle/>
          <a:p>
            <a:pPr lvl="0"/>
            <a:r>
              <a:rPr lang="en-US" dirty="0" smtClean="0"/>
              <a:t>THE IMPLEMENTATION (CODE)</a:t>
            </a:r>
            <a:endParaRPr lang="en-US" dirty="0"/>
          </a:p>
        </p:txBody>
      </p:sp>
      <p:sp>
        <p:nvSpPr>
          <p:cNvPr id="2309" name="Google Shape;2309;p43"/>
          <p:cNvSpPr txBox="1"/>
          <p:nvPr/>
        </p:nvSpPr>
        <p:spPr>
          <a:xfrm>
            <a:off x="6372177" y="3145536"/>
            <a:ext cx="877800" cy="53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lt1"/>
                </a:solidFill>
                <a:latin typeface="Barlow Semi Condensed Medium"/>
                <a:ea typeface="Barlow Semi Condensed Medium"/>
                <a:cs typeface="Barlow Semi Condensed Medium"/>
                <a:sym typeface="Barlow Semi Condensed Medium"/>
              </a:rPr>
              <a:t>45K</a:t>
            </a:r>
            <a:endParaRPr sz="3000">
              <a:solidFill>
                <a:schemeClr val="lt1"/>
              </a:solidFill>
              <a:latin typeface="Barlow Semi Condensed Medium"/>
              <a:ea typeface="Barlow Semi Condensed Medium"/>
              <a:cs typeface="Barlow Semi Condensed Medium"/>
              <a:sym typeface="Barlow Semi Condensed Medium"/>
            </a:endParaRPr>
          </a:p>
        </p:txBody>
      </p:sp>
      <p:sp>
        <p:nvSpPr>
          <p:cNvPr id="2319" name="Google Shape;2319;p43"/>
          <p:cNvSpPr txBox="1"/>
          <p:nvPr/>
        </p:nvSpPr>
        <p:spPr>
          <a:xfrm>
            <a:off x="6375459" y="3144442"/>
            <a:ext cx="879300" cy="52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a:solidFill>
                  <a:schemeClr val="lt1"/>
                </a:solidFill>
                <a:latin typeface="Barlow Semi Condensed Medium"/>
                <a:ea typeface="Barlow Semi Condensed Medium"/>
                <a:cs typeface="Barlow Semi Condensed Medium"/>
                <a:sym typeface="Barlow Semi Condensed Medium"/>
              </a:rPr>
              <a:t>10%</a:t>
            </a:r>
            <a:endParaRPr sz="2700">
              <a:solidFill>
                <a:schemeClr val="lt1"/>
              </a:solidFill>
              <a:latin typeface="Barlow Semi Condensed Medium"/>
              <a:ea typeface="Barlow Semi Condensed Medium"/>
              <a:cs typeface="Barlow Semi Condensed Medium"/>
              <a:sym typeface="Barlow Semi Condensed Medium"/>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6751" y="911028"/>
            <a:ext cx="4489345" cy="2648320"/>
          </a:xfrm>
          <a:prstGeom prst="rect">
            <a:avLst/>
          </a:prstGeom>
        </p:spPr>
      </p:pic>
      <p:sp>
        <p:nvSpPr>
          <p:cNvPr id="6" name="Google Shape;2308;p43"/>
          <p:cNvSpPr txBox="1">
            <a:spLocks/>
          </p:cNvSpPr>
          <p:nvPr/>
        </p:nvSpPr>
        <p:spPr>
          <a:xfrm>
            <a:off x="1174351" y="3559348"/>
            <a:ext cx="6146024"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lvl="0"/>
            <a:r>
              <a:rPr lang="en-US" altLang="en-US" sz="1600" dirty="0" smtClean="0">
                <a:solidFill>
                  <a:schemeClr val="tx1"/>
                </a:solidFill>
                <a:latin typeface="Times New Roman" panose="02020603050405020304" pitchFamily="18" charset="0"/>
                <a:cs typeface="Times New Roman" panose="02020603050405020304" pitchFamily="18" charset="0"/>
              </a:rPr>
              <a:t>The </a:t>
            </a:r>
            <a:r>
              <a:rPr lang="en-US" altLang="en-US" sz="1600" b="1" dirty="0">
                <a:solidFill>
                  <a:schemeClr val="tx1"/>
                </a:solidFill>
                <a:latin typeface="Times New Roman" panose="02020603050405020304" pitchFamily="18" charset="0"/>
                <a:cs typeface="Times New Roman" panose="02020603050405020304" pitchFamily="18" charset="0"/>
              </a:rPr>
              <a:t>FRUIT</a:t>
            </a:r>
            <a:r>
              <a:rPr lang="en-US" altLang="en-US" sz="1600" dirty="0">
                <a:solidFill>
                  <a:schemeClr val="tx1"/>
                </a:solidFill>
                <a:latin typeface="Times New Roman" panose="02020603050405020304" pitchFamily="18" charset="0"/>
                <a:cs typeface="Times New Roman" panose="02020603050405020304" pitchFamily="18" charset="0"/>
              </a:rPr>
              <a:t> class is responsible for managing the fruit in the game. It initializes the fruit's position, allows for drawing the fruit on the screen, and provides a method to randomize the fruit's position when needed.</a:t>
            </a:r>
            <a:r>
              <a:rPr lang="en-US" altLang="en-US" sz="1000" dirty="0">
                <a:solidFill>
                  <a:schemeClr val="tx1"/>
                </a:solidFill>
                <a:latin typeface="Times New Roman" panose="02020603050405020304" pitchFamily="18" charset="0"/>
                <a:cs typeface="Times New Roman" panose="02020603050405020304" pitchFamily="18" charset="0"/>
              </a:rPr>
              <a:t> </a:t>
            </a:r>
            <a:endParaRPr lang="en-US" altLang="en-US" sz="2400" dirty="0">
              <a:solidFill>
                <a:schemeClr val="tx1"/>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100875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06"/>
        <p:cNvGrpSpPr/>
        <p:nvPr/>
      </p:nvGrpSpPr>
      <p:grpSpPr>
        <a:xfrm>
          <a:off x="0" y="0"/>
          <a:ext cx="0" cy="0"/>
          <a:chOff x="0" y="0"/>
          <a:chExt cx="0" cy="0"/>
        </a:xfrm>
      </p:grpSpPr>
      <p:sp>
        <p:nvSpPr>
          <p:cNvPr id="2308" name="Google Shape;2308;p43"/>
          <p:cNvSpPr txBox="1">
            <a:spLocks noGrp="1"/>
          </p:cNvSpPr>
          <p:nvPr>
            <p:ph type="title"/>
          </p:nvPr>
        </p:nvSpPr>
        <p:spPr/>
        <p:txBody>
          <a:bodyPr/>
          <a:lstStyle/>
          <a:p>
            <a:pPr lvl="0"/>
            <a:r>
              <a:rPr lang="en-US" dirty="0" smtClean="0"/>
              <a:t>THE IMPLEMENTATION (CODE)</a:t>
            </a:r>
            <a:endParaRPr lang="en-US" dirty="0"/>
          </a:p>
        </p:txBody>
      </p:sp>
      <p:sp>
        <p:nvSpPr>
          <p:cNvPr id="2309" name="Google Shape;2309;p43"/>
          <p:cNvSpPr txBox="1"/>
          <p:nvPr/>
        </p:nvSpPr>
        <p:spPr>
          <a:xfrm>
            <a:off x="6372177" y="3145536"/>
            <a:ext cx="877800" cy="53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lt1"/>
                </a:solidFill>
                <a:latin typeface="Barlow Semi Condensed Medium"/>
                <a:ea typeface="Barlow Semi Condensed Medium"/>
                <a:cs typeface="Barlow Semi Condensed Medium"/>
                <a:sym typeface="Barlow Semi Condensed Medium"/>
              </a:rPr>
              <a:t>45K</a:t>
            </a:r>
            <a:endParaRPr sz="3000">
              <a:solidFill>
                <a:schemeClr val="lt1"/>
              </a:solidFill>
              <a:latin typeface="Barlow Semi Condensed Medium"/>
              <a:ea typeface="Barlow Semi Condensed Medium"/>
              <a:cs typeface="Barlow Semi Condensed Medium"/>
              <a:sym typeface="Barlow Semi Condensed Medium"/>
            </a:endParaRPr>
          </a:p>
        </p:txBody>
      </p:sp>
      <p:sp>
        <p:nvSpPr>
          <p:cNvPr id="2319" name="Google Shape;2319;p43"/>
          <p:cNvSpPr txBox="1"/>
          <p:nvPr/>
        </p:nvSpPr>
        <p:spPr>
          <a:xfrm>
            <a:off x="6375459" y="3144442"/>
            <a:ext cx="879300" cy="52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a:solidFill>
                  <a:schemeClr val="lt1"/>
                </a:solidFill>
                <a:latin typeface="Barlow Semi Condensed Medium"/>
                <a:ea typeface="Barlow Semi Condensed Medium"/>
                <a:cs typeface="Barlow Semi Condensed Medium"/>
                <a:sym typeface="Barlow Semi Condensed Medium"/>
              </a:rPr>
              <a:t>10%</a:t>
            </a:r>
            <a:endParaRPr sz="2700">
              <a:solidFill>
                <a:schemeClr val="lt1"/>
              </a:solidFill>
              <a:latin typeface="Barlow Semi Condensed Medium"/>
              <a:ea typeface="Barlow Semi Condensed Medium"/>
              <a:cs typeface="Barlow Semi Condensed Medium"/>
              <a:sym typeface="Barlow Semi Condensed Medium"/>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7033" y="810688"/>
            <a:ext cx="3729721" cy="3814487"/>
          </a:xfrm>
          <a:prstGeom prst="rect">
            <a:avLst/>
          </a:prstGeom>
        </p:spPr>
      </p:pic>
      <p:sp>
        <p:nvSpPr>
          <p:cNvPr id="6" name="Google Shape;2308;p43"/>
          <p:cNvSpPr txBox="1">
            <a:spLocks/>
          </p:cNvSpPr>
          <p:nvPr/>
        </p:nvSpPr>
        <p:spPr>
          <a:xfrm>
            <a:off x="4586990" y="1454488"/>
            <a:ext cx="3991803" cy="22225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lvl="0"/>
            <a:r>
              <a:rPr lang="en-US" altLang="en-US" sz="1600" dirty="0" smtClean="0">
                <a:solidFill>
                  <a:schemeClr val="tx1"/>
                </a:solidFill>
                <a:latin typeface="Times New Roman" panose="02020603050405020304" pitchFamily="18" charset="0"/>
                <a:cs typeface="Times New Roman" panose="02020603050405020304" pitchFamily="18" charset="0"/>
              </a:rPr>
              <a:t>The </a:t>
            </a:r>
            <a:r>
              <a:rPr lang="en-US" altLang="en-US" sz="1600" b="1" dirty="0">
                <a:solidFill>
                  <a:schemeClr val="tx1"/>
                </a:solidFill>
                <a:latin typeface="Times New Roman" panose="02020603050405020304" pitchFamily="18" charset="0"/>
                <a:cs typeface="Times New Roman" panose="02020603050405020304" pitchFamily="18" charset="0"/>
              </a:rPr>
              <a:t>MAIN</a:t>
            </a:r>
            <a:r>
              <a:rPr lang="en-US" altLang="en-US" sz="1600" dirty="0">
                <a:solidFill>
                  <a:schemeClr val="tx1"/>
                </a:solidFill>
                <a:latin typeface="Times New Roman" panose="02020603050405020304" pitchFamily="18" charset="0"/>
                <a:cs typeface="Times New Roman" panose="02020603050405020304" pitchFamily="18" charset="0"/>
              </a:rPr>
              <a:t> class manages the game state and updates the game on each frame. It handles the movement of the snake, checks for collisions and failures, updates the game speed based on the score, and adjusts the score counter.</a:t>
            </a:r>
            <a:r>
              <a:rPr lang="en-US" altLang="en-US" sz="1000" dirty="0">
                <a:solidFill>
                  <a:schemeClr val="tx1"/>
                </a:solidFill>
                <a:latin typeface="Times New Roman" panose="02020603050405020304" pitchFamily="18" charset="0"/>
                <a:cs typeface="Times New Roman" panose="02020603050405020304" pitchFamily="18" charset="0"/>
              </a:rPr>
              <a:t> </a:t>
            </a:r>
            <a:endParaRPr lang="en-US" altLang="en-US" sz="2400" dirty="0">
              <a:solidFill>
                <a:schemeClr val="tx1"/>
              </a:solidFill>
              <a:latin typeface="Times New Roman" panose="02020603050405020304" pitchFamily="18" charset="0"/>
              <a:cs typeface="Times New Roman" panose="02020603050405020304" pitchFamily="18" charset="0"/>
            </a:endParaRPr>
          </a:p>
          <a:p>
            <a:endParaRPr lang="en-US"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03159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06"/>
        <p:cNvGrpSpPr/>
        <p:nvPr/>
      </p:nvGrpSpPr>
      <p:grpSpPr>
        <a:xfrm>
          <a:off x="0" y="0"/>
          <a:ext cx="0" cy="0"/>
          <a:chOff x="0" y="0"/>
          <a:chExt cx="0" cy="0"/>
        </a:xfrm>
      </p:grpSpPr>
      <p:sp>
        <p:nvSpPr>
          <p:cNvPr id="2308" name="Google Shape;2308;p43"/>
          <p:cNvSpPr txBox="1">
            <a:spLocks noGrp="1"/>
          </p:cNvSpPr>
          <p:nvPr>
            <p:ph type="title"/>
          </p:nvPr>
        </p:nvSpPr>
        <p:spPr/>
        <p:txBody>
          <a:bodyPr/>
          <a:lstStyle/>
          <a:p>
            <a:pPr lvl="0"/>
            <a:r>
              <a:rPr lang="en-US" dirty="0" smtClean="0"/>
              <a:t>THE IMPLEMENTATION (CODE)</a:t>
            </a:r>
            <a:endParaRPr lang="en-US" dirty="0"/>
          </a:p>
        </p:txBody>
      </p:sp>
      <p:sp>
        <p:nvSpPr>
          <p:cNvPr id="2309" name="Google Shape;2309;p43"/>
          <p:cNvSpPr txBox="1"/>
          <p:nvPr/>
        </p:nvSpPr>
        <p:spPr>
          <a:xfrm>
            <a:off x="6372177" y="3145536"/>
            <a:ext cx="877800" cy="53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lt1"/>
                </a:solidFill>
                <a:latin typeface="Barlow Semi Condensed Medium"/>
                <a:ea typeface="Barlow Semi Condensed Medium"/>
                <a:cs typeface="Barlow Semi Condensed Medium"/>
                <a:sym typeface="Barlow Semi Condensed Medium"/>
              </a:rPr>
              <a:t>45K</a:t>
            </a:r>
            <a:endParaRPr sz="3000">
              <a:solidFill>
                <a:schemeClr val="lt1"/>
              </a:solidFill>
              <a:latin typeface="Barlow Semi Condensed Medium"/>
              <a:ea typeface="Barlow Semi Condensed Medium"/>
              <a:cs typeface="Barlow Semi Condensed Medium"/>
              <a:sym typeface="Barlow Semi Condensed Medium"/>
            </a:endParaRPr>
          </a:p>
        </p:txBody>
      </p:sp>
      <p:sp>
        <p:nvSpPr>
          <p:cNvPr id="2319" name="Google Shape;2319;p43"/>
          <p:cNvSpPr txBox="1"/>
          <p:nvPr/>
        </p:nvSpPr>
        <p:spPr>
          <a:xfrm>
            <a:off x="6375459" y="3144442"/>
            <a:ext cx="879300" cy="52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a:solidFill>
                  <a:schemeClr val="lt1"/>
                </a:solidFill>
                <a:latin typeface="Barlow Semi Condensed Medium"/>
                <a:ea typeface="Barlow Semi Condensed Medium"/>
                <a:cs typeface="Barlow Semi Condensed Medium"/>
                <a:sym typeface="Barlow Semi Condensed Medium"/>
              </a:rPr>
              <a:t>10%</a:t>
            </a:r>
            <a:endParaRPr sz="2700">
              <a:solidFill>
                <a:schemeClr val="lt1"/>
              </a:solidFill>
              <a:latin typeface="Barlow Semi Condensed Medium"/>
              <a:ea typeface="Barlow Semi Condensed Medium"/>
              <a:cs typeface="Barlow Semi Condensed Medium"/>
              <a:sym typeface="Barlow Semi Condensed Medium"/>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4946" y="911028"/>
            <a:ext cx="2676899" cy="3372321"/>
          </a:xfrm>
          <a:prstGeom prst="rect">
            <a:avLst/>
          </a:prstGeom>
        </p:spPr>
      </p:pic>
      <p:sp>
        <p:nvSpPr>
          <p:cNvPr id="6" name="Google Shape;2308;p43"/>
          <p:cNvSpPr txBox="1">
            <a:spLocks/>
          </p:cNvSpPr>
          <p:nvPr/>
        </p:nvSpPr>
        <p:spPr>
          <a:xfrm>
            <a:off x="4032354" y="911028"/>
            <a:ext cx="4282196"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lvl="0"/>
            <a:r>
              <a:rPr lang="en-US" altLang="en-US" sz="2000" dirty="0">
                <a:solidFill>
                  <a:schemeClr val="tx1"/>
                </a:solidFill>
                <a:latin typeface="Söhne"/>
              </a:rPr>
              <a:t>These methods are part of the </a:t>
            </a:r>
            <a:r>
              <a:rPr lang="en-US" altLang="en-US" sz="2000" b="1" dirty="0">
                <a:solidFill>
                  <a:schemeClr val="tx1"/>
                </a:solidFill>
                <a:latin typeface="Söhne Mono"/>
              </a:rPr>
              <a:t>MAIN</a:t>
            </a:r>
            <a:r>
              <a:rPr lang="en-US" altLang="en-US" sz="2000" dirty="0">
                <a:solidFill>
                  <a:schemeClr val="tx1"/>
                </a:solidFill>
                <a:latin typeface="Söhne"/>
              </a:rPr>
              <a:t> class and contribute to the game logic. They handle the drawing of game elements, check for collisions between the snake and fruit, and perform the necessary actions when a collision occurs (e.g., updating score, repositioning the fruit, adding a block to the snake).</a:t>
            </a:r>
            <a:r>
              <a:rPr lang="en-US" altLang="en-US" sz="1100" dirty="0">
                <a:solidFill>
                  <a:schemeClr val="tx1"/>
                </a:solidFill>
              </a:rPr>
              <a:t> </a:t>
            </a:r>
            <a:endParaRPr lang="en-US" altLang="en-US" sz="3200" dirty="0">
              <a:solidFill>
                <a:schemeClr val="tx1"/>
              </a:solidFill>
              <a:latin typeface="Arial" panose="020B0604020202020204" pitchFamily="34" charset="0"/>
            </a:endParaRPr>
          </a:p>
          <a:p>
            <a:endParaRPr lang="en-US" dirty="0"/>
          </a:p>
        </p:txBody>
      </p:sp>
    </p:spTree>
    <p:extLst>
      <p:ext uri="{BB962C8B-B14F-4D97-AF65-F5344CB8AC3E}">
        <p14:creationId xmlns:p14="http://schemas.microsoft.com/office/powerpoint/2010/main" val="22562349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06"/>
        <p:cNvGrpSpPr/>
        <p:nvPr/>
      </p:nvGrpSpPr>
      <p:grpSpPr>
        <a:xfrm>
          <a:off x="0" y="0"/>
          <a:ext cx="0" cy="0"/>
          <a:chOff x="0" y="0"/>
          <a:chExt cx="0" cy="0"/>
        </a:xfrm>
      </p:grpSpPr>
      <p:sp>
        <p:nvSpPr>
          <p:cNvPr id="2308" name="Google Shape;2308;p43"/>
          <p:cNvSpPr txBox="1">
            <a:spLocks noGrp="1"/>
          </p:cNvSpPr>
          <p:nvPr>
            <p:ph type="title"/>
          </p:nvPr>
        </p:nvSpPr>
        <p:spPr/>
        <p:txBody>
          <a:bodyPr/>
          <a:lstStyle/>
          <a:p>
            <a:pPr lvl="0"/>
            <a:r>
              <a:rPr lang="en-US" dirty="0" smtClean="0"/>
              <a:t>THE IMPLEMENTATION (CODE)</a:t>
            </a:r>
            <a:endParaRPr lang="en-US" dirty="0"/>
          </a:p>
        </p:txBody>
      </p:sp>
      <p:sp>
        <p:nvSpPr>
          <p:cNvPr id="2309" name="Google Shape;2309;p43"/>
          <p:cNvSpPr txBox="1"/>
          <p:nvPr/>
        </p:nvSpPr>
        <p:spPr>
          <a:xfrm>
            <a:off x="6372177" y="3145536"/>
            <a:ext cx="877800" cy="53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lt1"/>
                </a:solidFill>
                <a:latin typeface="Barlow Semi Condensed Medium"/>
                <a:ea typeface="Barlow Semi Condensed Medium"/>
                <a:cs typeface="Barlow Semi Condensed Medium"/>
                <a:sym typeface="Barlow Semi Condensed Medium"/>
              </a:rPr>
              <a:t>45K</a:t>
            </a:r>
            <a:endParaRPr sz="3000">
              <a:solidFill>
                <a:schemeClr val="lt1"/>
              </a:solidFill>
              <a:latin typeface="Barlow Semi Condensed Medium"/>
              <a:ea typeface="Barlow Semi Condensed Medium"/>
              <a:cs typeface="Barlow Semi Condensed Medium"/>
              <a:sym typeface="Barlow Semi Condensed Medium"/>
            </a:endParaRPr>
          </a:p>
        </p:txBody>
      </p:sp>
      <p:sp>
        <p:nvSpPr>
          <p:cNvPr id="2319" name="Google Shape;2319;p43"/>
          <p:cNvSpPr txBox="1"/>
          <p:nvPr/>
        </p:nvSpPr>
        <p:spPr>
          <a:xfrm>
            <a:off x="6375459" y="3144442"/>
            <a:ext cx="879300" cy="52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a:solidFill>
                  <a:schemeClr val="lt1"/>
                </a:solidFill>
                <a:latin typeface="Barlow Semi Condensed Medium"/>
                <a:ea typeface="Barlow Semi Condensed Medium"/>
                <a:cs typeface="Barlow Semi Condensed Medium"/>
                <a:sym typeface="Barlow Semi Condensed Medium"/>
              </a:rPr>
              <a:t>10%</a:t>
            </a:r>
            <a:endParaRPr sz="2700">
              <a:solidFill>
                <a:schemeClr val="lt1"/>
              </a:solidFill>
              <a:latin typeface="Barlow Semi Condensed Medium"/>
              <a:ea typeface="Barlow Semi Condensed Medium"/>
              <a:cs typeface="Barlow Semi Condensed Medium"/>
              <a:sym typeface="Barlow Semi Condensed Medium"/>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4022" y="911028"/>
            <a:ext cx="4242458" cy="3625244"/>
          </a:xfrm>
          <a:prstGeom prst="rect">
            <a:avLst/>
          </a:prstGeom>
        </p:spPr>
      </p:pic>
      <p:sp>
        <p:nvSpPr>
          <p:cNvPr id="6" name="Google Shape;2308;p43"/>
          <p:cNvSpPr txBox="1">
            <a:spLocks/>
          </p:cNvSpPr>
          <p:nvPr/>
        </p:nvSpPr>
        <p:spPr>
          <a:xfrm>
            <a:off x="5278922" y="1168138"/>
            <a:ext cx="306431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n-US" sz="1800" dirty="0" smtClean="0">
                <a:latin typeface="Times New Roman" panose="02020603050405020304" pitchFamily="18" charset="0"/>
                <a:cs typeface="Times New Roman" panose="02020603050405020304" pitchFamily="18" charset="0"/>
              </a:rPr>
              <a:t>These </a:t>
            </a:r>
            <a:r>
              <a:rPr lang="en-US" sz="1800" dirty="0">
                <a:latin typeface="Times New Roman" panose="02020603050405020304" pitchFamily="18" charset="0"/>
                <a:cs typeface="Times New Roman" panose="02020603050405020304" pitchFamily="18" charset="0"/>
              </a:rPr>
              <a:t>methods handle the game over scenario and the checks for failure conditions in the game. They are responsible for displaying the game over screen, resetting the game state, and controlling the flow of the game after failure.</a:t>
            </a:r>
          </a:p>
        </p:txBody>
      </p:sp>
    </p:spTree>
    <p:extLst>
      <p:ext uri="{BB962C8B-B14F-4D97-AF65-F5344CB8AC3E}">
        <p14:creationId xmlns:p14="http://schemas.microsoft.com/office/powerpoint/2010/main" val="1127757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06"/>
        <p:cNvGrpSpPr/>
        <p:nvPr/>
      </p:nvGrpSpPr>
      <p:grpSpPr>
        <a:xfrm>
          <a:off x="0" y="0"/>
          <a:ext cx="0" cy="0"/>
          <a:chOff x="0" y="0"/>
          <a:chExt cx="0" cy="0"/>
        </a:xfrm>
      </p:grpSpPr>
      <p:sp>
        <p:nvSpPr>
          <p:cNvPr id="2308" name="Google Shape;2308;p43"/>
          <p:cNvSpPr txBox="1">
            <a:spLocks noGrp="1"/>
          </p:cNvSpPr>
          <p:nvPr>
            <p:ph type="title"/>
          </p:nvPr>
        </p:nvSpPr>
        <p:spPr/>
        <p:txBody>
          <a:bodyPr/>
          <a:lstStyle/>
          <a:p>
            <a:pPr lvl="0"/>
            <a:r>
              <a:rPr lang="en-US" dirty="0" smtClean="0"/>
              <a:t>THE IMPLEMENTATION (CODE)</a:t>
            </a:r>
            <a:endParaRPr lang="en-US" dirty="0"/>
          </a:p>
        </p:txBody>
      </p:sp>
      <p:sp>
        <p:nvSpPr>
          <p:cNvPr id="2309" name="Google Shape;2309;p43"/>
          <p:cNvSpPr txBox="1"/>
          <p:nvPr/>
        </p:nvSpPr>
        <p:spPr>
          <a:xfrm>
            <a:off x="6372177" y="3145536"/>
            <a:ext cx="877800" cy="53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lt1"/>
                </a:solidFill>
                <a:latin typeface="Barlow Semi Condensed Medium"/>
                <a:ea typeface="Barlow Semi Condensed Medium"/>
                <a:cs typeface="Barlow Semi Condensed Medium"/>
                <a:sym typeface="Barlow Semi Condensed Medium"/>
              </a:rPr>
              <a:t>45K</a:t>
            </a:r>
            <a:endParaRPr sz="3000">
              <a:solidFill>
                <a:schemeClr val="lt1"/>
              </a:solidFill>
              <a:latin typeface="Barlow Semi Condensed Medium"/>
              <a:ea typeface="Barlow Semi Condensed Medium"/>
              <a:cs typeface="Barlow Semi Condensed Medium"/>
              <a:sym typeface="Barlow Semi Condensed Medium"/>
            </a:endParaRPr>
          </a:p>
        </p:txBody>
      </p:sp>
      <p:sp>
        <p:nvSpPr>
          <p:cNvPr id="2319" name="Google Shape;2319;p43"/>
          <p:cNvSpPr txBox="1"/>
          <p:nvPr/>
        </p:nvSpPr>
        <p:spPr>
          <a:xfrm>
            <a:off x="6375459" y="3144442"/>
            <a:ext cx="879300" cy="52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a:solidFill>
                  <a:schemeClr val="lt1"/>
                </a:solidFill>
                <a:latin typeface="Barlow Semi Condensed Medium"/>
                <a:ea typeface="Barlow Semi Condensed Medium"/>
                <a:cs typeface="Barlow Semi Condensed Medium"/>
                <a:sym typeface="Barlow Semi Condensed Medium"/>
              </a:rPr>
              <a:t>10%</a:t>
            </a:r>
            <a:endParaRPr sz="2700">
              <a:solidFill>
                <a:schemeClr val="lt1"/>
              </a:solidFill>
              <a:latin typeface="Barlow Semi Condensed Medium"/>
              <a:ea typeface="Barlow Semi Condensed Medium"/>
              <a:cs typeface="Barlow Semi Condensed Medium"/>
              <a:sym typeface="Barlow Semi Condensed Medium"/>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1091" y="911028"/>
            <a:ext cx="4967663" cy="3525352"/>
          </a:xfrm>
          <a:prstGeom prst="rect">
            <a:avLst/>
          </a:prstGeom>
        </p:spPr>
      </p:pic>
      <p:sp>
        <p:nvSpPr>
          <p:cNvPr id="6" name="Google Shape;2308;p43"/>
          <p:cNvSpPr txBox="1">
            <a:spLocks/>
          </p:cNvSpPr>
          <p:nvPr/>
        </p:nvSpPr>
        <p:spPr>
          <a:xfrm>
            <a:off x="5431315" y="1168138"/>
            <a:ext cx="3316077"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n-US" dirty="0" smtClean="0"/>
              <a:t>These </a:t>
            </a:r>
            <a:r>
              <a:rPr lang="en-US" dirty="0"/>
              <a:t>methods handle the drawing of the grass background pattern and the rendering and display of the score on the game screen.</a:t>
            </a:r>
          </a:p>
        </p:txBody>
      </p:sp>
    </p:spTree>
    <p:extLst>
      <p:ext uri="{BB962C8B-B14F-4D97-AF65-F5344CB8AC3E}">
        <p14:creationId xmlns:p14="http://schemas.microsoft.com/office/powerpoint/2010/main" val="7228684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06"/>
        <p:cNvGrpSpPr/>
        <p:nvPr/>
      </p:nvGrpSpPr>
      <p:grpSpPr>
        <a:xfrm>
          <a:off x="0" y="0"/>
          <a:ext cx="0" cy="0"/>
          <a:chOff x="0" y="0"/>
          <a:chExt cx="0" cy="0"/>
        </a:xfrm>
      </p:grpSpPr>
      <p:sp>
        <p:nvSpPr>
          <p:cNvPr id="2308" name="Google Shape;2308;p43"/>
          <p:cNvSpPr txBox="1">
            <a:spLocks noGrp="1"/>
          </p:cNvSpPr>
          <p:nvPr>
            <p:ph type="title"/>
          </p:nvPr>
        </p:nvSpPr>
        <p:spPr/>
        <p:txBody>
          <a:bodyPr/>
          <a:lstStyle/>
          <a:p>
            <a:pPr lvl="0"/>
            <a:r>
              <a:rPr lang="en-US" dirty="0" smtClean="0"/>
              <a:t>THE IMPLEMENTATION (CODE)</a:t>
            </a:r>
            <a:endParaRPr lang="en-US" dirty="0"/>
          </a:p>
        </p:txBody>
      </p:sp>
      <p:sp>
        <p:nvSpPr>
          <p:cNvPr id="2309" name="Google Shape;2309;p43"/>
          <p:cNvSpPr txBox="1"/>
          <p:nvPr/>
        </p:nvSpPr>
        <p:spPr>
          <a:xfrm>
            <a:off x="6372177" y="3145536"/>
            <a:ext cx="877800" cy="53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lt1"/>
                </a:solidFill>
                <a:latin typeface="Barlow Semi Condensed Medium"/>
                <a:ea typeface="Barlow Semi Condensed Medium"/>
                <a:cs typeface="Barlow Semi Condensed Medium"/>
                <a:sym typeface="Barlow Semi Condensed Medium"/>
              </a:rPr>
              <a:t>45K</a:t>
            </a:r>
            <a:endParaRPr sz="3000">
              <a:solidFill>
                <a:schemeClr val="lt1"/>
              </a:solidFill>
              <a:latin typeface="Barlow Semi Condensed Medium"/>
              <a:ea typeface="Barlow Semi Condensed Medium"/>
              <a:cs typeface="Barlow Semi Condensed Medium"/>
              <a:sym typeface="Barlow Semi Condensed Medium"/>
            </a:endParaRPr>
          </a:p>
        </p:txBody>
      </p:sp>
      <p:sp>
        <p:nvSpPr>
          <p:cNvPr id="2319" name="Google Shape;2319;p43"/>
          <p:cNvSpPr txBox="1"/>
          <p:nvPr/>
        </p:nvSpPr>
        <p:spPr>
          <a:xfrm>
            <a:off x="6375459" y="3144442"/>
            <a:ext cx="879300" cy="52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a:solidFill>
                  <a:schemeClr val="lt1"/>
                </a:solidFill>
                <a:latin typeface="Barlow Semi Condensed Medium"/>
                <a:ea typeface="Barlow Semi Condensed Medium"/>
                <a:cs typeface="Barlow Semi Condensed Medium"/>
                <a:sym typeface="Barlow Semi Condensed Medium"/>
              </a:rPr>
              <a:t>10%</a:t>
            </a:r>
            <a:endParaRPr sz="2700">
              <a:solidFill>
                <a:schemeClr val="lt1"/>
              </a:solidFill>
              <a:latin typeface="Barlow Semi Condensed Medium"/>
              <a:ea typeface="Barlow Semi Condensed Medium"/>
              <a:cs typeface="Barlow Semi Condensed Medium"/>
              <a:sym typeface="Barlow Semi Condensed Medium"/>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423" y="911028"/>
            <a:ext cx="3524742" cy="3562847"/>
          </a:xfrm>
          <a:prstGeom prst="rect">
            <a:avLst/>
          </a:prstGeom>
        </p:spPr>
      </p:pic>
      <p:sp>
        <p:nvSpPr>
          <p:cNvPr id="6" name="Google Shape;2308;p43"/>
          <p:cNvSpPr txBox="1">
            <a:spLocks/>
          </p:cNvSpPr>
          <p:nvPr/>
        </p:nvSpPr>
        <p:spPr>
          <a:xfrm>
            <a:off x="4924540" y="1063605"/>
            <a:ext cx="3479708"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n-US" sz="2400" dirty="0">
                <a:latin typeface="Times New Roman" panose="02020603050405020304" pitchFamily="18" charset="0"/>
                <a:cs typeface="Times New Roman" panose="02020603050405020304" pitchFamily="18" charset="0"/>
              </a:rPr>
              <a:t>This code segment sets up the main menu interface, loads the necessary images, creates button instances, and initializes the game loop and game state.</a:t>
            </a:r>
          </a:p>
        </p:txBody>
      </p:sp>
    </p:spTree>
    <p:extLst>
      <p:ext uri="{BB962C8B-B14F-4D97-AF65-F5344CB8AC3E}">
        <p14:creationId xmlns:p14="http://schemas.microsoft.com/office/powerpoint/2010/main" val="26713534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06"/>
        <p:cNvGrpSpPr/>
        <p:nvPr/>
      </p:nvGrpSpPr>
      <p:grpSpPr>
        <a:xfrm>
          <a:off x="0" y="0"/>
          <a:ext cx="0" cy="0"/>
          <a:chOff x="0" y="0"/>
          <a:chExt cx="0" cy="0"/>
        </a:xfrm>
      </p:grpSpPr>
      <p:sp>
        <p:nvSpPr>
          <p:cNvPr id="2308" name="Google Shape;2308;p43"/>
          <p:cNvSpPr txBox="1">
            <a:spLocks noGrp="1"/>
          </p:cNvSpPr>
          <p:nvPr>
            <p:ph type="title"/>
          </p:nvPr>
        </p:nvSpPr>
        <p:spPr/>
        <p:txBody>
          <a:bodyPr/>
          <a:lstStyle/>
          <a:p>
            <a:pPr lvl="0"/>
            <a:r>
              <a:rPr lang="en-US" dirty="0" smtClean="0"/>
              <a:t>THE IMPLEMENTATION (CODE)</a:t>
            </a:r>
            <a:endParaRPr lang="en-US" dirty="0"/>
          </a:p>
        </p:txBody>
      </p:sp>
      <p:sp>
        <p:nvSpPr>
          <p:cNvPr id="2309" name="Google Shape;2309;p43"/>
          <p:cNvSpPr txBox="1"/>
          <p:nvPr/>
        </p:nvSpPr>
        <p:spPr>
          <a:xfrm>
            <a:off x="6372177" y="3145536"/>
            <a:ext cx="877800" cy="53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lt1"/>
                </a:solidFill>
                <a:latin typeface="Barlow Semi Condensed Medium"/>
                <a:ea typeface="Barlow Semi Condensed Medium"/>
                <a:cs typeface="Barlow Semi Condensed Medium"/>
                <a:sym typeface="Barlow Semi Condensed Medium"/>
              </a:rPr>
              <a:t>45K</a:t>
            </a:r>
            <a:endParaRPr sz="3000">
              <a:solidFill>
                <a:schemeClr val="lt1"/>
              </a:solidFill>
              <a:latin typeface="Barlow Semi Condensed Medium"/>
              <a:ea typeface="Barlow Semi Condensed Medium"/>
              <a:cs typeface="Barlow Semi Condensed Medium"/>
              <a:sym typeface="Barlow Semi Condensed Medium"/>
            </a:endParaRPr>
          </a:p>
        </p:txBody>
      </p:sp>
      <p:sp>
        <p:nvSpPr>
          <p:cNvPr id="2319" name="Google Shape;2319;p43"/>
          <p:cNvSpPr txBox="1"/>
          <p:nvPr/>
        </p:nvSpPr>
        <p:spPr>
          <a:xfrm>
            <a:off x="6375459" y="3144442"/>
            <a:ext cx="879300" cy="52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a:solidFill>
                  <a:schemeClr val="lt1"/>
                </a:solidFill>
                <a:latin typeface="Barlow Semi Condensed Medium"/>
                <a:ea typeface="Barlow Semi Condensed Medium"/>
                <a:cs typeface="Barlow Semi Condensed Medium"/>
                <a:sym typeface="Barlow Semi Condensed Medium"/>
              </a:rPr>
              <a:t>10%</a:t>
            </a:r>
            <a:endParaRPr sz="2700">
              <a:solidFill>
                <a:schemeClr val="lt1"/>
              </a:solidFill>
              <a:latin typeface="Barlow Semi Condensed Medium"/>
              <a:ea typeface="Barlow Semi Condensed Medium"/>
              <a:cs typeface="Barlow Semi Condensed Medium"/>
              <a:sym typeface="Barlow Semi Condensed Medium"/>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148" y="911028"/>
            <a:ext cx="3726122" cy="3505689"/>
          </a:xfrm>
          <a:prstGeom prst="rect">
            <a:avLst/>
          </a:prstGeom>
        </p:spPr>
      </p:pic>
      <p:sp>
        <p:nvSpPr>
          <p:cNvPr id="6" name="Google Shape;2308;p43"/>
          <p:cNvSpPr txBox="1">
            <a:spLocks/>
          </p:cNvSpPr>
          <p:nvPr/>
        </p:nvSpPr>
        <p:spPr>
          <a:xfrm>
            <a:off x="5321147" y="1168138"/>
            <a:ext cx="2933826"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n-US" sz="2000" dirty="0">
                <a:latin typeface="Times New Roman" panose="02020603050405020304" pitchFamily="18" charset="0"/>
                <a:cs typeface="Times New Roman" panose="02020603050405020304" pitchFamily="18" charset="0"/>
              </a:rPr>
              <a:t>This code segment handles the main menu functionality, including drawing the menu screen, checking for button clicks, and transitioning between different game states based on user input.</a:t>
            </a:r>
          </a:p>
        </p:txBody>
      </p:sp>
    </p:spTree>
    <p:extLst>
      <p:ext uri="{BB962C8B-B14F-4D97-AF65-F5344CB8AC3E}">
        <p14:creationId xmlns:p14="http://schemas.microsoft.com/office/powerpoint/2010/main" val="11223780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9"/>
        <p:cNvGrpSpPr/>
        <p:nvPr/>
      </p:nvGrpSpPr>
      <p:grpSpPr>
        <a:xfrm>
          <a:off x="0" y="0"/>
          <a:ext cx="0" cy="0"/>
          <a:chOff x="0" y="0"/>
          <a:chExt cx="0" cy="0"/>
        </a:xfrm>
      </p:grpSpPr>
      <p:sp>
        <p:nvSpPr>
          <p:cNvPr id="1890" name="Google Shape;1890;p36"/>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GITHUB(ENGJELL’S PART)</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6845" y="1037850"/>
            <a:ext cx="7316555" cy="3276975"/>
          </a:xfrm>
          <a:prstGeom prst="rect">
            <a:avLst/>
          </a:prstGeom>
        </p:spPr>
      </p:pic>
    </p:spTree>
    <p:extLst>
      <p:ext uri="{BB962C8B-B14F-4D97-AF65-F5344CB8AC3E}">
        <p14:creationId xmlns:p14="http://schemas.microsoft.com/office/powerpoint/2010/main" val="5592692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06"/>
        <p:cNvGrpSpPr/>
        <p:nvPr/>
      </p:nvGrpSpPr>
      <p:grpSpPr>
        <a:xfrm>
          <a:off x="0" y="0"/>
          <a:ext cx="0" cy="0"/>
          <a:chOff x="0" y="0"/>
          <a:chExt cx="0" cy="0"/>
        </a:xfrm>
      </p:grpSpPr>
      <p:sp>
        <p:nvSpPr>
          <p:cNvPr id="2308" name="Google Shape;2308;p43"/>
          <p:cNvSpPr txBox="1">
            <a:spLocks noGrp="1"/>
          </p:cNvSpPr>
          <p:nvPr>
            <p:ph type="title"/>
          </p:nvPr>
        </p:nvSpPr>
        <p:spPr/>
        <p:txBody>
          <a:bodyPr/>
          <a:lstStyle/>
          <a:p>
            <a:pPr lvl="0"/>
            <a:r>
              <a:rPr lang="en-US" dirty="0" smtClean="0"/>
              <a:t>THE IMPLEMENTATION (CODE)</a:t>
            </a:r>
            <a:endParaRPr lang="en-US" dirty="0"/>
          </a:p>
        </p:txBody>
      </p:sp>
      <p:sp>
        <p:nvSpPr>
          <p:cNvPr id="2309" name="Google Shape;2309;p43"/>
          <p:cNvSpPr txBox="1"/>
          <p:nvPr/>
        </p:nvSpPr>
        <p:spPr>
          <a:xfrm>
            <a:off x="6372177" y="3145536"/>
            <a:ext cx="877800" cy="53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lt1"/>
                </a:solidFill>
                <a:latin typeface="Barlow Semi Condensed Medium"/>
                <a:ea typeface="Barlow Semi Condensed Medium"/>
                <a:cs typeface="Barlow Semi Condensed Medium"/>
                <a:sym typeface="Barlow Semi Condensed Medium"/>
              </a:rPr>
              <a:t>45K</a:t>
            </a:r>
            <a:endParaRPr sz="3000">
              <a:solidFill>
                <a:schemeClr val="lt1"/>
              </a:solidFill>
              <a:latin typeface="Barlow Semi Condensed Medium"/>
              <a:ea typeface="Barlow Semi Condensed Medium"/>
              <a:cs typeface="Barlow Semi Condensed Medium"/>
              <a:sym typeface="Barlow Semi Condensed Medium"/>
            </a:endParaRPr>
          </a:p>
        </p:txBody>
      </p:sp>
      <p:sp>
        <p:nvSpPr>
          <p:cNvPr id="2319" name="Google Shape;2319;p43"/>
          <p:cNvSpPr txBox="1"/>
          <p:nvPr/>
        </p:nvSpPr>
        <p:spPr>
          <a:xfrm>
            <a:off x="6375459" y="3144442"/>
            <a:ext cx="879300" cy="52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a:solidFill>
                  <a:schemeClr val="lt1"/>
                </a:solidFill>
                <a:latin typeface="Barlow Semi Condensed Medium"/>
                <a:ea typeface="Barlow Semi Condensed Medium"/>
                <a:cs typeface="Barlow Semi Condensed Medium"/>
                <a:sym typeface="Barlow Semi Condensed Medium"/>
              </a:rPr>
              <a:t>10%</a:t>
            </a:r>
            <a:endParaRPr sz="2700">
              <a:solidFill>
                <a:schemeClr val="lt1"/>
              </a:solidFill>
              <a:latin typeface="Barlow Semi Condensed Medium"/>
              <a:ea typeface="Barlow Semi Condensed Medium"/>
              <a:cs typeface="Barlow Semi Condensed Medium"/>
              <a:sym typeface="Barlow Semi Condensed Medium"/>
            </a:endParaRP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r="14631"/>
          <a:stretch/>
        </p:blipFill>
        <p:spPr>
          <a:xfrm>
            <a:off x="1096361" y="911028"/>
            <a:ext cx="4004449" cy="3810267"/>
          </a:xfrm>
          <a:prstGeom prst="rect">
            <a:avLst/>
          </a:prstGeom>
        </p:spPr>
      </p:pic>
      <p:sp>
        <p:nvSpPr>
          <p:cNvPr id="6" name="Google Shape;2308;p43"/>
          <p:cNvSpPr txBox="1">
            <a:spLocks/>
          </p:cNvSpPr>
          <p:nvPr/>
        </p:nvSpPr>
        <p:spPr>
          <a:xfrm>
            <a:off x="4671152" y="1740838"/>
            <a:ext cx="3808722"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n-US" sz="2400" dirty="0">
                <a:latin typeface="Times New Roman" panose="02020603050405020304" pitchFamily="18" charset="0"/>
                <a:cs typeface="Times New Roman" panose="02020603050405020304" pitchFamily="18" charset="0"/>
              </a:rPr>
              <a:t>This code segment handles the game state, including the game loop, event handling, and input processing for controlling the snake's movement.</a:t>
            </a:r>
          </a:p>
        </p:txBody>
      </p:sp>
    </p:spTree>
    <p:extLst>
      <p:ext uri="{BB962C8B-B14F-4D97-AF65-F5344CB8AC3E}">
        <p14:creationId xmlns:p14="http://schemas.microsoft.com/office/powerpoint/2010/main" val="228752386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06"/>
        <p:cNvGrpSpPr/>
        <p:nvPr/>
      </p:nvGrpSpPr>
      <p:grpSpPr>
        <a:xfrm>
          <a:off x="0" y="0"/>
          <a:ext cx="0" cy="0"/>
          <a:chOff x="0" y="0"/>
          <a:chExt cx="0" cy="0"/>
        </a:xfrm>
      </p:grpSpPr>
      <p:sp>
        <p:nvSpPr>
          <p:cNvPr id="2308" name="Google Shape;2308;p43"/>
          <p:cNvSpPr txBox="1">
            <a:spLocks noGrp="1"/>
          </p:cNvSpPr>
          <p:nvPr>
            <p:ph type="title"/>
          </p:nvPr>
        </p:nvSpPr>
        <p:spPr/>
        <p:txBody>
          <a:bodyPr/>
          <a:lstStyle/>
          <a:p>
            <a:pPr lvl="0"/>
            <a:r>
              <a:rPr lang="en-US" dirty="0" smtClean="0"/>
              <a:t>THE IMPLEMENTATION (CODE)</a:t>
            </a:r>
            <a:endParaRPr lang="en-US" dirty="0"/>
          </a:p>
        </p:txBody>
      </p:sp>
      <p:sp>
        <p:nvSpPr>
          <p:cNvPr id="2309" name="Google Shape;2309;p43"/>
          <p:cNvSpPr txBox="1"/>
          <p:nvPr/>
        </p:nvSpPr>
        <p:spPr>
          <a:xfrm>
            <a:off x="6372177" y="3145536"/>
            <a:ext cx="877800" cy="53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lt1"/>
                </a:solidFill>
                <a:latin typeface="Barlow Semi Condensed Medium"/>
                <a:ea typeface="Barlow Semi Condensed Medium"/>
                <a:cs typeface="Barlow Semi Condensed Medium"/>
                <a:sym typeface="Barlow Semi Condensed Medium"/>
              </a:rPr>
              <a:t>45K</a:t>
            </a:r>
            <a:endParaRPr sz="3000">
              <a:solidFill>
                <a:schemeClr val="lt1"/>
              </a:solidFill>
              <a:latin typeface="Barlow Semi Condensed Medium"/>
              <a:ea typeface="Barlow Semi Condensed Medium"/>
              <a:cs typeface="Barlow Semi Condensed Medium"/>
              <a:sym typeface="Barlow Semi Condensed Medium"/>
            </a:endParaRPr>
          </a:p>
        </p:txBody>
      </p:sp>
      <p:sp>
        <p:nvSpPr>
          <p:cNvPr id="2319" name="Google Shape;2319;p43"/>
          <p:cNvSpPr txBox="1"/>
          <p:nvPr/>
        </p:nvSpPr>
        <p:spPr>
          <a:xfrm>
            <a:off x="6375459" y="3144442"/>
            <a:ext cx="879300" cy="52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a:solidFill>
                  <a:schemeClr val="lt1"/>
                </a:solidFill>
                <a:latin typeface="Barlow Semi Condensed Medium"/>
                <a:ea typeface="Barlow Semi Condensed Medium"/>
                <a:cs typeface="Barlow Semi Condensed Medium"/>
                <a:sym typeface="Barlow Semi Condensed Medium"/>
              </a:rPr>
              <a:t>10%</a:t>
            </a:r>
            <a:endParaRPr sz="2700">
              <a:solidFill>
                <a:schemeClr val="lt1"/>
              </a:solidFill>
              <a:latin typeface="Barlow Semi Condensed Medium"/>
              <a:ea typeface="Barlow Semi Condensed Medium"/>
              <a:cs typeface="Barlow Semi Condensed Medium"/>
              <a:sym typeface="Barlow Semi Condensed Medium"/>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4418" y="1286894"/>
            <a:ext cx="3501481" cy="2657846"/>
          </a:xfrm>
          <a:prstGeom prst="rect">
            <a:avLst/>
          </a:prstGeom>
        </p:spPr>
      </p:pic>
      <p:sp>
        <p:nvSpPr>
          <p:cNvPr id="6" name="Google Shape;2308;p43"/>
          <p:cNvSpPr txBox="1">
            <a:spLocks/>
          </p:cNvSpPr>
          <p:nvPr/>
        </p:nvSpPr>
        <p:spPr>
          <a:xfrm>
            <a:off x="4571925" y="1454488"/>
            <a:ext cx="379314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lvl="0" algn="l" eaLnBrk="0" fontAlgn="base" hangingPunct="0">
              <a:spcBef>
                <a:spcPct val="0"/>
              </a:spcBef>
              <a:spcAft>
                <a:spcPct val="0"/>
              </a:spcAft>
              <a:buClrTx/>
              <a:buSzTx/>
            </a:pPr>
            <a:r>
              <a:rPr lang="en-US" altLang="en-US" sz="1800" dirty="0">
                <a:solidFill>
                  <a:schemeClr val="tx1"/>
                </a:solidFill>
                <a:latin typeface="Times New Roman" panose="02020603050405020304" pitchFamily="18" charset="0"/>
                <a:cs typeface="Times New Roman" panose="02020603050405020304" pitchFamily="18" charset="0"/>
              </a:rPr>
              <a:t>After the game loop ends (i.e., </a:t>
            </a:r>
            <a:r>
              <a:rPr lang="en-US" altLang="en-US" sz="1800" b="1" dirty="0">
                <a:solidFill>
                  <a:schemeClr val="tx1"/>
                </a:solidFill>
                <a:latin typeface="Times New Roman" panose="02020603050405020304" pitchFamily="18" charset="0"/>
                <a:cs typeface="Times New Roman" panose="02020603050405020304" pitchFamily="18" charset="0"/>
              </a:rPr>
              <a:t>running</a:t>
            </a:r>
            <a:r>
              <a:rPr lang="en-US" altLang="en-US" sz="1800" dirty="0">
                <a:solidFill>
                  <a:schemeClr val="tx1"/>
                </a:solidFill>
                <a:latin typeface="Times New Roman" panose="02020603050405020304" pitchFamily="18" charset="0"/>
                <a:cs typeface="Times New Roman" panose="02020603050405020304" pitchFamily="18" charset="0"/>
              </a:rPr>
              <a:t> is set to </a:t>
            </a:r>
            <a:r>
              <a:rPr lang="en-US" altLang="en-US" sz="1800" b="1" dirty="0">
                <a:solidFill>
                  <a:schemeClr val="tx1"/>
                </a:solidFill>
                <a:latin typeface="Times New Roman" panose="02020603050405020304" pitchFamily="18" charset="0"/>
                <a:cs typeface="Times New Roman" panose="02020603050405020304" pitchFamily="18" charset="0"/>
              </a:rPr>
              <a:t>False</a:t>
            </a:r>
            <a:r>
              <a:rPr lang="en-US" altLang="en-US" sz="1800" dirty="0">
                <a:solidFill>
                  <a:schemeClr val="tx1"/>
                </a:solidFill>
                <a:latin typeface="Times New Roman" panose="02020603050405020304" pitchFamily="18" charset="0"/>
                <a:cs typeface="Times New Roman" panose="02020603050405020304" pitchFamily="18" charset="0"/>
              </a:rPr>
              <a:t>), the </a:t>
            </a:r>
            <a:r>
              <a:rPr lang="en-US" altLang="en-US" sz="1800" b="1" dirty="0" err="1">
                <a:solidFill>
                  <a:schemeClr val="tx1"/>
                </a:solidFill>
                <a:latin typeface="Times New Roman" panose="02020603050405020304" pitchFamily="18" charset="0"/>
                <a:cs typeface="Times New Roman" panose="02020603050405020304" pitchFamily="18" charset="0"/>
              </a:rPr>
              <a:t>pygame.quit</a:t>
            </a:r>
            <a:r>
              <a:rPr lang="en-US" altLang="en-US" sz="1800" b="1" dirty="0">
                <a:solidFill>
                  <a:schemeClr val="tx1"/>
                </a:solidFill>
                <a:latin typeface="Times New Roman" panose="02020603050405020304" pitchFamily="18" charset="0"/>
                <a:cs typeface="Times New Roman" panose="02020603050405020304" pitchFamily="18" charset="0"/>
              </a:rPr>
              <a:t>()</a:t>
            </a:r>
            <a:r>
              <a:rPr lang="en-US" altLang="en-US" sz="1800" dirty="0">
                <a:solidFill>
                  <a:schemeClr val="tx1"/>
                </a:solidFill>
                <a:latin typeface="Times New Roman" panose="02020603050405020304" pitchFamily="18" charset="0"/>
                <a:cs typeface="Times New Roman" panose="02020603050405020304" pitchFamily="18" charset="0"/>
              </a:rPr>
              <a:t> function is called to quit the </a:t>
            </a:r>
            <a:r>
              <a:rPr lang="en-US" altLang="en-US" sz="1800" dirty="0" err="1">
                <a:solidFill>
                  <a:schemeClr val="tx1"/>
                </a:solidFill>
                <a:latin typeface="Times New Roman" panose="02020603050405020304" pitchFamily="18" charset="0"/>
                <a:cs typeface="Times New Roman" panose="02020603050405020304" pitchFamily="18" charset="0"/>
              </a:rPr>
              <a:t>Pygame</a:t>
            </a:r>
            <a:r>
              <a:rPr lang="en-US" altLang="en-US" sz="1800" dirty="0">
                <a:solidFill>
                  <a:schemeClr val="tx1"/>
                </a:solidFill>
                <a:latin typeface="Times New Roman" panose="02020603050405020304" pitchFamily="18" charset="0"/>
                <a:cs typeface="Times New Roman" panose="02020603050405020304" pitchFamily="18" charset="0"/>
              </a:rPr>
              <a:t> application. This ensures that the program exits gracefully and cleans up any resources used by </a:t>
            </a:r>
            <a:r>
              <a:rPr lang="en-US" altLang="en-US" sz="1800" dirty="0" err="1">
                <a:solidFill>
                  <a:schemeClr val="tx1"/>
                </a:solidFill>
                <a:latin typeface="Times New Roman" panose="02020603050405020304" pitchFamily="18" charset="0"/>
                <a:cs typeface="Times New Roman" panose="02020603050405020304" pitchFamily="18" charset="0"/>
              </a:rPr>
              <a:t>Pygame</a:t>
            </a:r>
            <a:r>
              <a:rPr lang="en-US" altLang="en-US" sz="1800" dirty="0">
                <a:solidFill>
                  <a:schemeClr val="tx1"/>
                </a:solidFill>
                <a:latin typeface="Times New Roman" panose="02020603050405020304" pitchFamily="18" charset="0"/>
                <a:cs typeface="Times New Roman" panose="02020603050405020304" pitchFamily="18" charset="0"/>
              </a:rPr>
              <a:t>.</a:t>
            </a:r>
            <a:r>
              <a:rPr lang="en-US" altLang="en-US" sz="1050" dirty="0">
                <a:solidFill>
                  <a:schemeClr val="tx1"/>
                </a:solidFill>
                <a:latin typeface="Times New Roman" panose="02020603050405020304" pitchFamily="18" charset="0"/>
                <a:cs typeface="Times New Roman" panose="02020603050405020304" pitchFamily="18" charset="0"/>
              </a:rPr>
              <a:t> </a:t>
            </a:r>
            <a:endParaRPr lang="en-US" alt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86332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306"/>
        <p:cNvGrpSpPr/>
        <p:nvPr/>
      </p:nvGrpSpPr>
      <p:grpSpPr>
        <a:xfrm>
          <a:off x="0" y="0"/>
          <a:ext cx="0" cy="0"/>
          <a:chOff x="0" y="0"/>
          <a:chExt cx="0" cy="0"/>
        </a:xfrm>
      </p:grpSpPr>
      <p:sp>
        <p:nvSpPr>
          <p:cNvPr id="2308" name="Google Shape;2308;p43"/>
          <p:cNvSpPr txBox="1">
            <a:spLocks noGrp="1"/>
          </p:cNvSpPr>
          <p:nvPr>
            <p:ph type="title"/>
          </p:nvPr>
        </p:nvSpPr>
        <p:spPr>
          <a:xfrm>
            <a:off x="1753077" y="304874"/>
            <a:ext cx="5496900" cy="572700"/>
          </a:xfrm>
        </p:spPr>
        <p:txBody>
          <a:bodyPr/>
          <a:lstStyle/>
          <a:p>
            <a:pPr lvl="0"/>
            <a:r>
              <a:rPr lang="en-US" dirty="0" smtClean="0"/>
              <a:t>Code testing</a:t>
            </a:r>
            <a:endParaRPr lang="en-US" dirty="0"/>
          </a:p>
        </p:txBody>
      </p:sp>
      <p:sp>
        <p:nvSpPr>
          <p:cNvPr id="2309" name="Google Shape;2309;p43"/>
          <p:cNvSpPr txBox="1"/>
          <p:nvPr/>
        </p:nvSpPr>
        <p:spPr>
          <a:xfrm>
            <a:off x="6372177" y="3145536"/>
            <a:ext cx="877800" cy="53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lt1"/>
                </a:solidFill>
                <a:latin typeface="Barlow Semi Condensed Medium"/>
                <a:ea typeface="Barlow Semi Condensed Medium"/>
                <a:cs typeface="Barlow Semi Condensed Medium"/>
                <a:sym typeface="Barlow Semi Condensed Medium"/>
              </a:rPr>
              <a:t>45K</a:t>
            </a:r>
            <a:endParaRPr sz="3000">
              <a:solidFill>
                <a:schemeClr val="lt1"/>
              </a:solidFill>
              <a:latin typeface="Barlow Semi Condensed Medium"/>
              <a:ea typeface="Barlow Semi Condensed Medium"/>
              <a:cs typeface="Barlow Semi Condensed Medium"/>
              <a:sym typeface="Barlow Semi Condensed Medium"/>
            </a:endParaRPr>
          </a:p>
        </p:txBody>
      </p:sp>
      <p:sp>
        <p:nvSpPr>
          <p:cNvPr id="2319" name="Google Shape;2319;p43"/>
          <p:cNvSpPr txBox="1"/>
          <p:nvPr/>
        </p:nvSpPr>
        <p:spPr>
          <a:xfrm>
            <a:off x="6375459" y="3144442"/>
            <a:ext cx="879300" cy="52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a:solidFill>
                  <a:schemeClr val="lt1"/>
                </a:solidFill>
                <a:latin typeface="Barlow Semi Condensed Medium"/>
                <a:ea typeface="Barlow Semi Condensed Medium"/>
                <a:cs typeface="Barlow Semi Condensed Medium"/>
                <a:sym typeface="Barlow Semi Condensed Medium"/>
              </a:rPr>
              <a:t>10%</a:t>
            </a:r>
            <a:endParaRPr sz="2700">
              <a:solidFill>
                <a:schemeClr val="lt1"/>
              </a:solidFill>
              <a:latin typeface="Barlow Semi Condensed Medium"/>
              <a:ea typeface="Barlow Semi Condensed Medium"/>
              <a:cs typeface="Barlow Semi Condensed Medium"/>
              <a:sym typeface="Barlow Semi Condensed Medium"/>
            </a:endParaRPr>
          </a:p>
        </p:txBody>
      </p:sp>
      <p:sp>
        <p:nvSpPr>
          <p:cNvPr id="7" name="Google Shape;2308;p43"/>
          <p:cNvSpPr txBox="1">
            <a:spLocks/>
          </p:cNvSpPr>
          <p:nvPr/>
        </p:nvSpPr>
        <p:spPr>
          <a:xfrm>
            <a:off x="1753077" y="691450"/>
            <a:ext cx="54969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lvl="0" algn="l" eaLnBrk="0" fontAlgn="base" hangingPunct="0">
              <a:spcBef>
                <a:spcPct val="0"/>
              </a:spcBef>
              <a:spcAft>
                <a:spcPct val="0"/>
              </a:spcAft>
              <a:buClrTx/>
              <a:buSzTx/>
            </a:pPr>
            <a:endParaRPr lang="en-US" altLang="en-US" sz="1600" dirty="0">
              <a:solidFill>
                <a:schemeClr val="tx1"/>
              </a:solidFill>
              <a:latin typeface="Times New Roman" panose="02020603050405020304" pitchFamily="18" charset="0"/>
              <a:cs typeface="Times New Roman" panose="02020603050405020304" pitchFamily="18" charset="0"/>
            </a:endParaRPr>
          </a:p>
          <a:p>
            <a:pPr lvl="0" algn="l" eaLnBrk="0" fontAlgn="base" hangingPunct="0">
              <a:spcBef>
                <a:spcPct val="0"/>
              </a:spcBef>
              <a:spcAft>
                <a:spcPct val="0"/>
              </a:spcAft>
              <a:buClrTx/>
              <a:buSzTx/>
              <a:buFontTx/>
              <a:buAutoNum type="arabicPeriod"/>
            </a:pPr>
            <a:r>
              <a:rPr lang="en-US" altLang="en-US" sz="1100" dirty="0">
                <a:solidFill>
                  <a:schemeClr val="tx1"/>
                </a:solidFill>
                <a:latin typeface="Times New Roman" panose="02020603050405020304" pitchFamily="18" charset="0"/>
                <a:cs typeface="Times New Roman" panose="02020603050405020304" pitchFamily="18" charset="0"/>
              </a:rPr>
              <a:t>Ensure that you have all the required images (such as background, buttons, etc.) and sound files referenced in the code. Make sure they are present in the correct directory.</a:t>
            </a:r>
          </a:p>
          <a:p>
            <a:pPr lvl="0" algn="l" eaLnBrk="0" fontAlgn="base" hangingPunct="0">
              <a:spcBef>
                <a:spcPct val="0"/>
              </a:spcBef>
              <a:spcAft>
                <a:spcPct val="0"/>
              </a:spcAft>
              <a:buClrTx/>
              <a:buSzTx/>
              <a:buFontTx/>
              <a:buAutoNum type="arabicPeriod" startAt="2"/>
            </a:pPr>
            <a:r>
              <a:rPr lang="en-US" altLang="en-US" sz="1100" dirty="0">
                <a:solidFill>
                  <a:schemeClr val="tx1"/>
                </a:solidFill>
                <a:latin typeface="Times New Roman" panose="02020603050405020304" pitchFamily="18" charset="0"/>
                <a:cs typeface="Times New Roman" panose="02020603050405020304" pitchFamily="18" charset="0"/>
              </a:rPr>
              <a:t>Initialize </a:t>
            </a:r>
            <a:r>
              <a:rPr lang="en-US" altLang="en-US" sz="1100" dirty="0" err="1">
                <a:solidFill>
                  <a:schemeClr val="tx1"/>
                </a:solidFill>
                <a:latin typeface="Times New Roman" panose="02020603050405020304" pitchFamily="18" charset="0"/>
                <a:cs typeface="Times New Roman" panose="02020603050405020304" pitchFamily="18" charset="0"/>
              </a:rPr>
              <a:t>Pygame</a:t>
            </a:r>
            <a:r>
              <a:rPr lang="en-US" altLang="en-US" sz="1100" dirty="0">
                <a:solidFill>
                  <a:schemeClr val="tx1"/>
                </a:solidFill>
                <a:latin typeface="Times New Roman" panose="02020603050405020304" pitchFamily="18" charset="0"/>
                <a:cs typeface="Times New Roman" panose="02020603050405020304" pitchFamily="18" charset="0"/>
              </a:rPr>
              <a:t> by importing the necessary modules and calling </a:t>
            </a:r>
            <a:r>
              <a:rPr lang="en-US" altLang="en-US" sz="1100" b="1" dirty="0" err="1">
                <a:solidFill>
                  <a:schemeClr val="tx1"/>
                </a:solidFill>
                <a:latin typeface="Times New Roman" panose="02020603050405020304" pitchFamily="18" charset="0"/>
                <a:cs typeface="Times New Roman" panose="02020603050405020304" pitchFamily="18" charset="0"/>
              </a:rPr>
              <a:t>pygame.init</a:t>
            </a:r>
            <a:r>
              <a:rPr lang="en-US" altLang="en-US" sz="1100" b="1" dirty="0">
                <a:solidFill>
                  <a:schemeClr val="tx1"/>
                </a:solidFill>
                <a:latin typeface="Times New Roman" panose="02020603050405020304" pitchFamily="18" charset="0"/>
                <a:cs typeface="Times New Roman" panose="02020603050405020304" pitchFamily="18" charset="0"/>
              </a:rPr>
              <a:t>()</a:t>
            </a:r>
            <a:r>
              <a:rPr lang="en-US" altLang="en-US" sz="1100" dirty="0">
                <a:solidFill>
                  <a:schemeClr val="tx1"/>
                </a:solidFill>
                <a:latin typeface="Times New Roman" panose="02020603050405020304" pitchFamily="18" charset="0"/>
                <a:cs typeface="Times New Roman" panose="02020603050405020304" pitchFamily="18" charset="0"/>
              </a:rPr>
              <a:t>.</a:t>
            </a:r>
          </a:p>
          <a:p>
            <a:pPr lvl="0" algn="l" eaLnBrk="0" fontAlgn="base" hangingPunct="0">
              <a:spcBef>
                <a:spcPct val="0"/>
              </a:spcBef>
              <a:spcAft>
                <a:spcPct val="0"/>
              </a:spcAft>
              <a:buClrTx/>
              <a:buSzTx/>
              <a:buFontTx/>
              <a:buAutoNum type="arabicPeriod" startAt="3"/>
            </a:pPr>
            <a:r>
              <a:rPr lang="en-US" altLang="en-US" sz="1100" dirty="0">
                <a:solidFill>
                  <a:schemeClr val="tx1"/>
                </a:solidFill>
                <a:latin typeface="Times New Roman" panose="02020603050405020304" pitchFamily="18" charset="0"/>
                <a:cs typeface="Times New Roman" panose="02020603050405020304" pitchFamily="18" charset="0"/>
              </a:rPr>
              <a:t>Create the game window by calling </a:t>
            </a:r>
            <a:r>
              <a:rPr lang="en-US" altLang="en-US" sz="1100" b="1" dirty="0" err="1">
                <a:solidFill>
                  <a:schemeClr val="tx1"/>
                </a:solidFill>
                <a:latin typeface="Times New Roman" panose="02020603050405020304" pitchFamily="18" charset="0"/>
                <a:cs typeface="Times New Roman" panose="02020603050405020304" pitchFamily="18" charset="0"/>
              </a:rPr>
              <a:t>pygame.display.set_mode</a:t>
            </a:r>
            <a:r>
              <a:rPr lang="en-US" altLang="en-US" sz="1100" b="1" dirty="0">
                <a:solidFill>
                  <a:schemeClr val="tx1"/>
                </a:solidFill>
                <a:latin typeface="Times New Roman" panose="02020603050405020304" pitchFamily="18" charset="0"/>
                <a:cs typeface="Times New Roman" panose="02020603050405020304" pitchFamily="18" charset="0"/>
              </a:rPr>
              <a:t>()</a:t>
            </a:r>
            <a:r>
              <a:rPr lang="en-US" altLang="en-US" sz="1100" dirty="0">
                <a:solidFill>
                  <a:schemeClr val="tx1"/>
                </a:solidFill>
                <a:latin typeface="Times New Roman" panose="02020603050405020304" pitchFamily="18" charset="0"/>
                <a:cs typeface="Times New Roman" panose="02020603050405020304" pitchFamily="18" charset="0"/>
              </a:rPr>
              <a:t> with the appropriate screen dimensions.</a:t>
            </a:r>
          </a:p>
          <a:p>
            <a:pPr lvl="0" algn="l" eaLnBrk="0" fontAlgn="base" hangingPunct="0">
              <a:spcBef>
                <a:spcPct val="0"/>
              </a:spcBef>
              <a:spcAft>
                <a:spcPct val="0"/>
              </a:spcAft>
              <a:buClrTx/>
              <a:buSzTx/>
              <a:buFontTx/>
              <a:buAutoNum type="arabicPeriod" startAt="4"/>
            </a:pPr>
            <a:r>
              <a:rPr lang="en-US" altLang="en-US" sz="1100" dirty="0">
                <a:solidFill>
                  <a:schemeClr val="tx1"/>
                </a:solidFill>
                <a:latin typeface="Times New Roman" panose="02020603050405020304" pitchFamily="18" charset="0"/>
                <a:cs typeface="Times New Roman" panose="02020603050405020304" pitchFamily="18" charset="0"/>
              </a:rPr>
              <a:t>Set up the game clock by creating an instance of </a:t>
            </a:r>
            <a:r>
              <a:rPr lang="en-US" altLang="en-US" sz="1100" b="1" dirty="0" err="1">
                <a:solidFill>
                  <a:schemeClr val="tx1"/>
                </a:solidFill>
                <a:latin typeface="Times New Roman" panose="02020603050405020304" pitchFamily="18" charset="0"/>
                <a:cs typeface="Times New Roman" panose="02020603050405020304" pitchFamily="18" charset="0"/>
              </a:rPr>
              <a:t>pygame.time.Clock</a:t>
            </a:r>
            <a:r>
              <a:rPr lang="en-US" altLang="en-US" sz="1100" b="1" dirty="0">
                <a:solidFill>
                  <a:schemeClr val="tx1"/>
                </a:solidFill>
                <a:latin typeface="Times New Roman" panose="02020603050405020304" pitchFamily="18" charset="0"/>
                <a:cs typeface="Times New Roman" panose="02020603050405020304" pitchFamily="18" charset="0"/>
              </a:rPr>
              <a:t>()</a:t>
            </a:r>
            <a:r>
              <a:rPr lang="en-US" altLang="en-US" sz="1100" dirty="0">
                <a:solidFill>
                  <a:schemeClr val="tx1"/>
                </a:solidFill>
                <a:latin typeface="Times New Roman" panose="02020603050405020304" pitchFamily="18" charset="0"/>
                <a:cs typeface="Times New Roman" panose="02020603050405020304" pitchFamily="18" charset="0"/>
              </a:rPr>
              <a:t>.</a:t>
            </a:r>
          </a:p>
          <a:p>
            <a:pPr lvl="0" algn="l" eaLnBrk="0" fontAlgn="base" hangingPunct="0">
              <a:spcBef>
                <a:spcPct val="0"/>
              </a:spcBef>
              <a:spcAft>
                <a:spcPct val="0"/>
              </a:spcAft>
              <a:buClrTx/>
              <a:buSzTx/>
              <a:buFontTx/>
              <a:buAutoNum type="arabicPeriod" startAt="5"/>
            </a:pPr>
            <a:r>
              <a:rPr lang="en-US" altLang="en-US" sz="1100" dirty="0">
                <a:solidFill>
                  <a:schemeClr val="tx1"/>
                </a:solidFill>
                <a:latin typeface="Times New Roman" panose="02020603050405020304" pitchFamily="18" charset="0"/>
                <a:cs typeface="Times New Roman" panose="02020603050405020304" pitchFamily="18" charset="0"/>
              </a:rPr>
              <a:t>Create an instance of the </a:t>
            </a:r>
            <a:r>
              <a:rPr lang="en-US" altLang="en-US" sz="1100" b="1" dirty="0">
                <a:solidFill>
                  <a:schemeClr val="tx1"/>
                </a:solidFill>
                <a:latin typeface="Times New Roman" panose="02020603050405020304" pitchFamily="18" charset="0"/>
                <a:cs typeface="Times New Roman" panose="02020603050405020304" pitchFamily="18" charset="0"/>
              </a:rPr>
              <a:t>MAIN</a:t>
            </a:r>
            <a:r>
              <a:rPr lang="en-US" altLang="en-US" sz="1100" dirty="0">
                <a:solidFill>
                  <a:schemeClr val="tx1"/>
                </a:solidFill>
                <a:latin typeface="Times New Roman" panose="02020603050405020304" pitchFamily="18" charset="0"/>
                <a:cs typeface="Times New Roman" panose="02020603050405020304" pitchFamily="18" charset="0"/>
              </a:rPr>
              <a:t> class to represent the game.</a:t>
            </a:r>
          </a:p>
          <a:p>
            <a:pPr lvl="0" algn="l" eaLnBrk="0" fontAlgn="base" hangingPunct="0">
              <a:spcBef>
                <a:spcPct val="0"/>
              </a:spcBef>
              <a:spcAft>
                <a:spcPct val="0"/>
              </a:spcAft>
              <a:buClrTx/>
              <a:buSzTx/>
              <a:buFontTx/>
              <a:buAutoNum type="arabicPeriod" startAt="6"/>
            </a:pPr>
            <a:r>
              <a:rPr lang="en-US" altLang="en-US" sz="1100" dirty="0">
                <a:solidFill>
                  <a:schemeClr val="tx1"/>
                </a:solidFill>
                <a:latin typeface="Times New Roman" panose="02020603050405020304" pitchFamily="18" charset="0"/>
                <a:cs typeface="Times New Roman" panose="02020603050405020304" pitchFamily="18" charset="0"/>
              </a:rPr>
              <a:t>Start the main game loop by setting the </a:t>
            </a:r>
            <a:r>
              <a:rPr lang="en-US" altLang="en-US" sz="1100" b="1" dirty="0">
                <a:solidFill>
                  <a:schemeClr val="tx1"/>
                </a:solidFill>
                <a:latin typeface="Times New Roman" panose="02020603050405020304" pitchFamily="18" charset="0"/>
                <a:cs typeface="Times New Roman" panose="02020603050405020304" pitchFamily="18" charset="0"/>
              </a:rPr>
              <a:t>running</a:t>
            </a:r>
            <a:r>
              <a:rPr lang="en-US" altLang="en-US" sz="1100" dirty="0">
                <a:solidFill>
                  <a:schemeClr val="tx1"/>
                </a:solidFill>
                <a:latin typeface="Times New Roman" panose="02020603050405020304" pitchFamily="18" charset="0"/>
                <a:cs typeface="Times New Roman" panose="02020603050405020304" pitchFamily="18" charset="0"/>
              </a:rPr>
              <a:t> variable to </a:t>
            </a:r>
            <a:r>
              <a:rPr lang="en-US" altLang="en-US" sz="1100" b="1" dirty="0">
                <a:solidFill>
                  <a:schemeClr val="tx1"/>
                </a:solidFill>
                <a:latin typeface="Times New Roman" panose="02020603050405020304" pitchFamily="18" charset="0"/>
                <a:cs typeface="Times New Roman" panose="02020603050405020304" pitchFamily="18" charset="0"/>
              </a:rPr>
              <a:t>True</a:t>
            </a:r>
            <a:r>
              <a:rPr lang="en-US" altLang="en-US" sz="1100" dirty="0">
                <a:solidFill>
                  <a:schemeClr val="tx1"/>
                </a:solidFill>
                <a:latin typeface="Times New Roman" panose="02020603050405020304" pitchFamily="18" charset="0"/>
                <a:cs typeface="Times New Roman" panose="02020603050405020304" pitchFamily="18" charset="0"/>
              </a:rPr>
              <a:t>.</a:t>
            </a:r>
          </a:p>
          <a:p>
            <a:pPr lvl="0" algn="l" eaLnBrk="0" fontAlgn="base" hangingPunct="0">
              <a:spcBef>
                <a:spcPct val="0"/>
              </a:spcBef>
              <a:spcAft>
                <a:spcPct val="0"/>
              </a:spcAft>
              <a:buClrTx/>
              <a:buSzTx/>
              <a:buFontTx/>
              <a:buAutoNum type="arabicPeriod" startAt="7"/>
            </a:pPr>
            <a:r>
              <a:rPr lang="en-US" altLang="en-US" sz="1100" dirty="0">
                <a:solidFill>
                  <a:schemeClr val="tx1"/>
                </a:solidFill>
                <a:latin typeface="Times New Roman" panose="02020603050405020304" pitchFamily="18" charset="0"/>
                <a:cs typeface="Times New Roman" panose="02020603050405020304" pitchFamily="18" charset="0"/>
              </a:rPr>
              <a:t>Inside the game loop, handle events using </a:t>
            </a:r>
            <a:r>
              <a:rPr lang="en-US" altLang="en-US" sz="1100" b="1" dirty="0" err="1">
                <a:solidFill>
                  <a:schemeClr val="tx1"/>
                </a:solidFill>
                <a:latin typeface="Times New Roman" panose="02020603050405020304" pitchFamily="18" charset="0"/>
                <a:cs typeface="Times New Roman" panose="02020603050405020304" pitchFamily="18" charset="0"/>
              </a:rPr>
              <a:t>pygame.event.get</a:t>
            </a:r>
            <a:r>
              <a:rPr lang="en-US" altLang="en-US" sz="1100" b="1" dirty="0">
                <a:solidFill>
                  <a:schemeClr val="tx1"/>
                </a:solidFill>
                <a:latin typeface="Times New Roman" panose="02020603050405020304" pitchFamily="18" charset="0"/>
                <a:cs typeface="Times New Roman" panose="02020603050405020304" pitchFamily="18" charset="0"/>
              </a:rPr>
              <a:t>()</a:t>
            </a:r>
            <a:r>
              <a:rPr lang="en-US" altLang="en-US" sz="1100" dirty="0">
                <a:solidFill>
                  <a:schemeClr val="tx1"/>
                </a:solidFill>
                <a:latin typeface="Times New Roman" panose="02020603050405020304" pitchFamily="18" charset="0"/>
                <a:cs typeface="Times New Roman" panose="02020603050405020304" pitchFamily="18" charset="0"/>
              </a:rPr>
              <a:t>. Check for events such as quitting the game, button clicks, and keyboard inputs.</a:t>
            </a:r>
          </a:p>
          <a:p>
            <a:pPr lvl="0" algn="l" eaLnBrk="0" fontAlgn="base" hangingPunct="0">
              <a:spcBef>
                <a:spcPct val="0"/>
              </a:spcBef>
              <a:spcAft>
                <a:spcPct val="0"/>
              </a:spcAft>
              <a:buClrTx/>
              <a:buSzTx/>
              <a:buFontTx/>
              <a:buAutoNum type="arabicPeriod" startAt="8"/>
            </a:pPr>
            <a:r>
              <a:rPr lang="en-US" altLang="en-US" sz="1100" dirty="0">
                <a:solidFill>
                  <a:schemeClr val="tx1"/>
                </a:solidFill>
                <a:latin typeface="Times New Roman" panose="02020603050405020304" pitchFamily="18" charset="0"/>
                <a:cs typeface="Times New Roman" panose="02020603050405020304" pitchFamily="18" charset="0"/>
              </a:rPr>
              <a:t>Based on the current game state (</a:t>
            </a:r>
            <a:r>
              <a:rPr lang="en-US" altLang="en-US" sz="1100" b="1" dirty="0" err="1">
                <a:solidFill>
                  <a:schemeClr val="tx1"/>
                </a:solidFill>
                <a:latin typeface="Times New Roman" panose="02020603050405020304" pitchFamily="18" charset="0"/>
                <a:cs typeface="Times New Roman" panose="02020603050405020304" pitchFamily="18" charset="0"/>
              </a:rPr>
              <a:t>current_state</a:t>
            </a:r>
            <a:r>
              <a:rPr lang="en-US" altLang="en-US" sz="1100" dirty="0">
                <a:solidFill>
                  <a:schemeClr val="tx1"/>
                </a:solidFill>
                <a:latin typeface="Times New Roman" panose="02020603050405020304" pitchFamily="18" charset="0"/>
                <a:cs typeface="Times New Roman" panose="02020603050405020304" pitchFamily="18" charset="0"/>
              </a:rPr>
              <a:t>), perform the necessary actions. This includes updating the game, drawing game elements on the screen, and handling state transitions.</a:t>
            </a:r>
          </a:p>
          <a:p>
            <a:pPr lvl="0" algn="l" eaLnBrk="0" fontAlgn="base" hangingPunct="0">
              <a:spcBef>
                <a:spcPct val="0"/>
              </a:spcBef>
              <a:spcAft>
                <a:spcPct val="0"/>
              </a:spcAft>
              <a:buClrTx/>
              <a:buSzTx/>
              <a:buFontTx/>
              <a:buAutoNum type="arabicPeriod" startAt="9"/>
            </a:pPr>
            <a:r>
              <a:rPr lang="en-US" altLang="en-US" sz="1100" dirty="0">
                <a:solidFill>
                  <a:schemeClr val="tx1"/>
                </a:solidFill>
                <a:latin typeface="Times New Roman" panose="02020603050405020304" pitchFamily="18" charset="0"/>
                <a:cs typeface="Times New Roman" panose="02020603050405020304" pitchFamily="18" charset="0"/>
              </a:rPr>
              <a:t>Update the display using </a:t>
            </a:r>
            <a:r>
              <a:rPr lang="en-US" altLang="en-US" sz="1100" b="1" dirty="0" err="1">
                <a:solidFill>
                  <a:schemeClr val="tx1"/>
                </a:solidFill>
                <a:latin typeface="Times New Roman" panose="02020603050405020304" pitchFamily="18" charset="0"/>
                <a:cs typeface="Times New Roman" panose="02020603050405020304" pitchFamily="18" charset="0"/>
              </a:rPr>
              <a:t>pygame.display.update</a:t>
            </a:r>
            <a:r>
              <a:rPr lang="en-US" altLang="en-US" sz="1100" b="1" dirty="0">
                <a:solidFill>
                  <a:schemeClr val="tx1"/>
                </a:solidFill>
                <a:latin typeface="Times New Roman" panose="02020603050405020304" pitchFamily="18" charset="0"/>
                <a:cs typeface="Times New Roman" panose="02020603050405020304" pitchFamily="18" charset="0"/>
              </a:rPr>
              <a:t>()</a:t>
            </a:r>
            <a:r>
              <a:rPr lang="en-US" altLang="en-US" sz="1100" dirty="0">
                <a:solidFill>
                  <a:schemeClr val="tx1"/>
                </a:solidFill>
                <a:latin typeface="Times New Roman" panose="02020603050405020304" pitchFamily="18" charset="0"/>
                <a:cs typeface="Times New Roman" panose="02020603050405020304" pitchFamily="18" charset="0"/>
              </a:rPr>
              <a:t> to show any changes made to the screen.</a:t>
            </a:r>
          </a:p>
          <a:p>
            <a:pPr lvl="0" algn="l" eaLnBrk="0" fontAlgn="base" hangingPunct="0">
              <a:spcBef>
                <a:spcPct val="0"/>
              </a:spcBef>
              <a:spcAft>
                <a:spcPct val="0"/>
              </a:spcAft>
              <a:buClrTx/>
              <a:buSzTx/>
              <a:buFontTx/>
              <a:buAutoNum type="arabicPeriod" startAt="10"/>
            </a:pPr>
            <a:r>
              <a:rPr lang="en-US" altLang="en-US" sz="1100" dirty="0">
                <a:solidFill>
                  <a:schemeClr val="tx1"/>
                </a:solidFill>
                <a:latin typeface="Times New Roman" panose="02020603050405020304" pitchFamily="18" charset="0"/>
                <a:cs typeface="Times New Roman" panose="02020603050405020304" pitchFamily="18" charset="0"/>
              </a:rPr>
              <a:t>Control the frame rate using </a:t>
            </a:r>
            <a:r>
              <a:rPr lang="en-US" altLang="en-US" sz="1100" b="1" dirty="0" err="1">
                <a:solidFill>
                  <a:schemeClr val="tx1"/>
                </a:solidFill>
                <a:latin typeface="Times New Roman" panose="02020603050405020304" pitchFamily="18" charset="0"/>
                <a:cs typeface="Times New Roman" panose="02020603050405020304" pitchFamily="18" charset="0"/>
              </a:rPr>
              <a:t>clock.tick</a:t>
            </a:r>
            <a:r>
              <a:rPr lang="en-US" altLang="en-US" sz="1100" b="1" dirty="0">
                <a:solidFill>
                  <a:schemeClr val="tx1"/>
                </a:solidFill>
                <a:latin typeface="Times New Roman" panose="02020603050405020304" pitchFamily="18" charset="0"/>
                <a:cs typeface="Times New Roman" panose="02020603050405020304" pitchFamily="18" charset="0"/>
              </a:rPr>
              <a:t>()</a:t>
            </a:r>
            <a:r>
              <a:rPr lang="en-US" altLang="en-US" sz="1100" dirty="0">
                <a:solidFill>
                  <a:schemeClr val="tx1"/>
                </a:solidFill>
                <a:latin typeface="Times New Roman" panose="02020603050405020304" pitchFamily="18" charset="0"/>
                <a:cs typeface="Times New Roman" panose="02020603050405020304" pitchFamily="18" charset="0"/>
              </a:rPr>
              <a:t> to limit the game's refresh rate.</a:t>
            </a:r>
          </a:p>
          <a:p>
            <a:pPr lvl="0" algn="l" eaLnBrk="0" fontAlgn="base" hangingPunct="0">
              <a:spcBef>
                <a:spcPct val="0"/>
              </a:spcBef>
              <a:spcAft>
                <a:spcPct val="0"/>
              </a:spcAft>
              <a:buClrTx/>
              <a:buSzTx/>
              <a:buFontTx/>
              <a:buAutoNum type="arabicPeriod" startAt="11"/>
            </a:pPr>
            <a:r>
              <a:rPr lang="en-US" altLang="en-US" sz="1100" dirty="0">
                <a:solidFill>
                  <a:schemeClr val="tx1"/>
                </a:solidFill>
                <a:latin typeface="Times New Roman" panose="02020603050405020304" pitchFamily="18" charset="0"/>
                <a:cs typeface="Times New Roman" panose="02020603050405020304" pitchFamily="18" charset="0"/>
              </a:rPr>
              <a:t>Once the game loop ends (when </a:t>
            </a:r>
            <a:r>
              <a:rPr lang="en-US" altLang="en-US" sz="1100" b="1" dirty="0">
                <a:solidFill>
                  <a:schemeClr val="tx1"/>
                </a:solidFill>
                <a:latin typeface="Times New Roman" panose="02020603050405020304" pitchFamily="18" charset="0"/>
                <a:cs typeface="Times New Roman" panose="02020603050405020304" pitchFamily="18" charset="0"/>
              </a:rPr>
              <a:t>running</a:t>
            </a:r>
            <a:r>
              <a:rPr lang="en-US" altLang="en-US" sz="1100" dirty="0">
                <a:solidFill>
                  <a:schemeClr val="tx1"/>
                </a:solidFill>
                <a:latin typeface="Times New Roman" panose="02020603050405020304" pitchFamily="18" charset="0"/>
                <a:cs typeface="Times New Roman" panose="02020603050405020304" pitchFamily="18" charset="0"/>
              </a:rPr>
              <a:t> is set to </a:t>
            </a:r>
            <a:r>
              <a:rPr lang="en-US" altLang="en-US" sz="1100" b="1" dirty="0">
                <a:solidFill>
                  <a:schemeClr val="tx1"/>
                </a:solidFill>
                <a:latin typeface="Times New Roman" panose="02020603050405020304" pitchFamily="18" charset="0"/>
                <a:cs typeface="Times New Roman" panose="02020603050405020304" pitchFamily="18" charset="0"/>
              </a:rPr>
              <a:t>False</a:t>
            </a:r>
            <a:r>
              <a:rPr lang="en-US" altLang="en-US" sz="1100" dirty="0">
                <a:solidFill>
                  <a:schemeClr val="tx1"/>
                </a:solidFill>
                <a:latin typeface="Times New Roman" panose="02020603050405020304" pitchFamily="18" charset="0"/>
                <a:cs typeface="Times New Roman" panose="02020603050405020304" pitchFamily="18" charset="0"/>
              </a:rPr>
              <a:t>), call </a:t>
            </a:r>
            <a:r>
              <a:rPr lang="en-US" altLang="en-US" sz="1100" b="1" dirty="0" err="1">
                <a:solidFill>
                  <a:schemeClr val="tx1"/>
                </a:solidFill>
                <a:latin typeface="Times New Roman" panose="02020603050405020304" pitchFamily="18" charset="0"/>
                <a:cs typeface="Times New Roman" panose="02020603050405020304" pitchFamily="18" charset="0"/>
              </a:rPr>
              <a:t>pygame.quit</a:t>
            </a:r>
            <a:r>
              <a:rPr lang="en-US" altLang="en-US" sz="1100" b="1" dirty="0">
                <a:solidFill>
                  <a:schemeClr val="tx1"/>
                </a:solidFill>
                <a:latin typeface="Times New Roman" panose="02020603050405020304" pitchFamily="18" charset="0"/>
                <a:cs typeface="Times New Roman" panose="02020603050405020304" pitchFamily="18" charset="0"/>
              </a:rPr>
              <a:t>()</a:t>
            </a:r>
            <a:r>
              <a:rPr lang="en-US" altLang="en-US" sz="1100" dirty="0">
                <a:solidFill>
                  <a:schemeClr val="tx1"/>
                </a:solidFill>
                <a:latin typeface="Times New Roman" panose="02020603050405020304" pitchFamily="18" charset="0"/>
                <a:cs typeface="Times New Roman" panose="02020603050405020304" pitchFamily="18" charset="0"/>
              </a:rPr>
              <a:t> to exit the </a:t>
            </a:r>
            <a:r>
              <a:rPr lang="en-US" altLang="en-US" sz="1100" dirty="0" err="1">
                <a:solidFill>
                  <a:schemeClr val="tx1"/>
                </a:solidFill>
                <a:latin typeface="Times New Roman" panose="02020603050405020304" pitchFamily="18" charset="0"/>
                <a:cs typeface="Times New Roman" panose="02020603050405020304" pitchFamily="18" charset="0"/>
              </a:rPr>
              <a:t>Pygame</a:t>
            </a:r>
            <a:r>
              <a:rPr lang="en-US" altLang="en-US" sz="1100" dirty="0">
                <a:solidFill>
                  <a:schemeClr val="tx1"/>
                </a:solidFill>
                <a:latin typeface="Times New Roman" panose="02020603050405020304" pitchFamily="18" charset="0"/>
                <a:cs typeface="Times New Roman" panose="02020603050405020304" pitchFamily="18" charset="0"/>
              </a:rPr>
              <a:t> application.</a:t>
            </a:r>
          </a:p>
          <a:p>
            <a:endParaRPr lang="en-US" dirty="0"/>
          </a:p>
        </p:txBody>
      </p:sp>
      <p:sp>
        <p:nvSpPr>
          <p:cNvPr id="3" name="Rectangle 1"/>
          <p:cNvSpPr>
            <a:spLocks noChangeArrowheads="1"/>
          </p:cNvSpPr>
          <p:nvPr/>
        </p:nvSpPr>
        <p:spPr bwMode="auto">
          <a:xfrm>
            <a:off x="0" y="-338811"/>
            <a:ext cx="65" cy="677623"/>
          </a:xfrm>
          <a:prstGeom prst="rect">
            <a:avLst/>
          </a:prstGeom>
          <a:solidFill>
            <a:srgbClr val="44465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704036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306"/>
        <p:cNvGrpSpPr/>
        <p:nvPr/>
      </p:nvGrpSpPr>
      <p:grpSpPr>
        <a:xfrm>
          <a:off x="0" y="0"/>
          <a:ext cx="0" cy="0"/>
          <a:chOff x="0" y="0"/>
          <a:chExt cx="0" cy="0"/>
        </a:xfrm>
      </p:grpSpPr>
      <p:sp>
        <p:nvSpPr>
          <p:cNvPr id="2308" name="Google Shape;2308;p43"/>
          <p:cNvSpPr txBox="1">
            <a:spLocks noGrp="1"/>
          </p:cNvSpPr>
          <p:nvPr>
            <p:ph type="title"/>
          </p:nvPr>
        </p:nvSpPr>
        <p:spPr>
          <a:xfrm>
            <a:off x="5456957" y="343517"/>
            <a:ext cx="2360448" cy="572700"/>
          </a:xfrm>
        </p:spPr>
        <p:txBody>
          <a:bodyPr/>
          <a:lstStyle/>
          <a:p>
            <a:pPr lvl="0"/>
            <a:r>
              <a:rPr lang="en-US" dirty="0" smtClean="0"/>
              <a:t>Future features</a:t>
            </a:r>
            <a:endParaRPr lang="en-US" dirty="0"/>
          </a:p>
        </p:txBody>
      </p:sp>
      <p:sp>
        <p:nvSpPr>
          <p:cNvPr id="2309" name="Google Shape;2309;p43"/>
          <p:cNvSpPr txBox="1"/>
          <p:nvPr/>
        </p:nvSpPr>
        <p:spPr>
          <a:xfrm>
            <a:off x="6372177" y="3145536"/>
            <a:ext cx="877800" cy="53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lt1"/>
                </a:solidFill>
                <a:latin typeface="Barlow Semi Condensed Medium"/>
                <a:ea typeface="Barlow Semi Condensed Medium"/>
                <a:cs typeface="Barlow Semi Condensed Medium"/>
                <a:sym typeface="Barlow Semi Condensed Medium"/>
              </a:rPr>
              <a:t>45K</a:t>
            </a:r>
            <a:endParaRPr sz="3000">
              <a:solidFill>
                <a:schemeClr val="lt1"/>
              </a:solidFill>
              <a:latin typeface="Barlow Semi Condensed Medium"/>
              <a:ea typeface="Barlow Semi Condensed Medium"/>
              <a:cs typeface="Barlow Semi Condensed Medium"/>
              <a:sym typeface="Barlow Semi Condensed Medium"/>
            </a:endParaRPr>
          </a:p>
        </p:txBody>
      </p:sp>
      <p:sp>
        <p:nvSpPr>
          <p:cNvPr id="2319" name="Google Shape;2319;p43"/>
          <p:cNvSpPr txBox="1"/>
          <p:nvPr/>
        </p:nvSpPr>
        <p:spPr>
          <a:xfrm>
            <a:off x="6375459" y="3144442"/>
            <a:ext cx="879300" cy="52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a:solidFill>
                  <a:schemeClr val="lt1"/>
                </a:solidFill>
                <a:latin typeface="Barlow Semi Condensed Medium"/>
                <a:ea typeface="Barlow Semi Condensed Medium"/>
                <a:cs typeface="Barlow Semi Condensed Medium"/>
                <a:sym typeface="Barlow Semi Condensed Medium"/>
              </a:rPr>
              <a:t>10%</a:t>
            </a:r>
            <a:endParaRPr sz="2700">
              <a:solidFill>
                <a:schemeClr val="lt1"/>
              </a:solidFill>
              <a:latin typeface="Barlow Semi Condensed Medium"/>
              <a:ea typeface="Barlow Semi Condensed Medium"/>
              <a:cs typeface="Barlow Semi Condensed Medium"/>
              <a:sym typeface="Barlow Semi Condensed Medium"/>
            </a:endParaRPr>
          </a:p>
        </p:txBody>
      </p:sp>
      <p:sp>
        <p:nvSpPr>
          <p:cNvPr id="7" name="Google Shape;2308;p43"/>
          <p:cNvSpPr txBox="1">
            <a:spLocks/>
          </p:cNvSpPr>
          <p:nvPr/>
        </p:nvSpPr>
        <p:spPr>
          <a:xfrm>
            <a:off x="5159085" y="911028"/>
            <a:ext cx="2956193"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n-US" sz="1600" dirty="0" smtClean="0">
                <a:latin typeface="Times New Roman" panose="02020603050405020304" pitchFamily="18" charset="0"/>
                <a:cs typeface="Times New Roman" panose="02020603050405020304" pitchFamily="18" charset="0"/>
              </a:rPr>
              <a:t>Speed increased after every 10 points and a random wall generated after 20 points</a:t>
            </a:r>
            <a:endParaRPr lang="en-US" sz="1600" dirty="0">
              <a:latin typeface="Times New Roman" panose="02020603050405020304" pitchFamily="18" charset="0"/>
              <a:cs typeface="Times New Roman" panose="02020603050405020304" pitchFamily="18" charset="0"/>
            </a:endParaRPr>
          </a:p>
        </p:txBody>
      </p:sp>
      <p:sp>
        <p:nvSpPr>
          <p:cNvPr id="3" name="Rectangle 2"/>
          <p:cNvSpPr/>
          <p:nvPr/>
        </p:nvSpPr>
        <p:spPr>
          <a:xfrm>
            <a:off x="1271154" y="189330"/>
            <a:ext cx="7443355" cy="4801314"/>
          </a:xfrm>
          <a:prstGeom prst="rect">
            <a:avLst/>
          </a:prstGeom>
        </p:spPr>
        <p:txBody>
          <a:bodyPr wrap="square">
            <a:spAutoFit/>
          </a:bodyPr>
          <a:lstStyle/>
          <a:p>
            <a:r>
              <a:rPr lang="en-US" sz="1200" dirty="0">
                <a:latin typeface="Times New Roman" panose="02020603050405020304" pitchFamily="18" charset="0"/>
                <a:cs typeface="Times New Roman" panose="02020603050405020304" pitchFamily="18" charset="0"/>
              </a:rPr>
              <a:t># In the main game loop</a:t>
            </a:r>
            <a:r>
              <a:rPr lang="en-US" sz="1200" dirty="0" smtClean="0">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while running:</a:t>
            </a:r>
          </a:p>
          <a:p>
            <a:r>
              <a:rPr lang="en-US" sz="1200" dirty="0">
                <a:latin typeface="Times New Roman" panose="02020603050405020304" pitchFamily="18" charset="0"/>
                <a:cs typeface="Times New Roman" panose="02020603050405020304" pitchFamily="18" charset="0"/>
              </a:rPr>
              <a:t>    # </a:t>
            </a:r>
            <a:r>
              <a:rPr lang="en-US" sz="1200" dirty="0" smtClean="0">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    if </a:t>
            </a:r>
            <a:r>
              <a:rPr lang="en-US" sz="1200" dirty="0" err="1">
                <a:latin typeface="Times New Roman" panose="02020603050405020304" pitchFamily="18" charset="0"/>
                <a:cs typeface="Times New Roman" panose="02020603050405020304" pitchFamily="18" charset="0"/>
              </a:rPr>
              <a:t>current_state</a:t>
            </a:r>
            <a:r>
              <a:rPr lang="en-US" sz="1200" dirty="0">
                <a:latin typeface="Times New Roman" panose="02020603050405020304" pitchFamily="18" charset="0"/>
                <a:cs typeface="Times New Roman" panose="02020603050405020304" pitchFamily="18" charset="0"/>
              </a:rPr>
              <a:t> == "game":</a:t>
            </a:r>
          </a:p>
          <a:p>
            <a:r>
              <a:rPr lang="en-US" sz="1200" dirty="0">
                <a:latin typeface="Times New Roman" panose="02020603050405020304" pitchFamily="18" charset="0"/>
                <a:cs typeface="Times New Roman" panose="02020603050405020304" pitchFamily="18" charset="0"/>
              </a:rPr>
              <a:t>        # </a:t>
            </a:r>
            <a:r>
              <a:rPr lang="en-US" sz="1200" dirty="0" smtClean="0">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        while </a:t>
            </a:r>
            <a:r>
              <a:rPr lang="en-US" sz="1200" dirty="0" err="1">
                <a:latin typeface="Times New Roman" panose="02020603050405020304" pitchFamily="18" charset="0"/>
                <a:cs typeface="Times New Roman" panose="02020603050405020304" pitchFamily="18" charset="0"/>
              </a:rPr>
              <a:t>current_state</a:t>
            </a:r>
            <a:r>
              <a:rPr lang="en-US" sz="1200" dirty="0">
                <a:latin typeface="Times New Roman" panose="02020603050405020304" pitchFamily="18" charset="0"/>
                <a:cs typeface="Times New Roman" panose="02020603050405020304" pitchFamily="18" charset="0"/>
              </a:rPr>
              <a:t> == "running":</a:t>
            </a:r>
          </a:p>
          <a:p>
            <a:r>
              <a:rPr lang="en-US" sz="1200" dirty="0">
                <a:latin typeface="Times New Roman" panose="02020603050405020304" pitchFamily="18" charset="0"/>
                <a:cs typeface="Times New Roman" panose="02020603050405020304" pitchFamily="18" charset="0"/>
              </a:rPr>
              <a:t>            # </a:t>
            </a:r>
            <a:r>
              <a:rPr lang="en-US" sz="1200" dirty="0" smtClean="0">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            if </a:t>
            </a:r>
            <a:r>
              <a:rPr lang="en-US" sz="1200" dirty="0" err="1">
                <a:latin typeface="Times New Roman" panose="02020603050405020304" pitchFamily="18" charset="0"/>
                <a:cs typeface="Times New Roman" panose="02020603050405020304" pitchFamily="18" charset="0"/>
              </a:rPr>
              <a:t>event.type</a:t>
            </a:r>
            <a:r>
              <a:rPr lang="en-US" sz="1200" dirty="0">
                <a:latin typeface="Times New Roman" panose="02020603050405020304" pitchFamily="18" charset="0"/>
                <a:cs typeface="Times New Roman" panose="02020603050405020304" pitchFamily="18" charset="0"/>
              </a:rPr>
              <a:t> == SCREEN_UPDATE:</a:t>
            </a:r>
          </a:p>
          <a:p>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main_game.update</a:t>
            </a:r>
            <a:r>
              <a:rPr lang="en-US" sz="1200" dirty="0" smtClean="0">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                # Check if the snake ate a fruit</a:t>
            </a:r>
          </a:p>
          <a:p>
            <a:r>
              <a:rPr lang="en-US" sz="1200" dirty="0">
                <a:latin typeface="Times New Roman" panose="02020603050405020304" pitchFamily="18" charset="0"/>
                <a:cs typeface="Times New Roman" panose="02020603050405020304" pitchFamily="18" charset="0"/>
              </a:rPr>
              <a:t>                if </a:t>
            </a:r>
            <a:r>
              <a:rPr lang="en-US" sz="1200" dirty="0" err="1">
                <a:latin typeface="Times New Roman" panose="02020603050405020304" pitchFamily="18" charset="0"/>
                <a:cs typeface="Times New Roman" panose="02020603050405020304" pitchFamily="18" charset="0"/>
              </a:rPr>
              <a:t>main_game.score</a:t>
            </a:r>
            <a:r>
              <a:rPr lang="en-US" sz="1200" dirty="0">
                <a:latin typeface="Times New Roman" panose="02020603050405020304" pitchFamily="18" charset="0"/>
                <a:cs typeface="Times New Roman" panose="02020603050405020304" pitchFamily="18" charset="0"/>
              </a:rPr>
              <a:t> % 10 == 0 and </a:t>
            </a:r>
            <a:r>
              <a:rPr lang="en-US" sz="1200" dirty="0" err="1">
                <a:latin typeface="Times New Roman" panose="02020603050405020304" pitchFamily="18" charset="0"/>
                <a:cs typeface="Times New Roman" panose="02020603050405020304" pitchFamily="18" charset="0"/>
              </a:rPr>
              <a:t>main_game.score</a:t>
            </a:r>
            <a:r>
              <a:rPr lang="en-US" sz="1200" dirty="0">
                <a:latin typeface="Times New Roman" panose="02020603050405020304" pitchFamily="18" charset="0"/>
                <a:cs typeface="Times New Roman" panose="02020603050405020304" pitchFamily="18" charset="0"/>
              </a:rPr>
              <a:t> != 0:</a:t>
            </a:r>
          </a:p>
          <a:p>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main_game.speed</a:t>
            </a:r>
            <a:r>
              <a:rPr lang="en-US" sz="1200" dirty="0">
                <a:latin typeface="Times New Roman" panose="02020603050405020304" pitchFamily="18" charset="0"/>
                <a:cs typeface="Times New Roman" panose="02020603050405020304" pitchFamily="18" charset="0"/>
              </a:rPr>
              <a:t> -= 10  # Increase the speed of the snake</a:t>
            </a:r>
          </a:p>
          <a:p>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pygame.time.set_timer</a:t>
            </a:r>
            <a:r>
              <a:rPr lang="en-US" sz="1200" dirty="0">
                <a:latin typeface="Times New Roman" panose="02020603050405020304" pitchFamily="18" charset="0"/>
                <a:cs typeface="Times New Roman" panose="02020603050405020304" pitchFamily="18" charset="0"/>
              </a:rPr>
              <a:t>(SCREEN_UPDATE, </a:t>
            </a:r>
            <a:r>
              <a:rPr lang="en-US" sz="1200" dirty="0" err="1">
                <a:latin typeface="Times New Roman" panose="02020603050405020304" pitchFamily="18" charset="0"/>
                <a:cs typeface="Times New Roman" panose="02020603050405020304" pitchFamily="18" charset="0"/>
              </a:rPr>
              <a:t>main_game.speed</a:t>
            </a:r>
            <a:r>
              <a:rPr lang="en-US" sz="1200" dirty="0" smtClean="0">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                # Check if the snake ate enough fruits to create a wall</a:t>
            </a:r>
          </a:p>
          <a:p>
            <a:r>
              <a:rPr lang="en-US" sz="1200" dirty="0">
                <a:latin typeface="Times New Roman" panose="02020603050405020304" pitchFamily="18" charset="0"/>
                <a:cs typeface="Times New Roman" panose="02020603050405020304" pitchFamily="18" charset="0"/>
              </a:rPr>
              <a:t>                if </a:t>
            </a:r>
            <a:r>
              <a:rPr lang="en-US" sz="1200" dirty="0" err="1">
                <a:latin typeface="Times New Roman" panose="02020603050405020304" pitchFamily="18" charset="0"/>
                <a:cs typeface="Times New Roman" panose="02020603050405020304" pitchFamily="18" charset="0"/>
              </a:rPr>
              <a:t>main_game.score</a:t>
            </a:r>
            <a:r>
              <a:rPr lang="en-US" sz="1200" dirty="0">
                <a:latin typeface="Times New Roman" panose="02020603050405020304" pitchFamily="18" charset="0"/>
                <a:cs typeface="Times New Roman" panose="02020603050405020304" pitchFamily="18" charset="0"/>
              </a:rPr>
              <a:t> % 20 == 0 and </a:t>
            </a:r>
            <a:r>
              <a:rPr lang="en-US" sz="1200" dirty="0" err="1">
                <a:latin typeface="Times New Roman" panose="02020603050405020304" pitchFamily="18" charset="0"/>
                <a:cs typeface="Times New Roman" panose="02020603050405020304" pitchFamily="18" charset="0"/>
              </a:rPr>
              <a:t>main_game.score</a:t>
            </a:r>
            <a:r>
              <a:rPr lang="en-US" sz="1200" dirty="0">
                <a:latin typeface="Times New Roman" panose="02020603050405020304" pitchFamily="18" charset="0"/>
                <a:cs typeface="Times New Roman" panose="02020603050405020304" pitchFamily="18" charset="0"/>
              </a:rPr>
              <a:t> != 0:</a:t>
            </a:r>
          </a:p>
          <a:p>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main_game.create_random_wall</a:t>
            </a:r>
            <a:r>
              <a:rPr lang="en-US" sz="1200" dirty="0" smtClean="0">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            # </a:t>
            </a:r>
            <a:r>
              <a:rPr lang="en-US" sz="1200" dirty="0" smtClean="0">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    # </a:t>
            </a:r>
            <a:r>
              <a:rPr lang="en-US" sz="1200" dirty="0" smtClean="0">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 </a:t>
            </a:r>
            <a:r>
              <a:rPr lang="en-US" sz="1200" dirty="0" smtClean="0">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a:p>
            <a:r>
              <a:rPr lang="en-US" sz="1200" dirty="0" err="1">
                <a:latin typeface="Times New Roman" panose="02020603050405020304" pitchFamily="18" charset="0"/>
                <a:cs typeface="Times New Roman" panose="02020603050405020304" pitchFamily="18" charset="0"/>
              </a:rPr>
              <a:t>def</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create_random_wall</a:t>
            </a:r>
            <a:r>
              <a:rPr lang="en-US" sz="1200" dirty="0">
                <a:latin typeface="Times New Roman" panose="02020603050405020304" pitchFamily="18" charset="0"/>
                <a:cs typeface="Times New Roman" panose="02020603050405020304" pitchFamily="18" charset="0"/>
              </a:rPr>
              <a:t>():</a:t>
            </a:r>
          </a:p>
          <a:p>
            <a:r>
              <a:rPr lang="en-US" sz="1200" dirty="0">
                <a:latin typeface="Times New Roman" panose="02020603050405020304" pitchFamily="18" charset="0"/>
                <a:cs typeface="Times New Roman" panose="02020603050405020304" pitchFamily="18" charset="0"/>
              </a:rPr>
              <a:t>    # Generate random coordinates for the wall</a:t>
            </a:r>
          </a:p>
          <a:p>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wall_x</a:t>
            </a:r>
            <a:r>
              <a:rPr lang="en-US" sz="1200" dirty="0">
                <a:latin typeface="Times New Roman" panose="02020603050405020304" pitchFamily="18" charset="0"/>
                <a:cs typeface="Times New Roman" panose="02020603050405020304" pitchFamily="18" charset="0"/>
              </a:rPr>
              <a:t> = </a:t>
            </a:r>
            <a:r>
              <a:rPr lang="en-US" sz="1200" dirty="0" err="1">
                <a:latin typeface="Times New Roman" panose="02020603050405020304" pitchFamily="18" charset="0"/>
                <a:cs typeface="Times New Roman" panose="02020603050405020304" pitchFamily="18" charset="0"/>
              </a:rPr>
              <a:t>random.randint</a:t>
            </a:r>
            <a:r>
              <a:rPr lang="en-US" sz="1200" dirty="0">
                <a:latin typeface="Times New Roman" panose="02020603050405020304" pitchFamily="18" charset="0"/>
                <a:cs typeface="Times New Roman" panose="02020603050405020304" pitchFamily="18" charset="0"/>
              </a:rPr>
              <a:t>(0, </a:t>
            </a:r>
            <a:r>
              <a:rPr lang="en-US" sz="1200" dirty="0" err="1">
                <a:latin typeface="Times New Roman" panose="02020603050405020304" pitchFamily="18" charset="0"/>
                <a:cs typeface="Times New Roman" panose="02020603050405020304" pitchFamily="18" charset="0"/>
              </a:rPr>
              <a:t>cell_number</a:t>
            </a:r>
            <a:r>
              <a:rPr lang="en-US" sz="1200" dirty="0">
                <a:latin typeface="Times New Roman" panose="02020603050405020304" pitchFamily="18" charset="0"/>
                <a:cs typeface="Times New Roman" panose="02020603050405020304" pitchFamily="18" charset="0"/>
              </a:rPr>
              <a:t> - 1)</a:t>
            </a:r>
          </a:p>
          <a:p>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wall_y</a:t>
            </a:r>
            <a:r>
              <a:rPr lang="en-US" sz="1200" dirty="0">
                <a:latin typeface="Times New Roman" panose="02020603050405020304" pitchFamily="18" charset="0"/>
                <a:cs typeface="Times New Roman" panose="02020603050405020304" pitchFamily="18" charset="0"/>
              </a:rPr>
              <a:t> = </a:t>
            </a:r>
            <a:r>
              <a:rPr lang="en-US" sz="1200" dirty="0" err="1">
                <a:latin typeface="Times New Roman" panose="02020603050405020304" pitchFamily="18" charset="0"/>
                <a:cs typeface="Times New Roman" panose="02020603050405020304" pitchFamily="18" charset="0"/>
              </a:rPr>
              <a:t>random.randint</a:t>
            </a:r>
            <a:r>
              <a:rPr lang="en-US" sz="1200" dirty="0">
                <a:latin typeface="Times New Roman" panose="02020603050405020304" pitchFamily="18" charset="0"/>
                <a:cs typeface="Times New Roman" panose="02020603050405020304" pitchFamily="18" charset="0"/>
              </a:rPr>
              <a:t>(0, </a:t>
            </a:r>
            <a:r>
              <a:rPr lang="en-US" sz="1200" dirty="0" err="1">
                <a:latin typeface="Times New Roman" panose="02020603050405020304" pitchFamily="18" charset="0"/>
                <a:cs typeface="Times New Roman" panose="02020603050405020304" pitchFamily="18" charset="0"/>
              </a:rPr>
              <a:t>cell_number</a:t>
            </a:r>
            <a:r>
              <a:rPr lang="en-US" sz="1200" dirty="0">
                <a:latin typeface="Times New Roman" panose="02020603050405020304" pitchFamily="18" charset="0"/>
                <a:cs typeface="Times New Roman" panose="02020603050405020304" pitchFamily="18" charset="0"/>
              </a:rPr>
              <a:t> - 1</a:t>
            </a:r>
            <a:r>
              <a:rPr lang="en-US" sz="1200" dirty="0" smtClean="0">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    # Add the wall to the game</a:t>
            </a:r>
          </a:p>
          <a:p>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main_game.add_wall</a:t>
            </a:r>
            <a:r>
              <a:rPr lang="en-US" sz="1200" dirty="0">
                <a:latin typeface="Times New Roman" panose="02020603050405020304" pitchFamily="18" charset="0"/>
                <a:cs typeface="Times New Roman" panose="02020603050405020304" pitchFamily="18" charset="0"/>
              </a:rPr>
              <a:t>(Vector2(</a:t>
            </a:r>
            <a:r>
              <a:rPr lang="en-US" sz="1200" dirty="0" err="1">
                <a:latin typeface="Times New Roman" panose="02020603050405020304" pitchFamily="18" charset="0"/>
                <a:cs typeface="Times New Roman" panose="02020603050405020304" pitchFamily="18" charset="0"/>
              </a:rPr>
              <a:t>wall_x</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wall_y</a:t>
            </a:r>
            <a:r>
              <a:rPr lang="en-US" sz="1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93885066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604"/>
        <p:cNvGrpSpPr/>
        <p:nvPr/>
      </p:nvGrpSpPr>
      <p:grpSpPr>
        <a:xfrm>
          <a:off x="0" y="0"/>
          <a:ext cx="0" cy="0"/>
          <a:chOff x="0" y="0"/>
          <a:chExt cx="0" cy="0"/>
        </a:xfrm>
      </p:grpSpPr>
      <p:sp>
        <p:nvSpPr>
          <p:cNvPr id="3605" name="Google Shape;3605;p63"/>
          <p:cNvSpPr txBox="1">
            <a:spLocks noGrp="1"/>
          </p:cNvSpPr>
          <p:nvPr>
            <p:ph type="title"/>
          </p:nvPr>
        </p:nvSpPr>
        <p:spPr>
          <a:xfrm>
            <a:off x="2105425" y="384048"/>
            <a:ext cx="4937700" cy="107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7200" dirty="0" smtClean="0"/>
              <a:t>Thanks for watching!</a:t>
            </a:r>
            <a:br>
              <a:rPr lang="en" sz="7200" dirty="0" smtClean="0"/>
            </a:br>
            <a:r>
              <a:rPr lang="en" sz="4400" dirty="0" smtClean="0"/>
              <a:t>SOUTH.N</a:t>
            </a:r>
            <a:endParaRPr sz="4400" dirty="0"/>
          </a:p>
        </p:txBody>
      </p:sp>
      <p:sp>
        <p:nvSpPr>
          <p:cNvPr id="3607" name="Google Shape;3607;p63"/>
          <p:cNvSpPr txBox="1">
            <a:spLocks noGrp="1"/>
          </p:cNvSpPr>
          <p:nvPr>
            <p:ph type="subTitle" idx="4294967295"/>
          </p:nvPr>
        </p:nvSpPr>
        <p:spPr>
          <a:xfrm>
            <a:off x="2327286" y="3706801"/>
            <a:ext cx="4489150" cy="72665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100">
                <a:latin typeface="Barlow Semi Condensed"/>
                <a:ea typeface="Barlow Semi Condensed"/>
                <a:cs typeface="Barlow Semi Condensed"/>
                <a:sym typeface="Barlow Semi Condensed"/>
              </a:rPr>
              <a:t>Please keep this slide for attribution</a:t>
            </a:r>
            <a:endParaRPr sz="1100">
              <a:latin typeface="Barlow Semi Condensed"/>
              <a:ea typeface="Barlow Semi Condensed"/>
              <a:cs typeface="Barlow Semi Condensed"/>
              <a:sym typeface="Barlow Semi Condensed"/>
            </a:endParaRPr>
          </a:p>
        </p:txBody>
      </p:sp>
      <p:sp>
        <p:nvSpPr>
          <p:cNvPr id="3" name="Rectangle 2"/>
          <p:cNvSpPr/>
          <p:nvPr/>
        </p:nvSpPr>
        <p:spPr>
          <a:xfrm>
            <a:off x="2105425" y="3602182"/>
            <a:ext cx="4937700" cy="9975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89"/>
        <p:cNvGrpSpPr/>
        <p:nvPr/>
      </p:nvGrpSpPr>
      <p:grpSpPr>
        <a:xfrm>
          <a:off x="0" y="0"/>
          <a:ext cx="0" cy="0"/>
          <a:chOff x="0" y="0"/>
          <a:chExt cx="0" cy="0"/>
        </a:xfrm>
      </p:grpSpPr>
      <p:sp>
        <p:nvSpPr>
          <p:cNvPr id="1890" name="Google Shape;1890;p36"/>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GITHUB(INDRITI’S WORK)</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8674" y="914328"/>
            <a:ext cx="7248525" cy="3699842"/>
          </a:xfrm>
          <a:prstGeom prst="rect">
            <a:avLst/>
          </a:prstGeom>
        </p:spPr>
      </p:pic>
    </p:spTree>
    <p:extLst>
      <p:ext uri="{BB962C8B-B14F-4D97-AF65-F5344CB8AC3E}">
        <p14:creationId xmlns:p14="http://schemas.microsoft.com/office/powerpoint/2010/main" val="3057428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89"/>
        <p:cNvGrpSpPr/>
        <p:nvPr/>
      </p:nvGrpSpPr>
      <p:grpSpPr>
        <a:xfrm>
          <a:off x="0" y="0"/>
          <a:ext cx="0" cy="0"/>
          <a:chOff x="0" y="0"/>
          <a:chExt cx="0" cy="0"/>
        </a:xfrm>
      </p:grpSpPr>
      <p:sp>
        <p:nvSpPr>
          <p:cNvPr id="1890" name="Google Shape;1890;p36"/>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GITHUB(KRISTI’S WORK)</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5725" y="847653"/>
            <a:ext cx="6981825" cy="3305247"/>
          </a:xfrm>
          <a:prstGeom prst="rect">
            <a:avLst/>
          </a:prstGeom>
        </p:spPr>
      </p:pic>
    </p:spTree>
    <p:extLst>
      <p:ext uri="{BB962C8B-B14F-4D97-AF65-F5344CB8AC3E}">
        <p14:creationId xmlns:p14="http://schemas.microsoft.com/office/powerpoint/2010/main" val="3604240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89"/>
        <p:cNvGrpSpPr/>
        <p:nvPr/>
      </p:nvGrpSpPr>
      <p:grpSpPr>
        <a:xfrm>
          <a:off x="0" y="0"/>
          <a:ext cx="0" cy="0"/>
          <a:chOff x="0" y="0"/>
          <a:chExt cx="0" cy="0"/>
        </a:xfrm>
      </p:grpSpPr>
      <p:sp>
        <p:nvSpPr>
          <p:cNvPr id="1890" name="Google Shape;1890;p36"/>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GITHUB(KRISTI’S WORK)</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149" y="831272"/>
            <a:ext cx="7819439" cy="3674053"/>
          </a:xfrm>
          <a:prstGeom prst="rect">
            <a:avLst/>
          </a:prstGeom>
        </p:spPr>
      </p:pic>
    </p:spTree>
    <p:extLst>
      <p:ext uri="{BB962C8B-B14F-4D97-AF65-F5344CB8AC3E}">
        <p14:creationId xmlns:p14="http://schemas.microsoft.com/office/powerpoint/2010/main" val="898419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grpSp>
        <p:nvGrpSpPr>
          <p:cNvPr id="2183" name="Google Shape;2183;p40"/>
          <p:cNvGrpSpPr/>
          <p:nvPr/>
        </p:nvGrpSpPr>
        <p:grpSpPr>
          <a:xfrm>
            <a:off x="1819024" y="3893816"/>
            <a:ext cx="175013" cy="27000"/>
            <a:chOff x="5662375" y="212375"/>
            <a:chExt cx="175013" cy="27000"/>
          </a:xfrm>
        </p:grpSpPr>
        <p:sp>
          <p:nvSpPr>
            <p:cNvPr id="2184" name="Google Shape;2184;p4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85" name="Google Shape;2185;p4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86" name="Google Shape;2186;p4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nvGrpSpPr>
          <p:cNvPr id="2191" name="Google Shape;2191;p40"/>
          <p:cNvGrpSpPr/>
          <p:nvPr/>
        </p:nvGrpSpPr>
        <p:grpSpPr>
          <a:xfrm>
            <a:off x="7149964" y="3893816"/>
            <a:ext cx="175013" cy="27000"/>
            <a:chOff x="5662375" y="212375"/>
            <a:chExt cx="175013" cy="27000"/>
          </a:xfrm>
        </p:grpSpPr>
        <p:sp>
          <p:nvSpPr>
            <p:cNvPr id="2192" name="Google Shape;2192;p4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93" name="Google Shape;2193;p4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94" name="Google Shape;2194;p4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2195" name="Google Shape;2195;p40"/>
          <p:cNvSpPr txBox="1">
            <a:spLocks noGrp="1"/>
          </p:cNvSpPr>
          <p:nvPr>
            <p:ph type="title"/>
          </p:nvPr>
        </p:nvSpPr>
        <p:spPr>
          <a:xfrm>
            <a:off x="1646070" y="70062"/>
            <a:ext cx="5577900" cy="59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TASK’S</a:t>
            </a:r>
            <a:endParaRPr dirty="0"/>
          </a:p>
        </p:txBody>
      </p:sp>
      <p:sp>
        <p:nvSpPr>
          <p:cNvPr id="2196" name="Google Shape;2196;p40"/>
          <p:cNvSpPr txBox="1">
            <a:spLocks noGrp="1"/>
          </p:cNvSpPr>
          <p:nvPr>
            <p:ph type="subTitle" idx="1"/>
          </p:nvPr>
        </p:nvSpPr>
        <p:spPr>
          <a:xfrm>
            <a:off x="3530653" y="1129674"/>
            <a:ext cx="1764900" cy="3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solidFill>
                  <a:schemeClr val="accent1"/>
                </a:solidFill>
              </a:rPr>
              <a:t>ENGJELL’S TASK</a:t>
            </a:r>
            <a:endParaRPr dirty="0"/>
          </a:p>
        </p:txBody>
      </p:sp>
      <p:sp>
        <p:nvSpPr>
          <p:cNvPr id="2197" name="Google Shape;2197;p40"/>
          <p:cNvSpPr txBox="1">
            <a:spLocks noGrp="1"/>
          </p:cNvSpPr>
          <p:nvPr>
            <p:ph type="subTitle" idx="2"/>
          </p:nvPr>
        </p:nvSpPr>
        <p:spPr>
          <a:xfrm>
            <a:off x="1010580" y="1129674"/>
            <a:ext cx="1764900" cy="3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solidFill>
                  <a:schemeClr val="accent1"/>
                </a:solidFill>
              </a:rPr>
              <a:t>INDRITI’S TASKS</a:t>
            </a:r>
            <a:endParaRPr dirty="0"/>
          </a:p>
        </p:txBody>
      </p:sp>
      <p:sp>
        <p:nvSpPr>
          <p:cNvPr id="2198" name="Google Shape;2198;p40"/>
          <p:cNvSpPr txBox="1">
            <a:spLocks noGrp="1"/>
          </p:cNvSpPr>
          <p:nvPr>
            <p:ph type="subTitle" idx="3"/>
          </p:nvPr>
        </p:nvSpPr>
        <p:spPr>
          <a:xfrm>
            <a:off x="6178317" y="1119944"/>
            <a:ext cx="1764900" cy="3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solidFill>
                  <a:schemeClr val="accent1"/>
                </a:solidFill>
              </a:rPr>
              <a:t>KRISTI’S TASK</a:t>
            </a:r>
            <a:endParaRPr dirty="0"/>
          </a:p>
        </p:txBody>
      </p:sp>
      <p:sp>
        <p:nvSpPr>
          <p:cNvPr id="2199" name="Google Shape;2199;p40"/>
          <p:cNvSpPr txBox="1">
            <a:spLocks noGrp="1"/>
          </p:cNvSpPr>
          <p:nvPr>
            <p:ph type="subTitle" idx="4"/>
          </p:nvPr>
        </p:nvSpPr>
        <p:spPr>
          <a:xfrm>
            <a:off x="3437986" y="1432383"/>
            <a:ext cx="2111475" cy="1079100"/>
          </a:xfrm>
          <a:prstGeom prst="rect">
            <a:avLst/>
          </a:prstGeom>
        </p:spPr>
        <p:txBody>
          <a:bodyPr spcFirstLastPara="1" wrap="square" lIns="91425" tIns="91425" rIns="91425" bIns="91425" anchor="t" anchorCtr="0">
            <a:noAutofit/>
          </a:bodyPr>
          <a:lstStyle/>
          <a:p>
            <a:pPr marL="285750" lvl="0" indent="-285750">
              <a:buFont typeface="Arial" panose="020B0604020202020204" pitchFamily="34" charset="0"/>
              <a:buChar char="•"/>
            </a:pPr>
            <a:r>
              <a:rPr lang="en-US" dirty="0" smtClean="0"/>
              <a:t>1/3 </a:t>
            </a:r>
            <a:r>
              <a:rPr lang="en-US" dirty="0"/>
              <a:t>OF THE PROJECT REQUIREMENTS</a:t>
            </a:r>
          </a:p>
          <a:p>
            <a:pPr marL="285750" lvl="0" indent="-285750">
              <a:buFont typeface="Arial" panose="020B0604020202020204" pitchFamily="34" charset="0"/>
              <a:buChar char="•"/>
            </a:pPr>
            <a:r>
              <a:rPr lang="en-US" dirty="0"/>
              <a:t>1/3 OF THE PRODUCT </a:t>
            </a:r>
            <a:r>
              <a:rPr lang="en-US" dirty="0" smtClean="0"/>
              <a:t>REQUIREMENTS</a:t>
            </a:r>
          </a:p>
          <a:p>
            <a:pPr marL="285750" lvl="0" indent="-285750">
              <a:buFont typeface="Arial" panose="020B0604020202020204" pitchFamily="34" charset="0"/>
              <a:buChar char="•"/>
            </a:pPr>
            <a:r>
              <a:rPr lang="en-US" dirty="0" smtClean="0"/>
              <a:t>CREATING THE SNAKE</a:t>
            </a:r>
          </a:p>
          <a:p>
            <a:pPr marL="285750" lvl="0" indent="-285750">
              <a:buFont typeface="Arial" panose="020B0604020202020204" pitchFamily="34" charset="0"/>
              <a:buChar char="•"/>
            </a:pPr>
            <a:r>
              <a:rPr lang="en-US" dirty="0" smtClean="0"/>
              <a:t>MOVING THE SNAKE</a:t>
            </a:r>
          </a:p>
          <a:p>
            <a:pPr marL="285750" lvl="0" indent="-285750">
              <a:buFont typeface="Arial" panose="020B0604020202020204" pitchFamily="34" charset="0"/>
              <a:buChar char="•"/>
            </a:pPr>
            <a:r>
              <a:rPr lang="en-US" dirty="0" smtClean="0"/>
              <a:t>ADDING THE SCORE</a:t>
            </a:r>
          </a:p>
          <a:p>
            <a:pPr marL="285750" lvl="0" indent="-285750">
              <a:buFont typeface="Arial" panose="020B0604020202020204" pitchFamily="34" charset="0"/>
              <a:buChar char="•"/>
            </a:pPr>
            <a:r>
              <a:rPr lang="en-US" dirty="0" smtClean="0"/>
              <a:t>COMPONENT TESTING</a:t>
            </a:r>
          </a:p>
          <a:p>
            <a:pPr marL="285750" lvl="0" indent="-285750">
              <a:buFont typeface="Arial" panose="020B0604020202020204" pitchFamily="34" charset="0"/>
              <a:buChar char="•"/>
            </a:pPr>
            <a:endParaRPr lang="en-US" dirty="0"/>
          </a:p>
        </p:txBody>
      </p:sp>
      <p:sp>
        <p:nvSpPr>
          <p:cNvPr id="2200" name="Google Shape;2200;p40"/>
          <p:cNvSpPr txBox="1">
            <a:spLocks noGrp="1"/>
          </p:cNvSpPr>
          <p:nvPr>
            <p:ph type="subTitle" idx="5"/>
          </p:nvPr>
        </p:nvSpPr>
        <p:spPr>
          <a:xfrm>
            <a:off x="948027" y="1432383"/>
            <a:ext cx="2120994" cy="1079100"/>
          </a:xfrm>
          <a:prstGeom prst="rect">
            <a:avLst/>
          </a:prstGeom>
        </p:spPr>
        <p:txBody>
          <a:bodyPr spcFirstLastPara="1" wrap="square" lIns="91425" tIns="91425" rIns="91425" bIns="91425" anchor="t" anchorCtr="0">
            <a:noAutofit/>
          </a:bodyPr>
          <a:lstStyle/>
          <a:p>
            <a:pPr marL="285750" lvl="0" indent="-285750" algn="ctr" rtl="0">
              <a:spcBef>
                <a:spcPts val="0"/>
              </a:spcBef>
              <a:spcAft>
                <a:spcPts val="0"/>
              </a:spcAft>
              <a:buFont typeface="Arial" panose="020B0604020202020204" pitchFamily="34" charset="0"/>
              <a:buChar char="•"/>
            </a:pPr>
            <a:r>
              <a:rPr lang="en-US" dirty="0" smtClean="0"/>
              <a:t>1/3 OF THE PROJECT REQUIREMENTS</a:t>
            </a:r>
          </a:p>
          <a:p>
            <a:pPr marL="285750" lvl="0" indent="-285750" algn="ctr" rtl="0">
              <a:spcBef>
                <a:spcPts val="0"/>
              </a:spcBef>
              <a:spcAft>
                <a:spcPts val="0"/>
              </a:spcAft>
              <a:buFont typeface="Arial" panose="020B0604020202020204" pitchFamily="34" charset="0"/>
              <a:buChar char="•"/>
            </a:pPr>
            <a:r>
              <a:rPr lang="en-US" dirty="0" smtClean="0">
                <a:latin typeface="Barlow Semi Condensed"/>
                <a:ea typeface="Barlow Semi Condensed"/>
                <a:cs typeface="Barlow Semi Condensed"/>
                <a:sym typeface="Barlow Semi Condensed"/>
              </a:rPr>
              <a:t>1/3 OF THE PRODUCT REQUIREMENTS</a:t>
            </a:r>
          </a:p>
          <a:p>
            <a:pPr marL="285750" lvl="0" indent="-285750" algn="ctr" rtl="0">
              <a:spcBef>
                <a:spcPts val="0"/>
              </a:spcBef>
              <a:spcAft>
                <a:spcPts val="0"/>
              </a:spcAft>
              <a:buFont typeface="Arial" panose="020B0604020202020204" pitchFamily="34" charset="0"/>
              <a:buChar char="•"/>
            </a:pPr>
            <a:r>
              <a:rPr lang="en-US" dirty="0" smtClean="0"/>
              <a:t>THE LOGIC OF THE SNAKE </a:t>
            </a:r>
          </a:p>
          <a:p>
            <a:pPr marL="285750" lvl="0" indent="-285750" algn="ctr" rtl="0">
              <a:spcBef>
                <a:spcPts val="0"/>
              </a:spcBef>
              <a:spcAft>
                <a:spcPts val="0"/>
              </a:spcAft>
              <a:buFont typeface="Arial" panose="020B0604020202020204" pitchFamily="34" charset="0"/>
              <a:buChar char="•"/>
            </a:pPr>
            <a:r>
              <a:rPr lang="en-US" dirty="0" smtClean="0">
                <a:latin typeface="Barlow Semi Condensed"/>
                <a:ea typeface="Barlow Semi Condensed"/>
                <a:cs typeface="Barlow Semi Condensed"/>
                <a:sym typeface="Barlow Semi Condensed"/>
              </a:rPr>
              <a:t>SETTING UP THE BOARD</a:t>
            </a:r>
          </a:p>
          <a:p>
            <a:pPr marL="285750" lvl="0" indent="-285750" algn="ctr" rtl="0">
              <a:spcBef>
                <a:spcPts val="0"/>
              </a:spcBef>
              <a:spcAft>
                <a:spcPts val="0"/>
              </a:spcAft>
              <a:buFont typeface="Arial" panose="020B0604020202020204" pitchFamily="34" charset="0"/>
              <a:buChar char="•"/>
            </a:pPr>
            <a:r>
              <a:rPr lang="en-US" dirty="0" smtClean="0"/>
              <a:t>THE POWERPOINT PRESENTATION</a:t>
            </a:r>
            <a:endParaRPr dirty="0">
              <a:latin typeface="Barlow Semi Condensed"/>
              <a:ea typeface="Barlow Semi Condensed"/>
              <a:cs typeface="Barlow Semi Condensed"/>
              <a:sym typeface="Barlow Semi Condensed"/>
            </a:endParaRPr>
          </a:p>
        </p:txBody>
      </p:sp>
      <p:sp>
        <p:nvSpPr>
          <p:cNvPr id="2201" name="Google Shape;2201;p40"/>
          <p:cNvSpPr txBox="1">
            <a:spLocks noGrp="1"/>
          </p:cNvSpPr>
          <p:nvPr>
            <p:ph type="subTitle" idx="6"/>
          </p:nvPr>
        </p:nvSpPr>
        <p:spPr>
          <a:xfrm>
            <a:off x="6020613" y="1432383"/>
            <a:ext cx="2177456" cy="924772"/>
          </a:xfrm>
          <a:prstGeom prst="rect">
            <a:avLst/>
          </a:prstGeom>
        </p:spPr>
        <p:txBody>
          <a:bodyPr spcFirstLastPara="1" wrap="square" lIns="91425" tIns="91425" rIns="91425" bIns="91425" anchor="t" anchorCtr="0">
            <a:noAutofit/>
          </a:bodyPr>
          <a:lstStyle/>
          <a:p>
            <a:pPr marL="285750" lvl="0" indent="-285750">
              <a:buFont typeface="Arial" panose="020B0604020202020204" pitchFamily="34" charset="0"/>
              <a:buChar char="•"/>
            </a:pPr>
            <a:r>
              <a:rPr lang="en-US" dirty="0"/>
              <a:t>1/3 OF THE CODE</a:t>
            </a:r>
          </a:p>
          <a:p>
            <a:pPr marL="285750" lvl="0" indent="-285750">
              <a:buFont typeface="Arial" panose="020B0604020202020204" pitchFamily="34" charset="0"/>
              <a:buChar char="•"/>
            </a:pPr>
            <a:r>
              <a:rPr lang="en-US" dirty="0"/>
              <a:t>1/3 OF THE PROJECT REQUIREMENTS</a:t>
            </a:r>
          </a:p>
          <a:p>
            <a:pPr marL="285750" lvl="0" indent="-285750">
              <a:buFont typeface="Arial" panose="020B0604020202020204" pitchFamily="34" charset="0"/>
              <a:buChar char="•"/>
            </a:pPr>
            <a:r>
              <a:rPr lang="en-US" dirty="0"/>
              <a:t>1/3 OF THE PRODUCT </a:t>
            </a:r>
            <a:r>
              <a:rPr lang="en-US" dirty="0" smtClean="0"/>
              <a:t>REQUIREMENTS</a:t>
            </a:r>
          </a:p>
          <a:p>
            <a:pPr marL="285750" lvl="0" indent="-285750">
              <a:buFont typeface="Arial" panose="020B0604020202020204" pitchFamily="34" charset="0"/>
              <a:buChar char="•"/>
            </a:pPr>
            <a:r>
              <a:rPr lang="en-US" dirty="0" smtClean="0"/>
              <a:t>CREATING THE FRUIT GRAPHICS</a:t>
            </a:r>
          </a:p>
          <a:p>
            <a:pPr marL="285750" lvl="0" indent="-285750">
              <a:buFont typeface="Arial" panose="020B0604020202020204" pitchFamily="34" charset="0"/>
              <a:buChar char="•"/>
            </a:pPr>
            <a:r>
              <a:rPr lang="en-US" dirty="0" smtClean="0"/>
              <a:t>GAME OVER STATES</a:t>
            </a:r>
          </a:p>
          <a:p>
            <a:pPr marL="285750" lvl="0" indent="-285750">
              <a:buFont typeface="Arial" panose="020B0604020202020204" pitchFamily="34" charset="0"/>
              <a:buChar char="•"/>
            </a:pPr>
            <a:r>
              <a:rPr lang="en-US" dirty="0" smtClean="0"/>
              <a:t>TASK SPLITTING</a:t>
            </a:r>
          </a:p>
          <a:p>
            <a:pPr marL="285750" lvl="0" indent="-285750">
              <a:buFont typeface="Arial" panose="020B0604020202020204" pitchFamily="34" charset="0"/>
              <a:buChar char="•"/>
            </a:pPr>
            <a:r>
              <a:rPr lang="en-US" dirty="0" smtClean="0"/>
              <a:t>COMPONENT TESTING</a:t>
            </a:r>
            <a:endParaRPr lang="en-US" dirty="0"/>
          </a:p>
          <a:p>
            <a:pPr marL="0" lvl="0" indent="0" algn="ctr" rtl="0">
              <a:spcBef>
                <a:spcPts val="0"/>
              </a:spcBef>
              <a:spcAft>
                <a:spcPts val="0"/>
              </a:spcAft>
              <a:buNone/>
            </a:pPr>
            <a:endParaRPr dirty="0">
              <a:latin typeface="Barlow Semi Condensed"/>
              <a:ea typeface="Barlow Semi Condensed"/>
              <a:cs typeface="Barlow Semi Condensed"/>
              <a:sym typeface="Barlow Semi Condensed"/>
            </a:endParaRPr>
          </a:p>
        </p:txBody>
      </p:sp>
      <p:grpSp>
        <p:nvGrpSpPr>
          <p:cNvPr id="2202" name="Google Shape;2202;p40"/>
          <p:cNvGrpSpPr/>
          <p:nvPr/>
        </p:nvGrpSpPr>
        <p:grpSpPr>
          <a:xfrm>
            <a:off x="1682632" y="709387"/>
            <a:ext cx="420796" cy="370732"/>
            <a:chOff x="-3137650" y="2067900"/>
            <a:chExt cx="291450" cy="256775"/>
          </a:xfrm>
        </p:grpSpPr>
        <p:sp>
          <p:nvSpPr>
            <p:cNvPr id="2203" name="Google Shape;2203;p40"/>
            <p:cNvSpPr/>
            <p:nvPr/>
          </p:nvSpPr>
          <p:spPr>
            <a:xfrm>
              <a:off x="-3137650" y="2067900"/>
              <a:ext cx="291450" cy="187475"/>
            </a:xfrm>
            <a:custGeom>
              <a:avLst/>
              <a:gdLst/>
              <a:ahLst/>
              <a:cxnLst/>
              <a:rect l="l" t="t" r="r" b="b"/>
              <a:pathLst>
                <a:path w="11658" h="7499" extrusionOk="0">
                  <a:moveTo>
                    <a:pt x="10618" y="694"/>
                  </a:moveTo>
                  <a:cubicBezTo>
                    <a:pt x="10838" y="694"/>
                    <a:pt x="10964" y="851"/>
                    <a:pt x="10964" y="1040"/>
                  </a:cubicBezTo>
                  <a:lnTo>
                    <a:pt x="10964" y="6522"/>
                  </a:lnTo>
                  <a:cubicBezTo>
                    <a:pt x="10964" y="6711"/>
                    <a:pt x="10838" y="6868"/>
                    <a:pt x="10618" y="6868"/>
                  </a:cubicBezTo>
                  <a:lnTo>
                    <a:pt x="1009" y="6868"/>
                  </a:lnTo>
                  <a:cubicBezTo>
                    <a:pt x="820" y="6868"/>
                    <a:pt x="662" y="6711"/>
                    <a:pt x="662" y="6522"/>
                  </a:cubicBezTo>
                  <a:lnTo>
                    <a:pt x="662" y="1040"/>
                  </a:lnTo>
                  <a:cubicBezTo>
                    <a:pt x="662" y="851"/>
                    <a:pt x="820" y="694"/>
                    <a:pt x="1009" y="694"/>
                  </a:cubicBezTo>
                  <a:close/>
                  <a:moveTo>
                    <a:pt x="1009" y="0"/>
                  </a:moveTo>
                  <a:cubicBezTo>
                    <a:pt x="473" y="0"/>
                    <a:pt x="1" y="473"/>
                    <a:pt x="1" y="1009"/>
                  </a:cubicBezTo>
                  <a:lnTo>
                    <a:pt x="1" y="6490"/>
                  </a:lnTo>
                  <a:cubicBezTo>
                    <a:pt x="1" y="7026"/>
                    <a:pt x="473" y="7499"/>
                    <a:pt x="1009" y="7499"/>
                  </a:cubicBezTo>
                  <a:lnTo>
                    <a:pt x="10618" y="7499"/>
                  </a:lnTo>
                  <a:cubicBezTo>
                    <a:pt x="11185" y="7499"/>
                    <a:pt x="11658" y="7026"/>
                    <a:pt x="11658" y="6490"/>
                  </a:cubicBezTo>
                  <a:lnTo>
                    <a:pt x="11658" y="1009"/>
                  </a:lnTo>
                  <a:cubicBezTo>
                    <a:pt x="11658" y="473"/>
                    <a:pt x="11217" y="0"/>
                    <a:pt x="106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04" name="Google Shape;2204;p40"/>
            <p:cNvSpPr/>
            <p:nvPr/>
          </p:nvSpPr>
          <p:spPr>
            <a:xfrm>
              <a:off x="-3137650" y="2273475"/>
              <a:ext cx="291450" cy="51200"/>
            </a:xfrm>
            <a:custGeom>
              <a:avLst/>
              <a:gdLst/>
              <a:ahLst/>
              <a:cxnLst/>
              <a:rect l="l" t="t" r="r" b="b"/>
              <a:pathLst>
                <a:path w="11658" h="2048" extrusionOk="0">
                  <a:moveTo>
                    <a:pt x="10618" y="662"/>
                  </a:moveTo>
                  <a:cubicBezTo>
                    <a:pt x="10838" y="662"/>
                    <a:pt x="10964" y="819"/>
                    <a:pt x="10964" y="1008"/>
                  </a:cubicBezTo>
                  <a:cubicBezTo>
                    <a:pt x="10964" y="1197"/>
                    <a:pt x="10838" y="1355"/>
                    <a:pt x="10618" y="1355"/>
                  </a:cubicBezTo>
                  <a:lnTo>
                    <a:pt x="6050" y="1355"/>
                  </a:lnTo>
                  <a:cubicBezTo>
                    <a:pt x="6113" y="1260"/>
                    <a:pt x="6113" y="1134"/>
                    <a:pt x="6113" y="1008"/>
                  </a:cubicBezTo>
                  <a:cubicBezTo>
                    <a:pt x="6113" y="882"/>
                    <a:pt x="6050" y="788"/>
                    <a:pt x="6050" y="662"/>
                  </a:cubicBezTo>
                  <a:close/>
                  <a:moveTo>
                    <a:pt x="5105" y="662"/>
                  </a:moveTo>
                  <a:cubicBezTo>
                    <a:pt x="5294" y="662"/>
                    <a:pt x="5451" y="819"/>
                    <a:pt x="5451" y="1008"/>
                  </a:cubicBezTo>
                  <a:cubicBezTo>
                    <a:pt x="5451" y="1229"/>
                    <a:pt x="5294" y="1386"/>
                    <a:pt x="5105" y="1386"/>
                  </a:cubicBezTo>
                  <a:lnTo>
                    <a:pt x="1009" y="1386"/>
                  </a:lnTo>
                  <a:cubicBezTo>
                    <a:pt x="820" y="1355"/>
                    <a:pt x="662" y="1229"/>
                    <a:pt x="662" y="1008"/>
                  </a:cubicBezTo>
                  <a:cubicBezTo>
                    <a:pt x="662" y="819"/>
                    <a:pt x="820" y="662"/>
                    <a:pt x="1009" y="662"/>
                  </a:cubicBezTo>
                  <a:close/>
                  <a:moveTo>
                    <a:pt x="1009" y="0"/>
                  </a:moveTo>
                  <a:cubicBezTo>
                    <a:pt x="473" y="0"/>
                    <a:pt x="1" y="473"/>
                    <a:pt x="1" y="1008"/>
                  </a:cubicBezTo>
                  <a:cubicBezTo>
                    <a:pt x="1" y="1575"/>
                    <a:pt x="473" y="2048"/>
                    <a:pt x="1009" y="2048"/>
                  </a:cubicBezTo>
                  <a:lnTo>
                    <a:pt x="10618" y="2048"/>
                  </a:lnTo>
                  <a:cubicBezTo>
                    <a:pt x="11185" y="2048"/>
                    <a:pt x="11658" y="1575"/>
                    <a:pt x="11658" y="1008"/>
                  </a:cubicBezTo>
                  <a:cubicBezTo>
                    <a:pt x="11658" y="473"/>
                    <a:pt x="11217" y="0"/>
                    <a:pt x="106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05" name="Google Shape;2205;p40"/>
            <p:cNvSpPr/>
            <p:nvPr/>
          </p:nvSpPr>
          <p:spPr>
            <a:xfrm>
              <a:off x="-3035250" y="2103000"/>
              <a:ext cx="104000" cy="118500"/>
            </a:xfrm>
            <a:custGeom>
              <a:avLst/>
              <a:gdLst/>
              <a:ahLst/>
              <a:cxnLst/>
              <a:rect l="l" t="t" r="r" b="b"/>
              <a:pathLst>
                <a:path w="4160" h="4740" extrusionOk="0">
                  <a:moveTo>
                    <a:pt x="662" y="896"/>
                  </a:moveTo>
                  <a:lnTo>
                    <a:pt x="3056" y="2346"/>
                  </a:lnTo>
                  <a:lnTo>
                    <a:pt x="662" y="3826"/>
                  </a:lnTo>
                  <a:lnTo>
                    <a:pt x="662" y="896"/>
                  </a:lnTo>
                  <a:close/>
                  <a:moveTo>
                    <a:pt x="322" y="1"/>
                  </a:moveTo>
                  <a:cubicBezTo>
                    <a:pt x="144" y="1"/>
                    <a:pt x="0" y="131"/>
                    <a:pt x="0" y="298"/>
                  </a:cubicBezTo>
                  <a:lnTo>
                    <a:pt x="0" y="4425"/>
                  </a:lnTo>
                  <a:cubicBezTo>
                    <a:pt x="0" y="4607"/>
                    <a:pt x="132" y="4740"/>
                    <a:pt x="301" y="4740"/>
                  </a:cubicBezTo>
                  <a:cubicBezTo>
                    <a:pt x="365" y="4740"/>
                    <a:pt x="435" y="4720"/>
                    <a:pt x="504" y="4677"/>
                  </a:cubicBezTo>
                  <a:lnTo>
                    <a:pt x="3939" y="2629"/>
                  </a:lnTo>
                  <a:cubicBezTo>
                    <a:pt x="4159" y="2535"/>
                    <a:pt x="4159" y="2219"/>
                    <a:pt x="3939" y="2093"/>
                  </a:cubicBezTo>
                  <a:lnTo>
                    <a:pt x="504" y="46"/>
                  </a:lnTo>
                  <a:cubicBezTo>
                    <a:pt x="443" y="15"/>
                    <a:pt x="381" y="1"/>
                    <a:pt x="32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grpSp>
      <p:grpSp>
        <p:nvGrpSpPr>
          <p:cNvPr id="2206" name="Google Shape;2206;p40"/>
          <p:cNvGrpSpPr/>
          <p:nvPr/>
        </p:nvGrpSpPr>
        <p:grpSpPr>
          <a:xfrm>
            <a:off x="4224622" y="668524"/>
            <a:ext cx="420796" cy="421770"/>
            <a:chOff x="-3137650" y="2408950"/>
            <a:chExt cx="291450" cy="292125"/>
          </a:xfrm>
        </p:grpSpPr>
        <p:sp>
          <p:nvSpPr>
            <p:cNvPr id="2207" name="Google Shape;2207;p40"/>
            <p:cNvSpPr/>
            <p:nvPr/>
          </p:nvSpPr>
          <p:spPr>
            <a:xfrm>
              <a:off x="-3137650" y="2408950"/>
              <a:ext cx="291450" cy="292125"/>
            </a:xfrm>
            <a:custGeom>
              <a:avLst/>
              <a:gdLst/>
              <a:ahLst/>
              <a:cxnLst/>
              <a:rect l="l" t="t" r="r" b="b"/>
              <a:pathLst>
                <a:path w="11658" h="11685" extrusionOk="0">
                  <a:moveTo>
                    <a:pt x="10618" y="662"/>
                  </a:moveTo>
                  <a:cubicBezTo>
                    <a:pt x="10807" y="662"/>
                    <a:pt x="10964" y="851"/>
                    <a:pt x="10964" y="1040"/>
                  </a:cubicBezTo>
                  <a:lnTo>
                    <a:pt x="10964" y="2741"/>
                  </a:lnTo>
                  <a:lnTo>
                    <a:pt x="662" y="2741"/>
                  </a:lnTo>
                  <a:lnTo>
                    <a:pt x="662" y="1040"/>
                  </a:lnTo>
                  <a:cubicBezTo>
                    <a:pt x="662" y="851"/>
                    <a:pt x="820" y="662"/>
                    <a:pt x="1009" y="662"/>
                  </a:cubicBezTo>
                  <a:close/>
                  <a:moveTo>
                    <a:pt x="10964" y="3403"/>
                  </a:moveTo>
                  <a:lnTo>
                    <a:pt x="10964" y="8601"/>
                  </a:lnTo>
                  <a:cubicBezTo>
                    <a:pt x="10964" y="8790"/>
                    <a:pt x="10838" y="8947"/>
                    <a:pt x="10618" y="8947"/>
                  </a:cubicBezTo>
                  <a:lnTo>
                    <a:pt x="10145" y="8947"/>
                  </a:lnTo>
                  <a:cubicBezTo>
                    <a:pt x="10208" y="8727"/>
                    <a:pt x="10240" y="8443"/>
                    <a:pt x="10240" y="8160"/>
                  </a:cubicBezTo>
                  <a:lnTo>
                    <a:pt x="10240" y="5860"/>
                  </a:lnTo>
                  <a:cubicBezTo>
                    <a:pt x="10240" y="5673"/>
                    <a:pt x="10058" y="5531"/>
                    <a:pt x="9868" y="5531"/>
                  </a:cubicBezTo>
                  <a:cubicBezTo>
                    <a:pt x="9835" y="5531"/>
                    <a:pt x="9801" y="5535"/>
                    <a:pt x="9767" y="5545"/>
                  </a:cubicBezTo>
                  <a:cubicBezTo>
                    <a:pt x="9545" y="5641"/>
                    <a:pt x="9341" y="5691"/>
                    <a:pt x="9142" y="5691"/>
                  </a:cubicBezTo>
                  <a:cubicBezTo>
                    <a:pt x="8693" y="5691"/>
                    <a:pt x="8275" y="5439"/>
                    <a:pt x="7751" y="4915"/>
                  </a:cubicBezTo>
                  <a:cubicBezTo>
                    <a:pt x="7688" y="4868"/>
                    <a:pt x="7601" y="4844"/>
                    <a:pt x="7515" y="4844"/>
                  </a:cubicBezTo>
                  <a:cubicBezTo>
                    <a:pt x="7428" y="4844"/>
                    <a:pt x="7341" y="4868"/>
                    <a:pt x="7278" y="4915"/>
                  </a:cubicBezTo>
                  <a:cubicBezTo>
                    <a:pt x="6753" y="5440"/>
                    <a:pt x="6334" y="5677"/>
                    <a:pt x="5884" y="5677"/>
                  </a:cubicBezTo>
                  <a:cubicBezTo>
                    <a:pt x="5686" y="5677"/>
                    <a:pt x="5483" y="5631"/>
                    <a:pt x="5262" y="5545"/>
                  </a:cubicBezTo>
                  <a:cubicBezTo>
                    <a:pt x="5229" y="5535"/>
                    <a:pt x="5195" y="5531"/>
                    <a:pt x="5161" y="5531"/>
                  </a:cubicBezTo>
                  <a:cubicBezTo>
                    <a:pt x="4971" y="5531"/>
                    <a:pt x="4789" y="5673"/>
                    <a:pt x="4789" y="5860"/>
                  </a:cubicBezTo>
                  <a:lnTo>
                    <a:pt x="4789" y="8160"/>
                  </a:lnTo>
                  <a:cubicBezTo>
                    <a:pt x="4789" y="8443"/>
                    <a:pt x="4821" y="8664"/>
                    <a:pt x="4884" y="8947"/>
                  </a:cubicBezTo>
                  <a:lnTo>
                    <a:pt x="1009" y="8947"/>
                  </a:lnTo>
                  <a:cubicBezTo>
                    <a:pt x="820" y="8947"/>
                    <a:pt x="662" y="8790"/>
                    <a:pt x="662" y="8601"/>
                  </a:cubicBezTo>
                  <a:lnTo>
                    <a:pt x="662" y="3403"/>
                  </a:lnTo>
                  <a:close/>
                  <a:moveTo>
                    <a:pt x="7152" y="5923"/>
                  </a:moveTo>
                  <a:lnTo>
                    <a:pt x="7152" y="10838"/>
                  </a:lnTo>
                  <a:cubicBezTo>
                    <a:pt x="6144" y="10365"/>
                    <a:pt x="5451" y="9357"/>
                    <a:pt x="5451" y="8160"/>
                  </a:cubicBezTo>
                  <a:lnTo>
                    <a:pt x="5451" y="6301"/>
                  </a:lnTo>
                  <a:cubicBezTo>
                    <a:pt x="5604" y="6330"/>
                    <a:pt x="5750" y="6344"/>
                    <a:pt x="5891" y="6344"/>
                  </a:cubicBezTo>
                  <a:cubicBezTo>
                    <a:pt x="6359" y="6344"/>
                    <a:pt x="6765" y="6189"/>
                    <a:pt x="7152" y="5923"/>
                  </a:cubicBezTo>
                  <a:close/>
                  <a:moveTo>
                    <a:pt x="7877" y="5923"/>
                  </a:moveTo>
                  <a:cubicBezTo>
                    <a:pt x="8242" y="6166"/>
                    <a:pt x="8644" y="6353"/>
                    <a:pt x="9128" y="6353"/>
                  </a:cubicBezTo>
                  <a:cubicBezTo>
                    <a:pt x="9271" y="6353"/>
                    <a:pt x="9420" y="6337"/>
                    <a:pt x="9578" y="6301"/>
                  </a:cubicBezTo>
                  <a:lnTo>
                    <a:pt x="9578" y="8160"/>
                  </a:lnTo>
                  <a:cubicBezTo>
                    <a:pt x="9547" y="9357"/>
                    <a:pt x="8885" y="10365"/>
                    <a:pt x="7877" y="10838"/>
                  </a:cubicBezTo>
                  <a:lnTo>
                    <a:pt x="7877" y="5923"/>
                  </a:lnTo>
                  <a:close/>
                  <a:moveTo>
                    <a:pt x="1009" y="0"/>
                  </a:moveTo>
                  <a:cubicBezTo>
                    <a:pt x="473" y="0"/>
                    <a:pt x="1" y="473"/>
                    <a:pt x="1" y="1040"/>
                  </a:cubicBezTo>
                  <a:lnTo>
                    <a:pt x="1" y="8601"/>
                  </a:lnTo>
                  <a:cubicBezTo>
                    <a:pt x="1" y="9136"/>
                    <a:pt x="473" y="9609"/>
                    <a:pt x="1009" y="9609"/>
                  </a:cubicBezTo>
                  <a:lnTo>
                    <a:pt x="5073" y="9609"/>
                  </a:lnTo>
                  <a:cubicBezTo>
                    <a:pt x="5199" y="9893"/>
                    <a:pt x="5357" y="10145"/>
                    <a:pt x="5514" y="10365"/>
                  </a:cubicBezTo>
                  <a:cubicBezTo>
                    <a:pt x="5987" y="10995"/>
                    <a:pt x="6617" y="11436"/>
                    <a:pt x="7404" y="11657"/>
                  </a:cubicBezTo>
                  <a:cubicBezTo>
                    <a:pt x="7446" y="11657"/>
                    <a:pt x="7488" y="11685"/>
                    <a:pt x="7530" y="11685"/>
                  </a:cubicBezTo>
                  <a:cubicBezTo>
                    <a:pt x="7551" y="11685"/>
                    <a:pt x="7572" y="11678"/>
                    <a:pt x="7593" y="11657"/>
                  </a:cubicBezTo>
                  <a:cubicBezTo>
                    <a:pt x="8350" y="11436"/>
                    <a:pt x="9011" y="10995"/>
                    <a:pt x="9484" y="10365"/>
                  </a:cubicBezTo>
                  <a:cubicBezTo>
                    <a:pt x="9641" y="10145"/>
                    <a:pt x="9799" y="9893"/>
                    <a:pt x="9925" y="9609"/>
                  </a:cubicBezTo>
                  <a:lnTo>
                    <a:pt x="10618" y="9609"/>
                  </a:lnTo>
                  <a:cubicBezTo>
                    <a:pt x="11185" y="9609"/>
                    <a:pt x="11658" y="9136"/>
                    <a:pt x="11658" y="8601"/>
                  </a:cubicBezTo>
                  <a:lnTo>
                    <a:pt x="11658" y="1040"/>
                  </a:lnTo>
                  <a:cubicBezTo>
                    <a:pt x="11658" y="473"/>
                    <a:pt x="11217" y="0"/>
                    <a:pt x="106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08" name="Google Shape;2208;p40"/>
            <p:cNvSpPr/>
            <p:nvPr/>
          </p:nvSpPr>
          <p:spPr>
            <a:xfrm>
              <a:off x="-3104575" y="2442800"/>
              <a:ext cx="18150" cy="17350"/>
            </a:xfrm>
            <a:custGeom>
              <a:avLst/>
              <a:gdLst/>
              <a:ahLst/>
              <a:cxnLst/>
              <a:rect l="l" t="t" r="r" b="b"/>
              <a:pathLst>
                <a:path w="726" h="694" extrusionOk="0">
                  <a:moveTo>
                    <a:pt x="348" y="1"/>
                  </a:moveTo>
                  <a:cubicBezTo>
                    <a:pt x="158" y="1"/>
                    <a:pt x="1" y="158"/>
                    <a:pt x="1" y="347"/>
                  </a:cubicBezTo>
                  <a:cubicBezTo>
                    <a:pt x="1" y="536"/>
                    <a:pt x="158" y="694"/>
                    <a:pt x="348" y="694"/>
                  </a:cubicBezTo>
                  <a:cubicBezTo>
                    <a:pt x="568" y="694"/>
                    <a:pt x="726" y="536"/>
                    <a:pt x="726" y="347"/>
                  </a:cubicBezTo>
                  <a:cubicBezTo>
                    <a:pt x="726" y="158"/>
                    <a:pt x="568" y="1"/>
                    <a:pt x="3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09" name="Google Shape;2209;p40"/>
            <p:cNvSpPr/>
            <p:nvPr/>
          </p:nvSpPr>
          <p:spPr>
            <a:xfrm>
              <a:off x="-3069900" y="24428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10" name="Google Shape;2210;p40"/>
            <p:cNvSpPr/>
            <p:nvPr/>
          </p:nvSpPr>
          <p:spPr>
            <a:xfrm>
              <a:off x="-3035250" y="24428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11" name="Google Shape;2211;p40"/>
            <p:cNvSpPr/>
            <p:nvPr/>
          </p:nvSpPr>
          <p:spPr>
            <a:xfrm>
              <a:off x="-3002175" y="2442800"/>
              <a:ext cx="120525" cy="17350"/>
            </a:xfrm>
            <a:custGeom>
              <a:avLst/>
              <a:gdLst/>
              <a:ahLst/>
              <a:cxnLst/>
              <a:rect l="l" t="t" r="r" b="b"/>
              <a:pathLst>
                <a:path w="4821" h="694" extrusionOk="0">
                  <a:moveTo>
                    <a:pt x="347" y="1"/>
                  </a:moveTo>
                  <a:cubicBezTo>
                    <a:pt x="158" y="1"/>
                    <a:pt x="1" y="158"/>
                    <a:pt x="1" y="347"/>
                  </a:cubicBezTo>
                  <a:cubicBezTo>
                    <a:pt x="32" y="536"/>
                    <a:pt x="190" y="694"/>
                    <a:pt x="347" y="694"/>
                  </a:cubicBezTo>
                  <a:lnTo>
                    <a:pt x="4443" y="694"/>
                  </a:lnTo>
                  <a:cubicBezTo>
                    <a:pt x="4663" y="694"/>
                    <a:pt x="4821" y="536"/>
                    <a:pt x="4821" y="347"/>
                  </a:cubicBezTo>
                  <a:cubicBezTo>
                    <a:pt x="4821" y="158"/>
                    <a:pt x="4663" y="1"/>
                    <a:pt x="44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grpSp>
      <p:grpSp>
        <p:nvGrpSpPr>
          <p:cNvPr id="2212" name="Google Shape;2212;p40"/>
          <p:cNvGrpSpPr/>
          <p:nvPr/>
        </p:nvGrpSpPr>
        <p:grpSpPr>
          <a:xfrm>
            <a:off x="6849810" y="657380"/>
            <a:ext cx="421914" cy="420759"/>
            <a:chOff x="-2571737" y="2403625"/>
            <a:chExt cx="292225" cy="291425"/>
          </a:xfrm>
        </p:grpSpPr>
        <p:sp>
          <p:nvSpPr>
            <p:cNvPr id="2213" name="Google Shape;2213;p40"/>
            <p:cNvSpPr/>
            <p:nvPr/>
          </p:nvSpPr>
          <p:spPr>
            <a:xfrm>
              <a:off x="-2571737" y="2403625"/>
              <a:ext cx="292225" cy="291425"/>
            </a:xfrm>
            <a:custGeom>
              <a:avLst/>
              <a:gdLst/>
              <a:ahLst/>
              <a:cxnLst/>
              <a:rect l="l" t="t" r="r" b="b"/>
              <a:pathLst>
                <a:path w="11689" h="11657" extrusionOk="0">
                  <a:moveTo>
                    <a:pt x="9547" y="725"/>
                  </a:moveTo>
                  <a:cubicBezTo>
                    <a:pt x="9704" y="725"/>
                    <a:pt x="9830" y="788"/>
                    <a:pt x="9893" y="914"/>
                  </a:cubicBezTo>
                  <a:lnTo>
                    <a:pt x="10681" y="2772"/>
                  </a:lnTo>
                  <a:lnTo>
                    <a:pt x="1135" y="2772"/>
                  </a:lnTo>
                  <a:lnTo>
                    <a:pt x="1891" y="914"/>
                  </a:lnTo>
                  <a:cubicBezTo>
                    <a:pt x="1922" y="788"/>
                    <a:pt x="2080" y="725"/>
                    <a:pt x="2206" y="725"/>
                  </a:cubicBezTo>
                  <a:close/>
                  <a:moveTo>
                    <a:pt x="10649" y="3403"/>
                  </a:moveTo>
                  <a:cubicBezTo>
                    <a:pt x="10870" y="3403"/>
                    <a:pt x="11027" y="3560"/>
                    <a:pt x="11027" y="3749"/>
                  </a:cubicBezTo>
                  <a:lnTo>
                    <a:pt x="11027" y="5167"/>
                  </a:lnTo>
                  <a:cubicBezTo>
                    <a:pt x="11027" y="5356"/>
                    <a:pt x="10870" y="5513"/>
                    <a:pt x="10649" y="5513"/>
                  </a:cubicBezTo>
                  <a:lnTo>
                    <a:pt x="1040" y="5513"/>
                  </a:lnTo>
                  <a:cubicBezTo>
                    <a:pt x="851" y="5513"/>
                    <a:pt x="694" y="5356"/>
                    <a:pt x="694" y="5167"/>
                  </a:cubicBezTo>
                  <a:lnTo>
                    <a:pt x="694" y="3749"/>
                  </a:lnTo>
                  <a:cubicBezTo>
                    <a:pt x="694" y="3560"/>
                    <a:pt x="851" y="3403"/>
                    <a:pt x="1040" y="3403"/>
                  </a:cubicBezTo>
                  <a:close/>
                  <a:moveTo>
                    <a:pt x="10681" y="6206"/>
                  </a:moveTo>
                  <a:cubicBezTo>
                    <a:pt x="10870" y="6238"/>
                    <a:pt x="11027" y="6364"/>
                    <a:pt x="11027" y="6553"/>
                  </a:cubicBezTo>
                  <a:lnTo>
                    <a:pt x="11027" y="7939"/>
                  </a:lnTo>
                  <a:cubicBezTo>
                    <a:pt x="11027" y="8128"/>
                    <a:pt x="10870" y="8286"/>
                    <a:pt x="10681" y="8286"/>
                  </a:cubicBezTo>
                  <a:lnTo>
                    <a:pt x="1072" y="8286"/>
                  </a:lnTo>
                  <a:cubicBezTo>
                    <a:pt x="851" y="8286"/>
                    <a:pt x="694" y="8128"/>
                    <a:pt x="694" y="7939"/>
                  </a:cubicBezTo>
                  <a:lnTo>
                    <a:pt x="694" y="6553"/>
                  </a:lnTo>
                  <a:cubicBezTo>
                    <a:pt x="694" y="6364"/>
                    <a:pt x="851" y="6206"/>
                    <a:pt x="1072" y="6206"/>
                  </a:cubicBezTo>
                  <a:close/>
                  <a:moveTo>
                    <a:pt x="10681" y="8947"/>
                  </a:moveTo>
                  <a:cubicBezTo>
                    <a:pt x="10870" y="8947"/>
                    <a:pt x="11027" y="9105"/>
                    <a:pt x="11027" y="9294"/>
                  </a:cubicBezTo>
                  <a:lnTo>
                    <a:pt x="11027" y="10680"/>
                  </a:lnTo>
                  <a:cubicBezTo>
                    <a:pt x="11027" y="10869"/>
                    <a:pt x="10870" y="11027"/>
                    <a:pt x="10681" y="11027"/>
                  </a:cubicBezTo>
                  <a:lnTo>
                    <a:pt x="1072" y="11027"/>
                  </a:lnTo>
                  <a:cubicBezTo>
                    <a:pt x="851" y="11027"/>
                    <a:pt x="694" y="10869"/>
                    <a:pt x="694" y="10680"/>
                  </a:cubicBezTo>
                  <a:lnTo>
                    <a:pt x="694" y="9294"/>
                  </a:lnTo>
                  <a:cubicBezTo>
                    <a:pt x="694" y="9105"/>
                    <a:pt x="851" y="8947"/>
                    <a:pt x="1072" y="8947"/>
                  </a:cubicBezTo>
                  <a:close/>
                  <a:moveTo>
                    <a:pt x="2174" y="0"/>
                  </a:moveTo>
                  <a:cubicBezTo>
                    <a:pt x="1733" y="0"/>
                    <a:pt x="1387" y="252"/>
                    <a:pt x="1229" y="630"/>
                  </a:cubicBezTo>
                  <a:lnTo>
                    <a:pt x="64" y="3403"/>
                  </a:lnTo>
                  <a:cubicBezTo>
                    <a:pt x="32" y="3529"/>
                    <a:pt x="0" y="3686"/>
                    <a:pt x="0" y="3781"/>
                  </a:cubicBezTo>
                  <a:lnTo>
                    <a:pt x="0" y="5198"/>
                  </a:lnTo>
                  <a:cubicBezTo>
                    <a:pt x="0" y="5482"/>
                    <a:pt x="127" y="5734"/>
                    <a:pt x="284" y="5860"/>
                  </a:cubicBezTo>
                  <a:cubicBezTo>
                    <a:pt x="127" y="6080"/>
                    <a:pt x="0" y="6301"/>
                    <a:pt x="0" y="6553"/>
                  </a:cubicBezTo>
                  <a:lnTo>
                    <a:pt x="0" y="7908"/>
                  </a:lnTo>
                  <a:cubicBezTo>
                    <a:pt x="0" y="8191"/>
                    <a:pt x="127" y="8443"/>
                    <a:pt x="284" y="8601"/>
                  </a:cubicBezTo>
                  <a:cubicBezTo>
                    <a:pt x="127" y="8790"/>
                    <a:pt x="0" y="9010"/>
                    <a:pt x="0" y="9262"/>
                  </a:cubicBezTo>
                  <a:lnTo>
                    <a:pt x="0" y="10649"/>
                  </a:lnTo>
                  <a:cubicBezTo>
                    <a:pt x="0" y="11184"/>
                    <a:pt x="473" y="11657"/>
                    <a:pt x="1009" y="11657"/>
                  </a:cubicBezTo>
                  <a:lnTo>
                    <a:pt x="10618" y="11657"/>
                  </a:lnTo>
                  <a:cubicBezTo>
                    <a:pt x="11185" y="11657"/>
                    <a:pt x="11657" y="11184"/>
                    <a:pt x="11657" y="10649"/>
                  </a:cubicBezTo>
                  <a:lnTo>
                    <a:pt x="11657" y="9262"/>
                  </a:lnTo>
                  <a:cubicBezTo>
                    <a:pt x="11657" y="8979"/>
                    <a:pt x="11531" y="8758"/>
                    <a:pt x="11374" y="8601"/>
                  </a:cubicBezTo>
                  <a:cubicBezTo>
                    <a:pt x="11531" y="8380"/>
                    <a:pt x="11657" y="8160"/>
                    <a:pt x="11657" y="7908"/>
                  </a:cubicBezTo>
                  <a:lnTo>
                    <a:pt x="11657" y="6553"/>
                  </a:lnTo>
                  <a:cubicBezTo>
                    <a:pt x="11657" y="6269"/>
                    <a:pt x="11531" y="6017"/>
                    <a:pt x="11374" y="5860"/>
                  </a:cubicBezTo>
                  <a:cubicBezTo>
                    <a:pt x="11531" y="5671"/>
                    <a:pt x="11657" y="5450"/>
                    <a:pt x="11657" y="5198"/>
                  </a:cubicBezTo>
                  <a:lnTo>
                    <a:pt x="11657" y="3781"/>
                  </a:lnTo>
                  <a:lnTo>
                    <a:pt x="11689" y="3781"/>
                  </a:lnTo>
                  <a:cubicBezTo>
                    <a:pt x="11689" y="3686"/>
                    <a:pt x="11657" y="3529"/>
                    <a:pt x="11594" y="3403"/>
                  </a:cubicBezTo>
                  <a:lnTo>
                    <a:pt x="10460" y="630"/>
                  </a:lnTo>
                  <a:cubicBezTo>
                    <a:pt x="10303" y="252"/>
                    <a:pt x="9925" y="0"/>
                    <a:pt x="95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14" name="Google Shape;2214;p40"/>
            <p:cNvSpPr/>
            <p:nvPr/>
          </p:nvSpPr>
          <p:spPr>
            <a:xfrm>
              <a:off x="-2485967" y="2649150"/>
              <a:ext cx="173300" cy="18150"/>
            </a:xfrm>
            <a:custGeom>
              <a:avLst/>
              <a:gdLst/>
              <a:ahLst/>
              <a:cxnLst/>
              <a:rect l="l" t="t" r="r" b="b"/>
              <a:pathLst>
                <a:path w="6932" h="726" extrusionOk="0">
                  <a:moveTo>
                    <a:pt x="378" y="1"/>
                  </a:moveTo>
                  <a:cubicBezTo>
                    <a:pt x="158" y="1"/>
                    <a:pt x="0" y="159"/>
                    <a:pt x="0" y="379"/>
                  </a:cubicBezTo>
                  <a:cubicBezTo>
                    <a:pt x="0" y="568"/>
                    <a:pt x="158" y="726"/>
                    <a:pt x="378" y="726"/>
                  </a:cubicBezTo>
                  <a:lnTo>
                    <a:pt x="6585" y="726"/>
                  </a:lnTo>
                  <a:cubicBezTo>
                    <a:pt x="6774" y="726"/>
                    <a:pt x="6931" y="568"/>
                    <a:pt x="6931" y="379"/>
                  </a:cubicBezTo>
                  <a:cubicBezTo>
                    <a:pt x="6931" y="159"/>
                    <a:pt x="6774" y="1"/>
                    <a:pt x="65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15" name="Google Shape;2215;p40"/>
            <p:cNvSpPr/>
            <p:nvPr/>
          </p:nvSpPr>
          <p:spPr>
            <a:xfrm>
              <a:off x="-2485967" y="2511325"/>
              <a:ext cx="173300" cy="18150"/>
            </a:xfrm>
            <a:custGeom>
              <a:avLst/>
              <a:gdLst/>
              <a:ahLst/>
              <a:cxnLst/>
              <a:rect l="l" t="t" r="r" b="b"/>
              <a:pathLst>
                <a:path w="6932" h="726" extrusionOk="0">
                  <a:moveTo>
                    <a:pt x="378" y="1"/>
                  </a:moveTo>
                  <a:cubicBezTo>
                    <a:pt x="158" y="1"/>
                    <a:pt x="0" y="158"/>
                    <a:pt x="0" y="379"/>
                  </a:cubicBezTo>
                  <a:cubicBezTo>
                    <a:pt x="0" y="568"/>
                    <a:pt x="158" y="725"/>
                    <a:pt x="378" y="725"/>
                  </a:cubicBezTo>
                  <a:lnTo>
                    <a:pt x="6585" y="725"/>
                  </a:lnTo>
                  <a:cubicBezTo>
                    <a:pt x="6774" y="725"/>
                    <a:pt x="6931" y="568"/>
                    <a:pt x="6931" y="379"/>
                  </a:cubicBezTo>
                  <a:cubicBezTo>
                    <a:pt x="6931" y="158"/>
                    <a:pt x="6774" y="1"/>
                    <a:pt x="65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16" name="Google Shape;2216;p40"/>
            <p:cNvSpPr/>
            <p:nvPr/>
          </p:nvSpPr>
          <p:spPr>
            <a:xfrm>
              <a:off x="-2540185" y="2511325"/>
              <a:ext cx="18125" cy="18925"/>
            </a:xfrm>
            <a:custGeom>
              <a:avLst/>
              <a:gdLst/>
              <a:ahLst/>
              <a:cxnLst/>
              <a:rect l="l" t="t" r="r" b="b"/>
              <a:pathLst>
                <a:path w="725" h="757" extrusionOk="0">
                  <a:moveTo>
                    <a:pt x="378" y="1"/>
                  </a:moveTo>
                  <a:cubicBezTo>
                    <a:pt x="158" y="1"/>
                    <a:pt x="0" y="158"/>
                    <a:pt x="0" y="379"/>
                  </a:cubicBezTo>
                  <a:cubicBezTo>
                    <a:pt x="0" y="568"/>
                    <a:pt x="158" y="757"/>
                    <a:pt x="378" y="757"/>
                  </a:cubicBezTo>
                  <a:cubicBezTo>
                    <a:pt x="567" y="757"/>
                    <a:pt x="725" y="568"/>
                    <a:pt x="725" y="379"/>
                  </a:cubicBezTo>
                  <a:cubicBezTo>
                    <a:pt x="725" y="158"/>
                    <a:pt x="567" y="1"/>
                    <a:pt x="3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17" name="Google Shape;2217;p40"/>
            <p:cNvSpPr/>
            <p:nvPr/>
          </p:nvSpPr>
          <p:spPr>
            <a:xfrm>
              <a:off x="-2485579" y="2580625"/>
              <a:ext cx="172525" cy="17350"/>
            </a:xfrm>
            <a:custGeom>
              <a:avLst/>
              <a:gdLst/>
              <a:ahLst/>
              <a:cxnLst/>
              <a:rect l="l" t="t" r="r" b="b"/>
              <a:pathLst>
                <a:path w="6901" h="694" extrusionOk="0">
                  <a:moveTo>
                    <a:pt x="347" y="0"/>
                  </a:moveTo>
                  <a:cubicBezTo>
                    <a:pt x="158" y="0"/>
                    <a:pt x="1" y="158"/>
                    <a:pt x="1" y="347"/>
                  </a:cubicBezTo>
                  <a:cubicBezTo>
                    <a:pt x="32" y="536"/>
                    <a:pt x="158" y="693"/>
                    <a:pt x="347" y="693"/>
                  </a:cubicBezTo>
                  <a:lnTo>
                    <a:pt x="6554" y="693"/>
                  </a:lnTo>
                  <a:cubicBezTo>
                    <a:pt x="6774" y="693"/>
                    <a:pt x="6900" y="536"/>
                    <a:pt x="6900" y="347"/>
                  </a:cubicBezTo>
                  <a:cubicBezTo>
                    <a:pt x="6900" y="158"/>
                    <a:pt x="6774" y="0"/>
                    <a:pt x="65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18" name="Google Shape;2218;p40"/>
            <p:cNvSpPr/>
            <p:nvPr/>
          </p:nvSpPr>
          <p:spPr>
            <a:xfrm>
              <a:off x="-2540185" y="2580625"/>
              <a:ext cx="18125" cy="17350"/>
            </a:xfrm>
            <a:custGeom>
              <a:avLst/>
              <a:gdLst/>
              <a:ahLst/>
              <a:cxnLst/>
              <a:rect l="l" t="t" r="r" b="b"/>
              <a:pathLst>
                <a:path w="725" h="694" extrusionOk="0">
                  <a:moveTo>
                    <a:pt x="378" y="0"/>
                  </a:moveTo>
                  <a:cubicBezTo>
                    <a:pt x="158" y="0"/>
                    <a:pt x="0" y="158"/>
                    <a:pt x="0" y="347"/>
                  </a:cubicBezTo>
                  <a:cubicBezTo>
                    <a:pt x="0" y="536"/>
                    <a:pt x="158" y="693"/>
                    <a:pt x="378" y="693"/>
                  </a:cubicBezTo>
                  <a:cubicBezTo>
                    <a:pt x="567" y="693"/>
                    <a:pt x="725" y="536"/>
                    <a:pt x="725" y="347"/>
                  </a:cubicBezTo>
                  <a:cubicBezTo>
                    <a:pt x="725" y="158"/>
                    <a:pt x="567" y="0"/>
                    <a:pt x="3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19" name="Google Shape;2219;p40"/>
            <p:cNvSpPr/>
            <p:nvPr/>
          </p:nvSpPr>
          <p:spPr>
            <a:xfrm>
              <a:off x="-2540185" y="2649150"/>
              <a:ext cx="18125" cy="18150"/>
            </a:xfrm>
            <a:custGeom>
              <a:avLst/>
              <a:gdLst/>
              <a:ahLst/>
              <a:cxnLst/>
              <a:rect l="l" t="t" r="r" b="b"/>
              <a:pathLst>
                <a:path w="725" h="726" extrusionOk="0">
                  <a:moveTo>
                    <a:pt x="378" y="1"/>
                  </a:moveTo>
                  <a:cubicBezTo>
                    <a:pt x="158" y="1"/>
                    <a:pt x="0" y="159"/>
                    <a:pt x="0" y="379"/>
                  </a:cubicBezTo>
                  <a:cubicBezTo>
                    <a:pt x="0" y="568"/>
                    <a:pt x="158" y="726"/>
                    <a:pt x="378" y="726"/>
                  </a:cubicBezTo>
                  <a:cubicBezTo>
                    <a:pt x="567" y="726"/>
                    <a:pt x="725" y="568"/>
                    <a:pt x="725" y="379"/>
                  </a:cubicBezTo>
                  <a:cubicBezTo>
                    <a:pt x="725" y="159"/>
                    <a:pt x="567" y="1"/>
                    <a:pt x="3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06"/>
        <p:cNvGrpSpPr/>
        <p:nvPr/>
      </p:nvGrpSpPr>
      <p:grpSpPr>
        <a:xfrm>
          <a:off x="0" y="0"/>
          <a:ext cx="0" cy="0"/>
          <a:chOff x="0" y="0"/>
          <a:chExt cx="0" cy="0"/>
        </a:xfrm>
      </p:grpSpPr>
      <p:sp>
        <p:nvSpPr>
          <p:cNvPr id="2308" name="Google Shape;2308;p43"/>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PROJECT REQUIREMENTS</a:t>
            </a:r>
            <a:endParaRPr dirty="0"/>
          </a:p>
        </p:txBody>
      </p:sp>
      <p:sp>
        <p:nvSpPr>
          <p:cNvPr id="2309" name="Google Shape;2309;p43"/>
          <p:cNvSpPr txBox="1"/>
          <p:nvPr/>
        </p:nvSpPr>
        <p:spPr>
          <a:xfrm>
            <a:off x="6372177" y="3145536"/>
            <a:ext cx="877800" cy="53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lt1"/>
                </a:solidFill>
                <a:latin typeface="Barlow Semi Condensed Medium"/>
                <a:ea typeface="Barlow Semi Condensed Medium"/>
                <a:cs typeface="Barlow Semi Condensed Medium"/>
                <a:sym typeface="Barlow Semi Condensed Medium"/>
              </a:rPr>
              <a:t>45K</a:t>
            </a:r>
            <a:endParaRPr sz="3000">
              <a:solidFill>
                <a:schemeClr val="lt1"/>
              </a:solidFill>
              <a:latin typeface="Barlow Semi Condensed Medium"/>
              <a:ea typeface="Barlow Semi Condensed Medium"/>
              <a:cs typeface="Barlow Semi Condensed Medium"/>
              <a:sym typeface="Barlow Semi Condensed Medium"/>
            </a:endParaRPr>
          </a:p>
        </p:txBody>
      </p:sp>
      <p:sp>
        <p:nvSpPr>
          <p:cNvPr id="2317" name="Google Shape;2317;p43"/>
          <p:cNvSpPr txBox="1"/>
          <p:nvPr/>
        </p:nvSpPr>
        <p:spPr>
          <a:xfrm>
            <a:off x="6372177" y="1362456"/>
            <a:ext cx="877800" cy="530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dirty="0">
                <a:solidFill>
                  <a:schemeClr val="lt1"/>
                </a:solidFill>
                <a:latin typeface="Barlow Semi Condensed Medium"/>
                <a:ea typeface="Barlow Semi Condensed Medium"/>
                <a:cs typeface="Barlow Semi Condensed Medium"/>
                <a:sym typeface="Barlow Semi Condensed Medium"/>
              </a:rPr>
              <a:t>$20K</a:t>
            </a:r>
            <a:endParaRPr sz="2700" dirty="0">
              <a:solidFill>
                <a:schemeClr val="lt1"/>
              </a:solidFill>
              <a:latin typeface="Barlow Semi Condensed Medium"/>
              <a:ea typeface="Barlow Semi Condensed Medium"/>
              <a:cs typeface="Barlow Semi Condensed Medium"/>
              <a:sym typeface="Barlow Semi Condensed Medium"/>
            </a:endParaRPr>
          </a:p>
        </p:txBody>
      </p:sp>
      <p:sp>
        <p:nvSpPr>
          <p:cNvPr id="2319" name="Google Shape;2319;p43"/>
          <p:cNvSpPr txBox="1"/>
          <p:nvPr/>
        </p:nvSpPr>
        <p:spPr>
          <a:xfrm>
            <a:off x="6375459" y="3144442"/>
            <a:ext cx="879300" cy="52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a:solidFill>
                  <a:schemeClr val="lt1"/>
                </a:solidFill>
                <a:latin typeface="Barlow Semi Condensed Medium"/>
                <a:ea typeface="Barlow Semi Condensed Medium"/>
                <a:cs typeface="Barlow Semi Condensed Medium"/>
                <a:sym typeface="Barlow Semi Condensed Medium"/>
              </a:rPr>
              <a:t>10%</a:t>
            </a:r>
            <a:endParaRPr sz="2700">
              <a:solidFill>
                <a:schemeClr val="lt1"/>
              </a:solidFill>
              <a:latin typeface="Barlow Semi Condensed Medium"/>
              <a:ea typeface="Barlow Semi Condensed Medium"/>
              <a:cs typeface="Barlow Semi Condensed Medium"/>
              <a:sym typeface="Barlow Semi Condensed Medium"/>
            </a:endParaRP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b="32771"/>
          <a:stretch/>
        </p:blipFill>
        <p:spPr>
          <a:xfrm>
            <a:off x="1574416" y="911028"/>
            <a:ext cx="5745959" cy="3457903"/>
          </a:xfrm>
          <a:prstGeom prst="rect">
            <a:avLst/>
          </a:prstGeom>
        </p:spPr>
      </p:pic>
    </p:spTree>
    <p:extLst>
      <p:ext uri="{BB962C8B-B14F-4D97-AF65-F5344CB8AC3E}">
        <p14:creationId xmlns:p14="http://schemas.microsoft.com/office/powerpoint/2010/main" val="1848664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06"/>
        <p:cNvGrpSpPr/>
        <p:nvPr/>
      </p:nvGrpSpPr>
      <p:grpSpPr>
        <a:xfrm>
          <a:off x="0" y="0"/>
          <a:ext cx="0" cy="0"/>
          <a:chOff x="0" y="0"/>
          <a:chExt cx="0" cy="0"/>
        </a:xfrm>
      </p:grpSpPr>
      <p:sp>
        <p:nvSpPr>
          <p:cNvPr id="2308" name="Google Shape;2308;p43"/>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PROJECT REQUIREMENTS</a:t>
            </a:r>
            <a:endParaRPr dirty="0"/>
          </a:p>
        </p:txBody>
      </p:sp>
      <p:sp>
        <p:nvSpPr>
          <p:cNvPr id="2309" name="Google Shape;2309;p43"/>
          <p:cNvSpPr txBox="1"/>
          <p:nvPr/>
        </p:nvSpPr>
        <p:spPr>
          <a:xfrm>
            <a:off x="6372177" y="3145536"/>
            <a:ext cx="877800" cy="53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lt1"/>
                </a:solidFill>
                <a:latin typeface="Barlow Semi Condensed Medium"/>
                <a:ea typeface="Barlow Semi Condensed Medium"/>
                <a:cs typeface="Barlow Semi Condensed Medium"/>
                <a:sym typeface="Barlow Semi Condensed Medium"/>
              </a:rPr>
              <a:t>45K</a:t>
            </a:r>
            <a:endParaRPr sz="3000">
              <a:solidFill>
                <a:schemeClr val="lt1"/>
              </a:solidFill>
              <a:latin typeface="Barlow Semi Condensed Medium"/>
              <a:ea typeface="Barlow Semi Condensed Medium"/>
              <a:cs typeface="Barlow Semi Condensed Medium"/>
              <a:sym typeface="Barlow Semi Condensed Medium"/>
            </a:endParaRPr>
          </a:p>
        </p:txBody>
      </p:sp>
      <p:sp>
        <p:nvSpPr>
          <p:cNvPr id="2317" name="Google Shape;2317;p43"/>
          <p:cNvSpPr txBox="1"/>
          <p:nvPr/>
        </p:nvSpPr>
        <p:spPr>
          <a:xfrm>
            <a:off x="6372177" y="1362456"/>
            <a:ext cx="877800" cy="530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dirty="0">
                <a:solidFill>
                  <a:schemeClr val="lt1"/>
                </a:solidFill>
                <a:latin typeface="Barlow Semi Condensed Medium"/>
                <a:ea typeface="Barlow Semi Condensed Medium"/>
                <a:cs typeface="Barlow Semi Condensed Medium"/>
                <a:sym typeface="Barlow Semi Condensed Medium"/>
              </a:rPr>
              <a:t>$20K</a:t>
            </a:r>
            <a:endParaRPr sz="2700" dirty="0">
              <a:solidFill>
                <a:schemeClr val="lt1"/>
              </a:solidFill>
              <a:latin typeface="Barlow Semi Condensed Medium"/>
              <a:ea typeface="Barlow Semi Condensed Medium"/>
              <a:cs typeface="Barlow Semi Condensed Medium"/>
              <a:sym typeface="Barlow Semi Condensed Medium"/>
            </a:endParaRPr>
          </a:p>
        </p:txBody>
      </p:sp>
      <p:sp>
        <p:nvSpPr>
          <p:cNvPr id="2319" name="Google Shape;2319;p43"/>
          <p:cNvSpPr txBox="1"/>
          <p:nvPr/>
        </p:nvSpPr>
        <p:spPr>
          <a:xfrm>
            <a:off x="6375459" y="3144442"/>
            <a:ext cx="879300" cy="52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a:solidFill>
                  <a:schemeClr val="lt1"/>
                </a:solidFill>
                <a:latin typeface="Barlow Semi Condensed Medium"/>
                <a:ea typeface="Barlow Semi Condensed Medium"/>
                <a:cs typeface="Barlow Semi Condensed Medium"/>
                <a:sym typeface="Barlow Semi Condensed Medium"/>
              </a:rPr>
              <a:t>10%</a:t>
            </a:r>
            <a:endParaRPr sz="2700">
              <a:solidFill>
                <a:schemeClr val="lt1"/>
              </a:solidFill>
              <a:latin typeface="Barlow Semi Condensed Medium"/>
              <a:ea typeface="Barlow Semi Condensed Medium"/>
              <a:cs typeface="Barlow Semi Condensed Medium"/>
              <a:sym typeface="Barlow Semi Condensed Medium"/>
            </a:endParaRP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t="67024" r="24391"/>
          <a:stretch/>
        </p:blipFill>
        <p:spPr>
          <a:xfrm>
            <a:off x="1467793" y="1026642"/>
            <a:ext cx="5542607" cy="3481678"/>
          </a:xfrm>
          <a:prstGeom prst="rect">
            <a:avLst/>
          </a:prstGeom>
        </p:spPr>
      </p:pic>
    </p:spTree>
    <p:extLst>
      <p:ext uri="{BB962C8B-B14F-4D97-AF65-F5344CB8AC3E}">
        <p14:creationId xmlns:p14="http://schemas.microsoft.com/office/powerpoint/2010/main" val="1363659607"/>
      </p:ext>
    </p:extLst>
  </p:cSld>
  <p:clrMapOvr>
    <a:masterClrMapping/>
  </p:clrMapOvr>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TotalTime>
  <Words>1648</Words>
  <Application>Microsoft Office PowerPoint</Application>
  <PresentationFormat>On-screen Show (16:9)</PresentationFormat>
  <Paragraphs>188</Paragraphs>
  <Slides>34</Slides>
  <Notes>34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Arial</vt:lpstr>
      <vt:lpstr>Roboto Condensed Light</vt:lpstr>
      <vt:lpstr>Barlow Semi Condensed Medium</vt:lpstr>
      <vt:lpstr>Fjalla One</vt:lpstr>
      <vt:lpstr>Barlow Semi Condensed</vt:lpstr>
      <vt:lpstr>Söhne Mono</vt:lpstr>
      <vt:lpstr>Times New Roman</vt:lpstr>
      <vt:lpstr>Söhne</vt:lpstr>
      <vt:lpstr>Technology Consulting by Slidesgo</vt:lpstr>
      <vt:lpstr>SNAKE GAME</vt:lpstr>
      <vt:lpstr>GITHUB</vt:lpstr>
      <vt:lpstr>GITHUB(ENGJELL’S PART)</vt:lpstr>
      <vt:lpstr>GITHUB(INDRITI’S WORK)</vt:lpstr>
      <vt:lpstr>GITHUB(KRISTI’S WORK)</vt:lpstr>
      <vt:lpstr>GITHUB(KRISTI’S WORK)</vt:lpstr>
      <vt:lpstr>TASK’S</vt:lpstr>
      <vt:lpstr>PROJECT REQUIREMENTS</vt:lpstr>
      <vt:lpstr>PROJECT REQUIREMENTS</vt:lpstr>
      <vt:lpstr>PROJECT REQUIREMENTS</vt:lpstr>
      <vt:lpstr>PROJECT REQUIREMENTS</vt:lpstr>
      <vt:lpstr>PROJECT REQUIREMENTS</vt:lpstr>
      <vt:lpstr>PROJECT REQUIREMENTS</vt:lpstr>
      <vt:lpstr>PROJECT REQUIREMENTS</vt:lpstr>
      <vt:lpstr>PROJECT REQUIREMENTS</vt:lpstr>
      <vt:lpstr>THE IMPLEMENTATION (CODE)</vt:lpstr>
      <vt:lpstr>THE IMPLEMENTATION (CODE)</vt:lpstr>
      <vt:lpstr>THE IMPLEMENTATION (CODE)</vt:lpstr>
      <vt:lpstr>THE IMPLEMENTATION (CODE)</vt:lpstr>
      <vt:lpstr>THE IMPLEMENTATION (CODE)</vt:lpstr>
      <vt:lpstr>THE IMPLEMENTATION (CODE)</vt:lpstr>
      <vt:lpstr>THE IMPLEMENTATION (CODE)</vt:lpstr>
      <vt:lpstr>THE IMPLEMENTATION (CODE)</vt:lpstr>
      <vt:lpstr>THE IMPLEMENTATION (CODE)</vt:lpstr>
      <vt:lpstr>THE IMPLEMENTATION (CODE)</vt:lpstr>
      <vt:lpstr>THE IMPLEMENTATION (CODE)</vt:lpstr>
      <vt:lpstr>THE IMPLEMENTATION (CODE)</vt:lpstr>
      <vt:lpstr>THE IMPLEMENTATION (CODE)</vt:lpstr>
      <vt:lpstr>THE IMPLEMENTATION (CODE)</vt:lpstr>
      <vt:lpstr>THE IMPLEMENTATION (CODE)</vt:lpstr>
      <vt:lpstr>THE IMPLEMENTATION (CODE)</vt:lpstr>
      <vt:lpstr>Code testing</vt:lpstr>
      <vt:lpstr>Future features</vt:lpstr>
      <vt:lpstr>Thanks for watching! SOUTH.N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SNAKE GAME</dc:title>
  <dc:creator>User</dc:creator>
  <cp:lastModifiedBy>User</cp:lastModifiedBy>
  <cp:revision>12</cp:revision>
  <dcterms:modified xsi:type="dcterms:W3CDTF">2023-05-28T13:12:39Z</dcterms:modified>
</cp:coreProperties>
</file>