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7" r:id="rId4"/>
    <p:sldId id="262" r:id="rId5"/>
    <p:sldId id="261" r:id="rId6"/>
    <p:sldId id="259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33D2-BF5A-6D4F-B506-F3CD02E33969}" type="datetimeFigureOut">
              <a:rPr lang="en-US" smtClean="0"/>
              <a:t>12/1/20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15CD10-38D5-E64D-A746-AF6AD0F7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578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15CD10-38D5-E64D-A746-AF6AD0F7ED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351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15CD10-38D5-E64D-A746-AF6AD0F7ED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02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15CD10-38D5-E64D-A746-AF6AD0F7EDC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44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15CD10-38D5-E64D-A746-AF6AD0F7EDC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462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0180B-0E59-C84C-9166-F61692AFF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9B115A-B5C6-8D48-A834-0CE2649A63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8DB83-5D0B-4643-9017-488C1F095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DC75F-2CBA-B746-9F45-C9336DC329C3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67F75-5436-FA48-BA33-B0B09BE5B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E9E28-2425-094D-AB58-944A38FDF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61107-7445-9846-B55A-C3E533730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273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A098F-1750-E148-BB32-8AF1F690E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7128BD-DC31-2A41-ABE6-BDF8EC0523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AB54F-3C60-264C-84F7-BD6339BEA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DC75F-2CBA-B746-9F45-C9336DC329C3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06F3D-EF18-364E-A5A7-54D4EFC15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458C3-58A7-9847-BB2C-52B2CE7A6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61107-7445-9846-B55A-C3E533730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84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B0F3C0-56A0-F243-BFE3-50DDADF895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F4ED80-C7F2-124D-A415-5BC633873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A1E3F-F52D-9A49-AD16-0C833A7B3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DC75F-2CBA-B746-9F45-C9336DC329C3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C9C96-4D72-3D4D-9DA5-FE5775B7F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4B9F8-624B-C149-8D3F-09FD7B8E1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61107-7445-9846-B55A-C3E533730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89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29247-EACD-4F43-91A9-058E11DDD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EA5FC-67D6-124A-8EBA-211605A53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6CD3F-738F-D74C-A82F-F7F85E09A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DC75F-2CBA-B746-9F45-C9336DC329C3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35596-7849-8B46-8A56-0677308E5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92162-D75E-E341-9126-BE49DC0A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61107-7445-9846-B55A-C3E533730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90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AF1F4-73B4-CE49-96DF-2A3E50E3C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CBD2B-99A3-BB41-B54E-25A637988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DDFDB-2169-DB45-A2FB-4260AA336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DC75F-2CBA-B746-9F45-C9336DC329C3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37441-DD1F-FC41-A0A4-68B222D77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CEF91-D620-2943-AEA9-7838B2AB5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61107-7445-9846-B55A-C3E533730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85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6E43C-1DD6-6A48-936D-22F3D29CC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36830-8715-5A4C-90BA-670AA226BC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A2CC0D-FEDC-0945-A162-83E7D5A11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BC78D5-9B98-8942-BB9F-687D7A4BC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DC75F-2CBA-B746-9F45-C9336DC329C3}" type="datetimeFigureOut">
              <a:rPr lang="en-US" smtClean="0"/>
              <a:t>12/1/20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D4E6F9-17F3-8A44-B74C-D16FEBB7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B7F86-7259-EE41-B12B-C0474526C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61107-7445-9846-B55A-C3E533730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27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8810F-BB4A-624A-81CB-F5FFCCBEB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C2B0E-4F0E-DA4B-9A5F-07D4D519B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3D2BF-AC61-2446-9E22-156D7B08F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1BC2A1-5697-F940-AC56-46D90EA338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C9F325-B079-964A-8B8B-280165A56B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77EDAF-0BA3-F541-8750-6903D9400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DC75F-2CBA-B746-9F45-C9336DC329C3}" type="datetimeFigureOut">
              <a:rPr lang="en-US" smtClean="0"/>
              <a:t>12/1/20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5665D7-6502-6F44-BDBC-896D7CEDF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CDDB79-B023-4643-AF21-3141047A7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61107-7445-9846-B55A-C3E533730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64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7230C-CA07-C644-83F8-3B97567E6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9B19B6-C490-1840-8B5C-83C66FEF1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DC75F-2CBA-B746-9F45-C9336DC329C3}" type="datetimeFigureOut">
              <a:rPr lang="en-US" smtClean="0"/>
              <a:t>12/1/20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FCBC57-4300-3846-8473-10C3A2FE0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F1A13C-FB6F-F34D-B9DF-E7D5DC04A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61107-7445-9846-B55A-C3E533730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62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4538BF-F76A-C64C-9987-AC8BB54DA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DC75F-2CBA-B746-9F45-C9336DC329C3}" type="datetimeFigureOut">
              <a:rPr lang="en-US" smtClean="0"/>
              <a:t>12/1/20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DE1ABE-213C-7B41-9C4D-27657E766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7BC15B-9A6F-BA4B-AC1D-C250A71BE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61107-7445-9846-B55A-C3E533730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38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A7FD-0627-1E4D-A9AF-602B35532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1F7E2-BA6E-DE4F-B9B3-8CA4C2A30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194CF2-2FA3-1D43-AD79-C64D08E11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F86211-F08E-7C4F-B066-06932F965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DC75F-2CBA-B746-9F45-C9336DC329C3}" type="datetimeFigureOut">
              <a:rPr lang="en-US" smtClean="0"/>
              <a:t>12/1/20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045C70-AD74-014B-851E-64032B69B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C5AE80-DD44-7D43-8772-395955EC1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61107-7445-9846-B55A-C3E533730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812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DB995-6E5F-7246-9841-2838D6FD4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6F105A-34B0-7B4B-A91E-73D5BFE053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349B0-4A52-6444-B2BF-27C015232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49B64-426A-C64C-A6DE-5F0866B76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DC75F-2CBA-B746-9F45-C9336DC329C3}" type="datetimeFigureOut">
              <a:rPr lang="en-US" smtClean="0"/>
              <a:t>12/1/20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D1447-B680-C645-984A-32620CD6C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81CB3-8FBB-8A45-8C63-C1F3FF95E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61107-7445-9846-B55A-C3E533730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025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BA85AC-DFDF-6349-B8D3-230B9BDEA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67F4D2-C149-8743-88E1-4FC2EFE5C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C47DE-37DF-CB41-8307-19C349826F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DC75F-2CBA-B746-9F45-C9336DC329C3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11066-08C3-C14E-BA3C-75974F120F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95963-02AC-1143-87BA-08D9DD773C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61107-7445-9846-B55A-C3E533730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16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://www.open-electronics.org/microsoft-windows-8-1-blue-to-support-3d-printing/" TargetMode="External"/><Relationship Id="rId7" Type="http://schemas.openxmlformats.org/officeDocument/2006/relationships/hyperlink" Target="http://strategywiki.org/wiki/Category:Apple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hyperlink" Target="https://commons.wikimedia.org/wiki/File:Bank_of_America_logo.svg" TargetMode="External"/><Relationship Id="rId5" Type="http://schemas.openxmlformats.org/officeDocument/2006/relationships/hyperlink" Target="https://www.finsmes.com/2020/03/pfizer-launches-five-point-plan-to-battle-covid-19.html" TargetMode="External"/><Relationship Id="rId10" Type="http://schemas.openxmlformats.org/officeDocument/2006/relationships/image" Target="../media/image5.png"/><Relationship Id="rId4" Type="http://schemas.openxmlformats.org/officeDocument/2006/relationships/image" Target="../media/image2.jpg"/><Relationship Id="rId9" Type="http://schemas.openxmlformats.org/officeDocument/2006/relationships/hyperlink" Target="https://leanchange.org/lean-change-management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781B5-D476-684D-AEA4-94772A5A41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A3BEA9-B69B-9247-8512-2EE30037BE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-BY SMRIDHI GUPTA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8B958B-85CB-B746-A5C3-27037D524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722019" y="0"/>
            <a:ext cx="2747962" cy="2199489"/>
          </a:xfrm>
          <a:prstGeom prst="rect">
            <a:avLst/>
          </a:prstGeom>
        </p:spPr>
      </p:pic>
      <p:pic>
        <p:nvPicPr>
          <p:cNvPr id="12" name="Picture 11" descr="Logo, company name&#10;&#10;Description automatically generated">
            <a:extLst>
              <a:ext uri="{FF2B5EF4-FFF2-40B4-BE49-F238E27FC236}">
                <a16:creationId xmlns:a16="http://schemas.microsoft.com/office/drawing/2014/main" id="{48A53A46-E256-1349-BFC5-F7F8951512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629775" y="28575"/>
            <a:ext cx="2540000" cy="23876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5496D12-7E85-C646-A6D6-2E3F207AF6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0" y="0"/>
            <a:ext cx="1379802" cy="1655762"/>
          </a:xfrm>
          <a:prstGeom prst="rect">
            <a:avLst/>
          </a:prstGeom>
        </p:spPr>
      </p:pic>
      <p:pic>
        <p:nvPicPr>
          <p:cNvPr id="25" name="Picture 24" descr="Logo, company name&#10;&#10;Description automatically generated">
            <a:extLst>
              <a:ext uri="{FF2B5EF4-FFF2-40B4-BE49-F238E27FC236}">
                <a16:creationId xmlns:a16="http://schemas.microsoft.com/office/drawing/2014/main" id="{9B828FB1-5F47-5C49-926F-DBD0F6B3E3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0" y="6087000"/>
            <a:ext cx="3387821" cy="77603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D81E5FB-E59E-6846-881C-E0C8DA9DF0B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7469981" y="6087000"/>
            <a:ext cx="4510014" cy="45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070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E1DEC-B64F-5440-9C94-A648EE928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" pitchFamily="2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E2854-36DC-404C-A979-A1C819FE6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3" y="1457325"/>
            <a:ext cx="5037011" cy="5035550"/>
          </a:xfrm>
        </p:spPr>
        <p:txBody>
          <a:bodyPr>
            <a:normAutofit/>
          </a:bodyPr>
          <a:lstStyle/>
          <a:p>
            <a:endParaRPr lang="en-US" dirty="0">
              <a:latin typeface="Times" pitchFamily="2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" pitchFamily="2" charset="0"/>
                <a:cs typeface="Times New Roman" panose="02020603050405020304" pitchFamily="18" charset="0"/>
              </a:rPr>
              <a:t>Build Optimal portfolios for 5 companies. Then, Compare the predictions with Actuals.</a:t>
            </a:r>
          </a:p>
          <a:p>
            <a:endParaRPr lang="en-US" dirty="0">
              <a:latin typeface="Times" pitchFamily="2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" pitchFamily="2" charset="0"/>
                <a:cs typeface="Times New Roman" panose="02020603050405020304" pitchFamily="18" charset="0"/>
              </a:rPr>
              <a:t>5 Companies : </a:t>
            </a:r>
          </a:p>
          <a:p>
            <a:pPr marL="0" indent="0">
              <a:buNone/>
            </a:pPr>
            <a:r>
              <a:rPr lang="en-US" dirty="0">
                <a:latin typeface="Times" pitchFamily="2" charset="0"/>
                <a:cs typeface="Times New Roman" panose="02020603050405020304" pitchFamily="18" charset="0"/>
              </a:rPr>
              <a:t>Bank of America,  Amazon,  Apple, Pfizer, Microsoft</a:t>
            </a:r>
          </a:p>
          <a:p>
            <a:pPr marL="0" indent="0">
              <a:buNone/>
            </a:pPr>
            <a:endParaRPr lang="en-US" dirty="0">
              <a:latin typeface="Times" pitchFamily="2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" pitchFamily="2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" pitchFamily="2" charset="0"/>
              <a:cs typeface="Times New Roman" panose="02020603050405020304" pitchFamily="18" charset="0"/>
            </a:endParaRPr>
          </a:p>
          <a:p>
            <a:endParaRPr lang="en-US" dirty="0">
              <a:latin typeface="Times" pitchFamily="2" charset="0"/>
              <a:cs typeface="Times New Roman" panose="02020603050405020304" pitchFamily="18" charset="0"/>
            </a:endParaRPr>
          </a:p>
          <a:p>
            <a:endParaRPr lang="en-US" dirty="0">
              <a:latin typeface="Times" pitchFamily="2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" pitchFamily="2" charset="0"/>
            </a:endParaRPr>
          </a:p>
          <a:p>
            <a:pPr marL="0" indent="0">
              <a:buNone/>
            </a:pPr>
            <a:endParaRPr lang="en-US" sz="2000" dirty="0">
              <a:latin typeface="Times" pitchFamily="2" charset="0"/>
            </a:endParaRP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64B376DB-152F-A445-9A26-27F7474E76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34" r="2" b="850"/>
          <a:stretch/>
        </p:blipFill>
        <p:spPr>
          <a:xfrm>
            <a:off x="9013825" y="21411"/>
            <a:ext cx="3181569" cy="2178422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62801AC9-E0D4-6249-A45F-1AC391CC17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3825" y="2304352"/>
            <a:ext cx="3130550" cy="2249296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3072590F-945D-7C4D-99B8-547D80ABED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3825" y="4584321"/>
            <a:ext cx="3130550" cy="2273679"/>
          </a:xfrm>
          <a:prstGeom prst="rect">
            <a:avLst/>
          </a:prstGeom>
        </p:spPr>
      </p:pic>
      <p:pic>
        <p:nvPicPr>
          <p:cNvPr id="36" name="Picture 35" descr="Chart, histogram, scatter chart&#10;&#10;Description automatically generated">
            <a:extLst>
              <a:ext uri="{FF2B5EF4-FFF2-40B4-BE49-F238E27FC236}">
                <a16:creationId xmlns:a16="http://schemas.microsoft.com/office/drawing/2014/main" id="{FA9095D4-5ACE-A34C-A80B-298F5072B0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6832" y="21411"/>
            <a:ext cx="3130550" cy="2282941"/>
          </a:xfrm>
          <a:prstGeom prst="rect">
            <a:avLst/>
          </a:prstGeom>
        </p:spPr>
      </p:pic>
      <p:pic>
        <p:nvPicPr>
          <p:cNvPr id="38" name="Picture 37" descr="Chart, line chart&#10;&#10;Description automatically generated">
            <a:extLst>
              <a:ext uri="{FF2B5EF4-FFF2-40B4-BE49-F238E27FC236}">
                <a16:creationId xmlns:a16="http://schemas.microsoft.com/office/drawing/2014/main" id="{FED96DE2-54ED-C240-A314-4042A5C88C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29175" y="2314524"/>
            <a:ext cx="3130549" cy="2228951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85159CA-4795-0A4B-8C0B-DBFB164CAB2D}"/>
              </a:ext>
            </a:extLst>
          </p:cNvPr>
          <p:cNvSpPr txBox="1"/>
          <p:nvPr/>
        </p:nvSpPr>
        <p:spPr>
          <a:xfrm>
            <a:off x="6315075" y="5186432"/>
            <a:ext cx="2157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Images : Adjusted closing prices </a:t>
            </a:r>
          </a:p>
        </p:txBody>
      </p:sp>
    </p:spTree>
    <p:extLst>
      <p:ext uri="{BB962C8B-B14F-4D97-AF65-F5344CB8AC3E}">
        <p14:creationId xmlns:p14="http://schemas.microsoft.com/office/powerpoint/2010/main" val="1507197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10535-8320-4749-A639-6119BFF36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u="sng" dirty="0">
                <a:latin typeface="Times" pitchFamily="2" charset="0"/>
              </a:rPr>
              <a:t>Steps followed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8EE28-2CA0-9C44-A582-DDB5213A6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1557337"/>
            <a:ext cx="11515726" cy="4935537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" pitchFamily="2" charset="0"/>
                <a:cs typeface="Times New Roman" panose="02020603050405020304" pitchFamily="18" charset="0"/>
              </a:rPr>
              <a:t>Selected those companies which have at least 10 years of data</a:t>
            </a:r>
          </a:p>
          <a:p>
            <a:pPr algn="just"/>
            <a:r>
              <a:rPr lang="en-US" dirty="0">
                <a:latin typeface="Times" pitchFamily="2" charset="0"/>
                <a:cs typeface="Times New Roman" panose="02020603050405020304" pitchFamily="18" charset="0"/>
              </a:rPr>
              <a:t>Import adjusted monthly closing prices from Alpha Vantage for 5 companies</a:t>
            </a:r>
          </a:p>
          <a:p>
            <a:pPr algn="just">
              <a:lnSpc>
                <a:spcPct val="100000"/>
              </a:lnSpc>
            </a:pPr>
            <a:r>
              <a:rPr lang="en-US" dirty="0">
                <a:latin typeface="Times" pitchFamily="2" charset="0"/>
              </a:rPr>
              <a:t>Run a regression (Regress Data on Book-to-Market ratios)on Training sample from ‘1999-12’ to ‘2019-12’</a:t>
            </a:r>
          </a:p>
          <a:p>
            <a:pPr algn="just"/>
            <a:r>
              <a:rPr lang="en-US" dirty="0">
                <a:latin typeface="Times" pitchFamily="2" charset="0"/>
              </a:rPr>
              <a:t>Predict/Forecast 5 companies on Testing Sample from ‘2020-01’ to ‘2020-08’</a:t>
            </a:r>
          </a:p>
          <a:p>
            <a:pPr algn="just"/>
            <a:r>
              <a:rPr lang="en-US" dirty="0">
                <a:latin typeface="Times" pitchFamily="2" charset="0"/>
              </a:rPr>
              <a:t>Calculate Sigma epsilon then covariance matrix to find out the weights for the optimal portfolio</a:t>
            </a:r>
          </a:p>
          <a:p>
            <a:pPr algn="just">
              <a:lnSpc>
                <a:spcPct val="100000"/>
              </a:lnSpc>
            </a:pPr>
            <a:r>
              <a:rPr lang="en-US" dirty="0">
                <a:latin typeface="Times" pitchFamily="2" charset="0"/>
              </a:rPr>
              <a:t>Compare Actual returns vs Forecast returns from ‘2020-01’ to ‘2020-08’</a:t>
            </a:r>
          </a:p>
          <a:p>
            <a:pPr algn="just"/>
            <a:r>
              <a:rPr lang="en-US" dirty="0">
                <a:latin typeface="Times" pitchFamily="2" charset="0"/>
              </a:rPr>
              <a:t>Evaluate the performance of optimal portfolio</a:t>
            </a:r>
          </a:p>
          <a:p>
            <a:pPr algn="just"/>
            <a:endParaRPr lang="en-US" dirty="0">
              <a:latin typeface="Times" pitchFamily="2" charset="0"/>
            </a:endParaRPr>
          </a:p>
          <a:p>
            <a:pPr algn="just"/>
            <a:endParaRPr lang="en-US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457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D147-C0EF-BC43-A464-E846D5B6A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latin typeface="Times" pitchFamily="2" charset="0"/>
              </a:rPr>
              <a:t>Forecast vs Actual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8722E-CD5B-7F4B-8203-8D90ADE0C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C72B542B-0F36-4F4A-B8BC-50D9FF09B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08162"/>
            <a:ext cx="5079349" cy="3786424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D7260157-631C-9F4D-94E8-8AC5BE690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772" y="1808161"/>
            <a:ext cx="5053011" cy="37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819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253F1-4960-9847-8675-4708389EB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u="sng" dirty="0">
                <a:latin typeface="Times" pitchFamily="2" charset="0"/>
              </a:rPr>
              <a:t>Differences in Returns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4296B-5E7D-F64E-BEC9-A6C191DC6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" pitchFamily="2" charset="0"/>
                <a:cs typeface="Times New Roman" panose="02020603050405020304" pitchFamily="18" charset="0"/>
              </a:rPr>
              <a:t>Not testing based on 100% sample data</a:t>
            </a:r>
          </a:p>
          <a:p>
            <a:r>
              <a:rPr lang="en-US" dirty="0">
                <a:latin typeface="Times" pitchFamily="2" charset="0"/>
                <a:cs typeface="Times New Roman" panose="02020603050405020304" pitchFamily="18" charset="0"/>
              </a:rPr>
              <a:t>OLS overfits the data and doesn’t predict accurately</a:t>
            </a:r>
          </a:p>
          <a:p>
            <a:r>
              <a:rPr lang="en-US" dirty="0">
                <a:latin typeface="Times" pitchFamily="2" charset="0"/>
                <a:cs typeface="Times New Roman" panose="02020603050405020304" pitchFamily="18" charset="0"/>
              </a:rPr>
              <a:t>Due to COVID and other events, returns fluctuated </a:t>
            </a:r>
          </a:p>
          <a:p>
            <a:r>
              <a:rPr lang="en-US" dirty="0">
                <a:latin typeface="Times" pitchFamily="2" charset="0"/>
                <a:cs typeface="Times New Roman" panose="02020603050405020304" pitchFamily="18" charset="0"/>
              </a:rPr>
              <a:t>Actual returns can vary since it’s not possible to predict 100% correctly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142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1418E-F9A3-8744-B616-3CAD37B93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u="sng" dirty="0">
                <a:latin typeface="Times" pitchFamily="2" charset="0"/>
              </a:rPr>
              <a:t>Portfolio performance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A00AB-B24F-BE4E-A96A-34CA43F31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Minimum portfolio return = -0.026%</a:t>
            </a:r>
          </a:p>
          <a:p>
            <a:r>
              <a:rPr lang="en-US" dirty="0"/>
              <a:t>Mean (annualized) = 2.13%</a:t>
            </a:r>
          </a:p>
          <a:p>
            <a:r>
              <a:rPr lang="en-US" dirty="0"/>
              <a:t>Maximum portfolio return = 0.85%</a:t>
            </a:r>
          </a:p>
          <a:p>
            <a:r>
              <a:rPr lang="en-US" dirty="0"/>
              <a:t>Sharpe Ratio = 1.47</a:t>
            </a:r>
          </a:p>
          <a:p>
            <a:r>
              <a:rPr lang="en-US" dirty="0"/>
              <a:t>Minimum portfolio weight = -5.7</a:t>
            </a:r>
          </a:p>
          <a:p>
            <a:r>
              <a:rPr lang="en-US" dirty="0"/>
              <a:t>Maximum portfolio weight = 5.6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44C5154E-8E75-604A-B01F-BAB924F19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651" y="3213100"/>
            <a:ext cx="5079349" cy="3644900"/>
          </a:xfrm>
          <a:prstGeom prst="rect">
            <a:avLst/>
          </a:prstGeom>
        </p:spPr>
      </p:pic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74B97F89-3D8F-234F-A7F4-7A20DBB0DE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2651" y="0"/>
            <a:ext cx="5079349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737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A10CD-E182-C749-8BE0-826826A2B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u="sng" dirty="0">
                <a:latin typeface="Times" pitchFamily="2" charset="0"/>
              </a:rPr>
              <a:t>Implementation Drawbacks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75B3D-0335-234D-B683-24EAF18FA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Weights are ranging from 2 to -2 till the month of June. Afterwards, changing severely from 5 to -5</a:t>
            </a:r>
          </a:p>
          <a:p>
            <a:r>
              <a:rPr lang="en-US" dirty="0"/>
              <a:t>To go short 200% investment for Pfizer company is unfeasible as the position is too high in magnitude and too risky to take</a:t>
            </a:r>
          </a:p>
          <a:p>
            <a:r>
              <a:rPr lang="en-US" dirty="0"/>
              <a:t>These positions will require the investor to maintain very high margin balance in account ,which is an additional idle money left in account</a:t>
            </a:r>
          </a:p>
          <a:p>
            <a:r>
              <a:rPr lang="en-US" dirty="0"/>
              <a:t> Trading costs such as Brokerage fee, Tax and Transaction cost will also be high because of such high range and during the change from 2 to 5 in weights</a:t>
            </a:r>
          </a:p>
          <a:p>
            <a:endParaRPr lang="en-US" dirty="0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538BD955-CC05-D642-A9FF-D5FAE87BE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0959" y="0"/>
            <a:ext cx="2931042" cy="18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23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701</TotalTime>
  <Words>326</Words>
  <Application>Microsoft Macintosh PowerPoint</Application>
  <PresentationFormat>Widescreen</PresentationFormat>
  <Paragraphs>45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</vt:lpstr>
      <vt:lpstr>Office Theme</vt:lpstr>
      <vt:lpstr>Final Project</vt:lpstr>
      <vt:lpstr>Objective</vt:lpstr>
      <vt:lpstr>Steps followed </vt:lpstr>
      <vt:lpstr>Forecast vs Actual</vt:lpstr>
      <vt:lpstr>Differences in Returns</vt:lpstr>
      <vt:lpstr>Portfolio performance </vt:lpstr>
      <vt:lpstr>Implementation Drawbacks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Smridhi Gupta (Student)</dc:creator>
  <cp:lastModifiedBy>Smridhi Gupta (Student)</cp:lastModifiedBy>
  <cp:revision>14</cp:revision>
  <dcterms:created xsi:type="dcterms:W3CDTF">2020-11-29T21:51:00Z</dcterms:created>
  <dcterms:modified xsi:type="dcterms:W3CDTF">2020-12-02T02:38:12Z</dcterms:modified>
</cp:coreProperties>
</file>